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7" r:id="rId3"/>
    <p:sldId id="286" r:id="rId4"/>
    <p:sldId id="292" r:id="rId5"/>
    <p:sldId id="258" r:id="rId6"/>
    <p:sldId id="293" r:id="rId7"/>
    <p:sldId id="261" r:id="rId8"/>
    <p:sldId id="290" r:id="rId9"/>
    <p:sldId id="268" r:id="rId10"/>
    <p:sldId id="291" r:id="rId11"/>
    <p:sldId id="289" r:id="rId12"/>
    <p:sldId id="288" r:id="rId13"/>
    <p:sldId id="269" r:id="rId14"/>
    <p:sldId id="270" r:id="rId15"/>
    <p:sldId id="271" r:id="rId16"/>
    <p:sldId id="272" r:id="rId17"/>
    <p:sldId id="273" r:id="rId18"/>
    <p:sldId id="278" r:id="rId19"/>
    <p:sldId id="274" r:id="rId20"/>
    <p:sldId id="287" r:id="rId21"/>
    <p:sldId id="281" r:id="rId22"/>
    <p:sldId id="283" r:id="rId23"/>
    <p:sldId id="284" r:id="rId24"/>
    <p:sldId id="262" r:id="rId25"/>
    <p:sldId id="280" r:id="rId26"/>
  </p:sldIdLst>
  <p:sldSz cx="12192000" cy="6858000"/>
  <p:notesSz cx="6794500" cy="9925050"/>
  <p:embeddedFontLst>
    <p:embeddedFont>
      <p:font typeface="華康儷楷書" panose="02010609000101010101" pitchFamily="49" charset="-120"/>
      <p:regular r:id="rId29"/>
    </p:embeddedFont>
    <p:embeddedFont>
      <p:font typeface="Book Antiqua" panose="02040602050305030304" pitchFamily="18" charset="0"/>
      <p:regular r:id="rId30"/>
      <p:bold r:id="rId31"/>
      <p:italic r:id="rId32"/>
      <p:boldItalic r:id="rId33"/>
    </p:embeddedFont>
    <p:embeddedFont>
      <p:font typeface="標楷體" panose="03000509000000000000" pitchFamily="65" charset="-120"/>
      <p:regular r:id="rId34"/>
    </p:embeddedFont>
    <p:embeddedFont>
      <p:font typeface="微軟正黑體" panose="020B0604030504040204" pitchFamily="34" charset="-120"/>
      <p:regular r:id="rId35"/>
      <p:bold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030A0"/>
    <a:srgbClr val="EEB500"/>
    <a:srgbClr val="D6A300"/>
    <a:srgbClr val="0DD50D"/>
    <a:srgbClr val="E0209B"/>
    <a:srgbClr val="EBFFFF"/>
    <a:srgbClr val="FFFFCC"/>
    <a:srgbClr val="FFFFFF"/>
    <a:srgbClr val="FF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58" y="-50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444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8455" y="1"/>
            <a:ext cx="2944443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951CF-3D6F-4E41-A60F-30FF99CD2A0B}" type="datetimeFigureOut">
              <a:rPr lang="zh-TW" altLang="en-US" smtClean="0"/>
              <a:pPr/>
              <a:t>2018/5/8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6656"/>
            <a:ext cx="2944444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8455" y="9426656"/>
            <a:ext cx="2944443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7BD77-BD2A-4E7E-B182-64B3013F0A7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3246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4283" cy="497976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8647" y="0"/>
            <a:ext cx="2944283" cy="497976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>
              <a:defRPr sz="1200"/>
            </a:lvl1pPr>
          </a:lstStyle>
          <a:p>
            <a:fld id="{D6CA6D9B-709E-4368-8DAD-4CA89C31C904}" type="datetimeFigureOut">
              <a:rPr lang="zh-TW" altLang="en-US" smtClean="0"/>
              <a:pPr/>
              <a:t>2018/5/8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6" tIns="45473" rIns="90946" bIns="4547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1" y="4776430"/>
            <a:ext cx="5435600" cy="3907988"/>
          </a:xfrm>
          <a:prstGeom prst="rect">
            <a:avLst/>
          </a:prstGeom>
        </p:spPr>
        <p:txBody>
          <a:bodyPr vert="horz" lIns="90946" tIns="45473" rIns="90946" bIns="45473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9427079"/>
            <a:ext cx="2944283" cy="497975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8647" y="9427079"/>
            <a:ext cx="2944283" cy="497975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r">
              <a:defRPr sz="1200"/>
            </a:lvl1pPr>
          </a:lstStyle>
          <a:p>
            <a:fld id="{8A0C950C-01B2-48A1-8174-B62869CE9A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196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C950C-01B2-48A1-8174-B62869CE9AE8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0172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C950C-01B2-48A1-8174-B62869CE9AE8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683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1FC6E03-041F-487C-B511-86271631E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CC1D126F-7A67-457D-BD57-B9E1EEE6D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7E044F71-0941-4F91-8E54-00D8C898D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B250-EE8B-488F-84A4-DD503EA0BF02}" type="datetime1">
              <a:rPr lang="zh-TW" altLang="en-US" smtClean="0"/>
              <a:pPr/>
              <a:t>2018/5/8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9B914010-B087-47E1-A22A-71631C549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4974E14C-EF6A-4ACA-8D72-0B4CE82AC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2002" y="6422338"/>
            <a:ext cx="2743200" cy="365125"/>
          </a:xfrm>
        </p:spPr>
        <p:txBody>
          <a:bodyPr/>
          <a:lstStyle>
            <a:lvl1pPr>
              <a:defRPr sz="2000" i="1" u="sng">
                <a:solidFill>
                  <a:srgbClr val="0000FF"/>
                </a:solidFill>
                <a:latin typeface="Book Antiqua" panose="02040602050305030304" pitchFamily="18" charset="0"/>
              </a:defRPr>
            </a:lvl1pPr>
          </a:lstStyle>
          <a:p>
            <a:fld id="{05C83C43-3175-4B50-B956-D0A00F06E38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9041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F486A32-619C-4297-BD0D-9BD4D216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2805BB12-FBBC-4AC4-AAFB-1E5A19B8C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A6A0F81F-E369-45F7-BA97-E39D25931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0571-FCAB-45EC-9F14-D4DDAD206E27}" type="datetime1">
              <a:rPr lang="zh-TW" altLang="en-US" smtClean="0"/>
              <a:pPr/>
              <a:t>2018/5/8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1FDD830B-7746-4B0E-88A0-CC26D2EFB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C7B71FA3-2974-45B5-8C08-69CB6ED59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025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09B8FCDE-84CE-4EBD-BA36-54B03E74A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0AFA454E-341F-4430-8A94-3F8253ABA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C654BF16-11F1-4533-9B5F-0B161055B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F624-A2C4-4222-920D-C44B0BC0AFA4}" type="datetime1">
              <a:rPr lang="zh-TW" altLang="en-US" smtClean="0"/>
              <a:pPr/>
              <a:t>2018/5/8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29E24698-EECB-4A04-91BE-EE78685E2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A70204AC-BE10-4364-AD3B-E602150E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631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E157058-4B70-47B5-8CCE-F3777B807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C9D5EDC4-7145-4739-A441-9E2FA6562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2C5240BC-CC12-4827-A5F5-1362B0D54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6445-C121-444F-A0C0-905A3F35159E}" type="datetime1">
              <a:rPr lang="zh-TW" altLang="en-US" smtClean="0"/>
              <a:pPr/>
              <a:t>2018/5/8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BE2CDFCE-734D-4F53-9CA9-4909049DB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A95B479B-B9EA-4868-9DF4-8DDB4D941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9462" y="6256767"/>
            <a:ext cx="2743200" cy="365125"/>
          </a:xfrm>
        </p:spPr>
        <p:txBody>
          <a:bodyPr/>
          <a:lstStyle>
            <a:lvl1pPr>
              <a:defRPr sz="2600" b="1" i="0" u="sng">
                <a:solidFill>
                  <a:srgbClr val="0000FF"/>
                </a:solidFill>
                <a:latin typeface="Book Antiqua" panose="02040602050305030304" pitchFamily="18" charset="0"/>
              </a:defRPr>
            </a:lvl1pPr>
          </a:lstStyle>
          <a:p>
            <a:fld id="{05C83C43-3175-4B50-B956-D0A00F06E38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7" name="Picture 1" descr="F:\檢測\聯合會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2526" y="136055"/>
            <a:ext cx="2610764" cy="475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5020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E7737DB-5F5A-40FC-914B-5C04E7E4F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D46BE0B2-F459-48E4-90F4-31A3F490E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FB6E1A4A-3087-4502-A12D-9FF7047D2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AFDE-0BF5-456C-A839-2158ACC8BE85}" type="datetime1">
              <a:rPr lang="zh-TW" altLang="en-US" smtClean="0"/>
              <a:pPr/>
              <a:t>2018/5/8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0113C7CA-F59D-4B6F-86C4-C3D67EEE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DC00C6EC-5FEA-4067-A85C-000E0CB0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027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49249B1-FA96-4754-8879-45FADAD5B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5F3646B-D4B8-4D6F-9CF9-31686E9AD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BD2286AC-4A08-4541-BD00-DCC1FAEE1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7F898EE0-6AC0-4608-A4E9-2DE87E3E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2D80-DCC3-4D62-9AEF-B40849CFD99E}" type="datetime1">
              <a:rPr lang="zh-TW" altLang="en-US" smtClean="0"/>
              <a:pPr/>
              <a:t>2018/5/8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4564AEEC-AF07-4FA8-B0E2-4EE63EEDC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224CEAD8-A08E-49A1-848D-9C96477C7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249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36849F0-A6D4-4BE4-B9BA-2023CF75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DB414BBC-A731-4701-8F18-510980220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B12FA0A6-4AB8-4888-922A-C816BAD58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135C16BB-ABE6-4CC2-9352-8AAE256359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6DC24732-23B1-455D-8D23-13A7FF2C3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4660DFC4-E021-47AE-BF42-B41899E1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6773-7217-4160-B7B3-4C1945C7F4BD}" type="datetime1">
              <a:rPr lang="zh-TW" altLang="en-US" smtClean="0"/>
              <a:pPr/>
              <a:t>2018/5/8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02FBF82B-802A-4030-8455-1B0F45DD2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B389A737-90E8-4498-9CFC-CD88D0567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21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227A0BD-E545-4716-88AE-627E335E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8AE421AF-BDE4-4D2F-8D70-36F7820A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5403-FA48-4F74-80BC-A159107B91DD}" type="datetime1">
              <a:rPr lang="zh-TW" altLang="en-US" smtClean="0"/>
              <a:pPr/>
              <a:t>2018/5/8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4518BA4D-AF35-4ED2-A402-96FAC7D9B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D3E1CBFB-53B5-4E5E-A67A-E48A09A3B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650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7A70DCB5-5AF7-4A75-9F73-A382BCF6E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36FF-43C8-429E-AB6E-B59CEF15A92B}" type="datetime1">
              <a:rPr lang="zh-TW" altLang="en-US" smtClean="0"/>
              <a:pPr/>
              <a:t>2018/5/8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E79ECBC7-EB39-4708-BFC9-EDAE1825D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BDD0EF86-0251-4657-82DA-0B88A7744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300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96F2EE-D169-455D-B5FA-25D741032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01BA1FE-DE38-4817-86ED-D94AA8B04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C01409AF-6B7F-4A80-87AF-3D8FD80FF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599845EF-2CBB-4AE2-9D18-21CDB09F6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4CC4-2A76-4420-B46A-56B4678863CD}" type="datetime1">
              <a:rPr lang="zh-TW" altLang="en-US" smtClean="0"/>
              <a:pPr/>
              <a:t>2018/5/8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070110F4-1C39-4B88-B852-28785E97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BBF331A9-1622-4865-A585-6294F7E12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322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97D1724-4E80-4962-BA5C-464866920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1C29384E-A14D-4ED2-ADF6-7E8B941BC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AE6B3F4B-F835-40AC-A161-35C6A4481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6839677A-5F64-4029-81D1-9D6B85CB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8D1C-762F-40E9-AE24-9C902B3EB072}" type="datetime1">
              <a:rPr lang="zh-TW" altLang="en-US" smtClean="0"/>
              <a:pPr/>
              <a:t>2018/5/8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53895CA9-239B-4F76-80CF-0E8EC455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87580368-9559-40A5-A585-9A4F06997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231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07E09CB7-22F5-45D6-9AA0-49C91402B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F1583827-1053-4BEB-A29A-2A7C6A73D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AF995D50-54C5-47D3-83D7-1C4B6B61B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68AA7-96A0-4ABB-89CC-0FED1B7A7FE2}" type="datetime1">
              <a:rPr lang="zh-TW" altLang="en-US" smtClean="0"/>
              <a:pPr/>
              <a:t>2018/5/8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A58CE7E5-CFFC-4422-AE14-721018BDD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3F441879-A346-45BA-BC0C-CDFD5C535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83C43-3175-4B50-B956-D0A00F06E3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923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文件 3">
            <a:extLst>
              <a:ext uri="{FF2B5EF4-FFF2-40B4-BE49-F238E27FC236}">
                <a16:creationId xmlns:a16="http://schemas.microsoft.com/office/drawing/2014/main" xmlns="" id="{D7A13663-3400-4E34-AC5F-EE65F00D786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5033962"/>
            <a:ext cx="12192000" cy="1016642"/>
          </a:xfrm>
          <a:prstGeom prst="flowChartDocument">
            <a:avLst/>
          </a:prstGeom>
          <a:gradFill rotWithShape="1">
            <a:gsLst>
              <a:gs pos="0">
                <a:srgbClr val="9FCCF6"/>
              </a:gs>
              <a:gs pos="50000">
                <a:srgbClr val="C4DEF8"/>
              </a:gs>
              <a:gs pos="100000">
                <a:srgbClr val="4BB496"/>
              </a:gs>
            </a:gsLst>
            <a:lin ang="16200000" scaled="1"/>
          </a:gradFill>
          <a:ln>
            <a:noFill/>
          </a:ln>
          <a:extLst/>
        </p:spPr>
        <p:txBody>
          <a:bodyPr rot="10800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/>
            <a:r>
              <a:rPr lang="en-US" altLang="zh-TW" sz="3200" b="1" dirty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</a:rPr>
              <a:t>106</a:t>
            </a:r>
            <a:r>
              <a:rPr lang="zh-TW" altLang="en-US" sz="3200" b="1" dirty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</a:rPr>
              <a:t> 年 </a:t>
            </a:r>
            <a:r>
              <a:rPr lang="en-US" altLang="zh-TW" sz="3200" b="1" dirty="0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</a:rPr>
              <a:t>12</a:t>
            </a:r>
            <a:r>
              <a:rPr lang="zh-TW" altLang="en-US" sz="3200" b="1" dirty="0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</a:rPr>
              <a:t> 月 </a:t>
            </a:r>
            <a:r>
              <a:rPr lang="en-US" altLang="zh-TW" sz="3200" b="1" dirty="0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</a:rPr>
              <a:t>29</a:t>
            </a:r>
            <a:r>
              <a:rPr lang="zh-TW" altLang="en-US" sz="3200" b="1" dirty="0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</a:rPr>
              <a:t> 日</a:t>
            </a:r>
            <a:endParaRPr lang="zh-TW" altLang="en-US" sz="3200" b="1" dirty="0">
              <a:solidFill>
                <a:srgbClr val="0000FF"/>
              </a:solidFill>
              <a:latin typeface="Book Antiqua" pitchFamily="18" charset="0"/>
              <a:ea typeface="標楷體" pitchFamily="65" charset="-120"/>
            </a:endParaRPr>
          </a:p>
        </p:txBody>
      </p:sp>
      <p:pic>
        <p:nvPicPr>
          <p:cNvPr id="5" name="Picture 1" descr="F:\檢測\聯合會logo.jpg">
            <a:extLst>
              <a:ext uri="{FF2B5EF4-FFF2-40B4-BE49-F238E27FC236}">
                <a16:creationId xmlns:a16="http://schemas.microsoft.com/office/drawing/2014/main" xmlns="" id="{0F340D65-5122-4518-B57B-81E695F1F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215900"/>
            <a:ext cx="5441924" cy="990600"/>
          </a:xfrm>
          <a:prstGeom prst="rect">
            <a:avLst/>
          </a:prstGeom>
          <a:noFill/>
        </p:spPr>
      </p:pic>
      <p:pic>
        <p:nvPicPr>
          <p:cNvPr id="6" name="Picture 2" descr="https://caac.jctv.ntut.edu.tw/105generalquery/image/applyLogo.gif">
            <a:extLst>
              <a:ext uri="{FF2B5EF4-FFF2-40B4-BE49-F238E27FC236}">
                <a16:creationId xmlns:a16="http://schemas.microsoft.com/office/drawing/2014/main" xmlns="" id="{A6A671ED-9A76-4277-A8FF-FEDEF5ACB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2277" y="4080382"/>
            <a:ext cx="2453080" cy="2493521"/>
          </a:xfrm>
          <a:prstGeom prst="rect">
            <a:avLst/>
          </a:prstGeom>
          <a:noFill/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BE82703A-C952-4B1B-8DE8-1A883B3CF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64" y="4553173"/>
            <a:ext cx="1084419" cy="1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9FE289D9-AA8C-4FA0-9E7C-C0943B09A160}"/>
              </a:ext>
            </a:extLst>
          </p:cNvPr>
          <p:cNvSpPr/>
          <p:nvPr/>
        </p:nvSpPr>
        <p:spPr>
          <a:xfrm>
            <a:off x="0" y="2116515"/>
            <a:ext cx="12192000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sz="4800" b="1" dirty="0">
                <a:solidFill>
                  <a:srgbClr val="C00000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 </a:t>
            </a:r>
            <a:r>
              <a:rPr lang="en-US" altLang="zh-TW" sz="4800" b="1" dirty="0">
                <a:solidFill>
                  <a:srgbClr val="C0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>107</a:t>
            </a:r>
            <a:r>
              <a:rPr lang="zh-TW" altLang="en-US" sz="4800" b="1" dirty="0">
                <a:solidFill>
                  <a:srgbClr val="C0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en-US" sz="4800" b="1" dirty="0" smtClean="0">
                <a:solidFill>
                  <a:srgbClr val="C0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度五專優先</a:t>
            </a:r>
            <a:r>
              <a:rPr lang="zh-TW" altLang="en-US" sz="4800" b="1" dirty="0">
                <a:solidFill>
                  <a:srgbClr val="C0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免試入學</a:t>
            </a:r>
            <a:r>
              <a:rPr lang="zh-TW" altLang="en-US" sz="4800" b="1" dirty="0" smtClean="0">
                <a:solidFill>
                  <a:srgbClr val="C0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招生</a:t>
            </a:r>
            <a:r>
              <a:rPr lang="en-US" altLang="zh-TW" sz="4800" b="1" dirty="0" smtClean="0">
                <a:solidFill>
                  <a:srgbClr val="C0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b="1" dirty="0" smtClean="0">
                <a:solidFill>
                  <a:srgbClr val="C0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4800" b="1" dirty="0" smtClean="0">
                <a:solidFill>
                  <a:srgbClr val="C0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試務宣導說明</a:t>
            </a:r>
            <a:endParaRPr lang="zh-TW" altLang="en-US" sz="4800" b="1" dirty="0">
              <a:solidFill>
                <a:srgbClr val="C00000"/>
              </a:solidFill>
              <a:effectLst>
                <a:glow rad="127000">
                  <a:schemeClr val="bg1">
                    <a:alpha val="91000"/>
                  </a:schemeClr>
                </a:glo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86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25" y="4035470"/>
            <a:ext cx="3945864" cy="2009543"/>
          </a:xfrm>
          <a:prstGeom prst="rect">
            <a:avLst/>
          </a:prstGeom>
        </p:spPr>
      </p:pic>
      <p:pic>
        <p:nvPicPr>
          <p:cNvPr id="55" name="圖片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914" y="152220"/>
            <a:ext cx="5157000" cy="6696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8" name="群組 37"/>
          <p:cNvGrpSpPr/>
          <p:nvPr/>
        </p:nvGrpSpPr>
        <p:grpSpPr>
          <a:xfrm>
            <a:off x="4991350" y="3179566"/>
            <a:ext cx="5020287" cy="3584917"/>
            <a:chOff x="3334567" y="2738103"/>
            <a:chExt cx="5020287" cy="3584917"/>
          </a:xfrm>
        </p:grpSpPr>
        <p:sp>
          <p:nvSpPr>
            <p:cNvPr id="34" name="矩形 33"/>
            <p:cNvSpPr/>
            <p:nvPr/>
          </p:nvSpPr>
          <p:spPr>
            <a:xfrm>
              <a:off x="3337776" y="3350724"/>
              <a:ext cx="2915313" cy="115937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3334567" y="2738103"/>
              <a:ext cx="2927699" cy="41765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3334567" y="5958978"/>
              <a:ext cx="5020287" cy="36404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4" name="矩形 73"/>
          <p:cNvSpPr/>
          <p:nvPr/>
        </p:nvSpPr>
        <p:spPr>
          <a:xfrm>
            <a:off x="8548760" y="850834"/>
            <a:ext cx="1357665" cy="434566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矩形 82"/>
          <p:cNvSpPr/>
          <p:nvPr/>
        </p:nvSpPr>
        <p:spPr>
          <a:xfrm>
            <a:off x="7919049" y="3179566"/>
            <a:ext cx="1987376" cy="1860676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3" name="直線單箭頭接點 102"/>
          <p:cNvCxnSpPr>
            <a:stCxn id="34" idx="1"/>
            <a:endCxn id="10" idx="3"/>
          </p:cNvCxnSpPr>
          <p:nvPr/>
        </p:nvCxnSpPr>
        <p:spPr>
          <a:xfrm flipH="1">
            <a:off x="4317589" y="4371875"/>
            <a:ext cx="676970" cy="668367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投影片編號版面配置區 1"/>
          <p:cNvSpPr txBox="1">
            <a:spLocks/>
          </p:cNvSpPr>
          <p:nvPr/>
        </p:nvSpPr>
        <p:spPr>
          <a:xfrm>
            <a:off x="8229600" y="6508752"/>
            <a:ext cx="14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endParaRPr lang="zh-TW" alt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cxnSp>
        <p:nvCxnSpPr>
          <p:cNvPr id="46" name="直線單箭頭接點 45"/>
          <p:cNvCxnSpPr/>
          <p:nvPr/>
        </p:nvCxnSpPr>
        <p:spPr>
          <a:xfrm flipH="1" flipV="1">
            <a:off x="3073538" y="2345472"/>
            <a:ext cx="1917812" cy="834094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群組 108"/>
          <p:cNvGrpSpPr/>
          <p:nvPr/>
        </p:nvGrpSpPr>
        <p:grpSpPr>
          <a:xfrm>
            <a:off x="262550" y="3002040"/>
            <a:ext cx="4055039" cy="830997"/>
            <a:chOff x="262550" y="2630848"/>
            <a:chExt cx="4055039" cy="830997"/>
          </a:xfrm>
        </p:grpSpPr>
        <p:sp>
          <p:nvSpPr>
            <p:cNvPr id="30" name="矩形 29"/>
            <p:cNvSpPr/>
            <p:nvPr/>
          </p:nvSpPr>
          <p:spPr>
            <a:xfrm>
              <a:off x="519888" y="2630848"/>
              <a:ext cx="3797701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zh-TW" altLang="en-US" sz="160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請將學生「</a:t>
              </a:r>
              <a:r>
                <a:rPr lang="en-US" altLang="zh-TW" sz="160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107</a:t>
              </a:r>
              <a:r>
                <a:rPr lang="zh-TW" altLang="zh-TW" sz="160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學年度五專入學專用</a:t>
              </a:r>
              <a:r>
                <a:rPr lang="zh-TW" altLang="en-US" sz="160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優先</a:t>
              </a:r>
              <a:r>
                <a:rPr lang="zh-TW" altLang="zh-TW" sz="160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免試入學超額比序項目積分證明單</a:t>
              </a:r>
              <a:r>
                <a:rPr lang="zh-TW" altLang="en-US" sz="160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」中，</a:t>
              </a:r>
              <a:r>
                <a:rPr lang="en-US" altLang="zh-TW" sz="160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160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60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已審核確認後之項目勾選。 </a:t>
              </a:r>
              <a:endParaRPr lang="zh-TW" altLang="en-US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52" name="Picture 6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4" cstate="print"/>
            <a:srcRect l="34630" t="43516" r="54988" b="35647"/>
            <a:stretch>
              <a:fillRect/>
            </a:stretch>
          </p:blipFill>
          <p:spPr bwMode="auto">
            <a:xfrm>
              <a:off x="262550" y="2786577"/>
              <a:ext cx="334978" cy="344414"/>
            </a:xfrm>
            <a:prstGeom prst="rect">
              <a:avLst/>
            </a:prstGeom>
            <a:noFill/>
          </p:spPr>
        </p:pic>
      </p:grpSp>
      <p:grpSp>
        <p:nvGrpSpPr>
          <p:cNvPr id="112" name="群組 111"/>
          <p:cNvGrpSpPr/>
          <p:nvPr/>
        </p:nvGrpSpPr>
        <p:grpSpPr>
          <a:xfrm>
            <a:off x="35814" y="1275296"/>
            <a:ext cx="3170221" cy="650764"/>
            <a:chOff x="306310" y="1310861"/>
            <a:chExt cx="3170221" cy="650764"/>
          </a:xfrm>
        </p:grpSpPr>
        <p:sp>
          <p:nvSpPr>
            <p:cNvPr id="69" name="矩形 68"/>
            <p:cNvSpPr/>
            <p:nvPr/>
          </p:nvSpPr>
          <p:spPr>
            <a:xfrm>
              <a:off x="581572" y="1376850"/>
              <a:ext cx="2894959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TW" altLang="en-US" sz="160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勾選是否報考</a:t>
              </a:r>
              <a:r>
                <a:rPr lang="en-US" altLang="zh-TW" sz="160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107</a:t>
              </a:r>
              <a:r>
                <a:rPr lang="zh-TW" altLang="en-US" sz="160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國中教育會考並填寫國中會考准考證號碼</a:t>
              </a:r>
              <a:endParaRPr lang="zh-TW" altLang="en-US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70" name="Picture 6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4" cstate="print"/>
            <a:srcRect l="34630" t="43516" r="54988" b="35647"/>
            <a:stretch>
              <a:fillRect/>
            </a:stretch>
          </p:blipFill>
          <p:spPr bwMode="auto">
            <a:xfrm>
              <a:off x="306310" y="1310861"/>
              <a:ext cx="334978" cy="3444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" name="群組 90"/>
          <p:cNvGrpSpPr/>
          <p:nvPr/>
        </p:nvGrpSpPr>
        <p:grpSpPr>
          <a:xfrm>
            <a:off x="10510968" y="544838"/>
            <a:ext cx="1542106" cy="369332"/>
            <a:chOff x="9729457" y="665194"/>
            <a:chExt cx="1542106" cy="369332"/>
          </a:xfrm>
        </p:grpSpPr>
        <p:sp>
          <p:nvSpPr>
            <p:cNvPr id="27" name="矩形 26"/>
            <p:cNvSpPr/>
            <p:nvPr/>
          </p:nvSpPr>
          <p:spPr>
            <a:xfrm>
              <a:off x="9941162" y="665194"/>
              <a:ext cx="133040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本會填寫</a:t>
              </a:r>
            </a:p>
          </p:txBody>
        </p:sp>
        <p:pic>
          <p:nvPicPr>
            <p:cNvPr id="79" name="Picture 6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4" cstate="print"/>
            <a:srcRect l="34630" t="43516" r="54988" b="35647"/>
            <a:stretch>
              <a:fillRect/>
            </a:stretch>
          </p:blipFill>
          <p:spPr bwMode="auto">
            <a:xfrm>
              <a:off x="9729457" y="675610"/>
              <a:ext cx="334978" cy="344414"/>
            </a:xfrm>
            <a:prstGeom prst="rect">
              <a:avLst/>
            </a:prstGeom>
            <a:noFill/>
          </p:spPr>
        </p:pic>
      </p:grpSp>
      <p:grpSp>
        <p:nvGrpSpPr>
          <p:cNvPr id="95" name="群組 94"/>
          <p:cNvGrpSpPr/>
          <p:nvPr/>
        </p:nvGrpSpPr>
        <p:grpSpPr>
          <a:xfrm>
            <a:off x="10041207" y="5271839"/>
            <a:ext cx="2050770" cy="838745"/>
            <a:chOff x="9794982" y="5591188"/>
            <a:chExt cx="2050770" cy="838745"/>
          </a:xfrm>
        </p:grpSpPr>
        <p:sp>
          <p:nvSpPr>
            <p:cNvPr id="29" name="矩形 28"/>
            <p:cNvSpPr/>
            <p:nvPr/>
          </p:nvSpPr>
          <p:spPr>
            <a:xfrm>
              <a:off x="10045258" y="5783602"/>
              <a:ext cx="1800494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請報名免試生及</a:t>
              </a:r>
              <a:endParaRPr lang="en-US" altLang="zh-TW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監護人簽章</a:t>
              </a:r>
            </a:p>
          </p:txBody>
        </p:sp>
        <p:pic>
          <p:nvPicPr>
            <p:cNvPr id="80" name="Picture 6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4" cstate="print"/>
            <a:srcRect l="34630" t="43516" r="54988" b="35647"/>
            <a:stretch>
              <a:fillRect/>
            </a:stretch>
          </p:blipFill>
          <p:spPr bwMode="auto">
            <a:xfrm>
              <a:off x="9794982" y="5591188"/>
              <a:ext cx="334978" cy="344414"/>
            </a:xfrm>
            <a:prstGeom prst="rect">
              <a:avLst/>
            </a:prstGeom>
            <a:noFill/>
          </p:spPr>
        </p:pic>
      </p:grpSp>
      <p:grpSp>
        <p:nvGrpSpPr>
          <p:cNvPr id="86" name="群組 85"/>
          <p:cNvGrpSpPr/>
          <p:nvPr/>
        </p:nvGrpSpPr>
        <p:grpSpPr>
          <a:xfrm>
            <a:off x="10425680" y="4172905"/>
            <a:ext cx="1553463" cy="510883"/>
            <a:chOff x="9698485" y="3871917"/>
            <a:chExt cx="1553463" cy="510883"/>
          </a:xfrm>
        </p:grpSpPr>
        <p:sp>
          <p:nvSpPr>
            <p:cNvPr id="81" name="矩形 80"/>
            <p:cNvSpPr/>
            <p:nvPr/>
          </p:nvSpPr>
          <p:spPr>
            <a:xfrm>
              <a:off x="9921547" y="4013468"/>
              <a:ext cx="133040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委員會填寫</a:t>
              </a:r>
            </a:p>
          </p:txBody>
        </p:sp>
        <p:pic>
          <p:nvPicPr>
            <p:cNvPr id="82" name="Picture 6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4" cstate="print"/>
            <a:srcRect l="34630" t="43516" r="54988" b="35647"/>
            <a:stretch>
              <a:fillRect/>
            </a:stretch>
          </p:blipFill>
          <p:spPr bwMode="auto">
            <a:xfrm>
              <a:off x="9698485" y="3871917"/>
              <a:ext cx="334978" cy="34441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4" name="直線單箭頭接點 83"/>
          <p:cNvCxnSpPr>
            <a:stCxn id="83" idx="3"/>
            <a:endCxn id="82" idx="1"/>
          </p:cNvCxnSpPr>
          <p:nvPr/>
        </p:nvCxnSpPr>
        <p:spPr>
          <a:xfrm>
            <a:off x="9906425" y="4109904"/>
            <a:ext cx="519255" cy="235208"/>
          </a:xfrm>
          <a:prstGeom prst="straightConnector1">
            <a:avLst/>
          </a:prstGeom>
          <a:ln w="38100"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單箭頭接點 87"/>
          <p:cNvCxnSpPr>
            <a:stCxn id="74" idx="3"/>
            <a:endCxn id="79" idx="1"/>
          </p:cNvCxnSpPr>
          <p:nvPr/>
        </p:nvCxnSpPr>
        <p:spPr>
          <a:xfrm flipV="1">
            <a:off x="9906425" y="727461"/>
            <a:ext cx="604543" cy="340656"/>
          </a:xfrm>
          <a:prstGeom prst="straightConnector1">
            <a:avLst/>
          </a:prstGeom>
          <a:ln w="38100"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單箭頭接點 91"/>
          <p:cNvCxnSpPr>
            <a:stCxn id="36" idx="0"/>
            <a:endCxn id="80" idx="1"/>
          </p:cNvCxnSpPr>
          <p:nvPr/>
        </p:nvCxnSpPr>
        <p:spPr>
          <a:xfrm flipV="1">
            <a:off x="7501494" y="5444046"/>
            <a:ext cx="2539713" cy="956395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字方塊 53"/>
          <p:cNvSpPr txBox="1"/>
          <p:nvPr/>
        </p:nvSpPr>
        <p:spPr>
          <a:xfrm>
            <a:off x="8349201" y="396425"/>
            <a:ext cx="34487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400" dirty="0" smtClean="0"/>
              <a:t>○○○</a:t>
            </a:r>
            <a:endParaRPr lang="en-US" altLang="zh-TW" sz="400" dirty="0" smtClean="0"/>
          </a:p>
          <a:p>
            <a:endParaRPr lang="zh-TW" altLang="en-US" sz="400" dirty="0"/>
          </a:p>
        </p:txBody>
      </p:sp>
      <p:sp>
        <p:nvSpPr>
          <p:cNvPr id="110" name="文字方塊 109"/>
          <p:cNvSpPr txBox="1"/>
          <p:nvPr/>
        </p:nvSpPr>
        <p:spPr>
          <a:xfrm>
            <a:off x="244444" y="181071"/>
            <a:ext cx="4363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一般生報名表範例（白色）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18" name="群組 117"/>
          <p:cNvGrpSpPr/>
          <p:nvPr/>
        </p:nvGrpSpPr>
        <p:grpSpPr>
          <a:xfrm>
            <a:off x="330452" y="5464251"/>
            <a:ext cx="3104508" cy="1133282"/>
            <a:chOff x="324415" y="5130913"/>
            <a:chExt cx="3052337" cy="1058691"/>
          </a:xfrm>
        </p:grpSpPr>
        <p:cxnSp>
          <p:nvCxnSpPr>
            <p:cNvPr id="57" name="直線單箭頭接點 56"/>
            <p:cNvCxnSpPr/>
            <p:nvPr/>
          </p:nvCxnSpPr>
          <p:spPr>
            <a:xfrm flipH="1">
              <a:off x="2743200" y="5130913"/>
              <a:ext cx="633552" cy="597027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群組 114"/>
            <p:cNvGrpSpPr/>
            <p:nvPr/>
          </p:nvGrpSpPr>
          <p:grpSpPr>
            <a:xfrm>
              <a:off x="324415" y="5238557"/>
              <a:ext cx="2418785" cy="951047"/>
              <a:chOff x="197667" y="4686296"/>
              <a:chExt cx="2418785" cy="951047"/>
            </a:xfrm>
          </p:grpSpPr>
          <p:sp>
            <p:nvSpPr>
              <p:cNvPr id="116" name="矩形 115"/>
              <p:cNvSpPr/>
              <p:nvPr/>
            </p:nvSpPr>
            <p:spPr>
              <a:xfrm>
                <a:off x="470747" y="4714013"/>
                <a:ext cx="2145705" cy="9233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defTabSz="968375">
                  <a:spcBef>
                    <a:spcPct val="20000"/>
                  </a:spcBef>
                </a:pPr>
                <a:r>
                  <a:rPr lang="zh-TW" altLang="en-US" dirty="0" smtClean="0">
                    <a:solidFill>
                      <a:srgbClr val="0070C0"/>
                    </a:solidFill>
                    <a:latin typeface="微軟正黑體" pitchFamily="34" charset="-120"/>
                    <a:ea typeface="微軟正黑體" pitchFamily="34" charset="-120"/>
                  </a:rPr>
                  <a:t>勾選黏貼在</a:t>
                </a:r>
                <a:r>
                  <a:rPr lang="zh-TW" altLang="zh-TW" dirty="0" smtClean="0">
                    <a:solidFill>
                      <a:srgbClr val="0070C0"/>
                    </a:solidFill>
                    <a:latin typeface="微軟正黑體" pitchFamily="34" charset="-120"/>
                    <a:ea typeface="微軟正黑體" pitchFamily="34" charset="-120"/>
                  </a:rPr>
                  <a:t>相關證明文件黏貼表</a:t>
                </a:r>
                <a:r>
                  <a:rPr lang="zh-TW" altLang="en-US" dirty="0" smtClean="0">
                    <a:solidFill>
                      <a:srgbClr val="0070C0"/>
                    </a:solidFill>
                    <a:latin typeface="微軟正黑體" pitchFamily="34" charset="-120"/>
                    <a:ea typeface="微軟正黑體" pitchFamily="34" charset="-120"/>
                  </a:rPr>
                  <a:t>中之證明文件。</a:t>
                </a:r>
              </a:p>
            </p:txBody>
          </p:sp>
          <p:pic>
            <p:nvPicPr>
              <p:cNvPr id="117" name="Picture 6" descr="http://pic.qiantucdn.com/58pic/12/02/43/79x58PICspJ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4630" t="43516" r="54988" b="35647"/>
              <a:stretch>
                <a:fillRect/>
              </a:stretch>
            </p:blipFill>
            <p:spPr bwMode="auto">
              <a:xfrm>
                <a:off x="197667" y="4686296"/>
                <a:ext cx="334978" cy="34441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89" name="矩形 288"/>
          <p:cNvSpPr/>
          <p:nvPr/>
        </p:nvSpPr>
        <p:spPr>
          <a:xfrm>
            <a:off x="3406773" y="4025078"/>
            <a:ext cx="892595" cy="20303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9435756" y="6379151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97006424-D9F2-4793-8C2C-FF1240B9B1D0}" type="slidenum">
              <a:rPr lang="zh-TW" altLang="en-US" sz="2000">
                <a:solidFill>
                  <a:schemeClr val="tx1"/>
                </a:solidFill>
              </a:rPr>
              <a:pPr/>
              <a:t>10</a:t>
            </a:fld>
            <a:endParaRPr lang="zh-TW" altLang="en-US" sz="2000" dirty="0">
              <a:solidFill>
                <a:schemeClr val="tx1"/>
              </a:solidFill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549" y="2061664"/>
            <a:ext cx="26384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60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報名資料</a:t>
            </a:r>
            <a:r>
              <a:rPr lang="en-US" altLang="zh-TW" dirty="0" smtClean="0"/>
              <a:t>6/11</a:t>
            </a:r>
            <a:r>
              <a:rPr lang="zh-TW" altLang="en-US" dirty="0" smtClean="0"/>
              <a:t>前交給導師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71600"/>
            <a:ext cx="11033760" cy="5166360"/>
          </a:xfrm>
        </p:spPr>
        <p:txBody>
          <a:bodyPr>
            <a:normAutofit/>
          </a:bodyPr>
          <a:lstStyle/>
          <a:p>
            <a:pPr lvl="0"/>
            <a:r>
              <a:rPr lang="zh-TW" altLang="zh-TW" u="sng" dirty="0">
                <a:solidFill>
                  <a:srgbClr val="FF0000"/>
                </a:solidFill>
              </a:rPr>
              <a:t>費用</a:t>
            </a:r>
            <a:r>
              <a:rPr lang="en-US" altLang="zh-TW" u="sng" dirty="0">
                <a:solidFill>
                  <a:srgbClr val="FF0000"/>
                </a:solidFill>
              </a:rPr>
              <a:t>:</a:t>
            </a:r>
            <a:r>
              <a:rPr lang="zh-TW" altLang="zh-TW" u="sng" dirty="0">
                <a:solidFill>
                  <a:srgbClr val="FF0000"/>
                </a:solidFill>
              </a:rPr>
              <a:t>一般生</a:t>
            </a:r>
            <a:r>
              <a:rPr lang="en-US" altLang="zh-TW" u="sng" dirty="0">
                <a:solidFill>
                  <a:srgbClr val="FF0000"/>
                </a:solidFill>
              </a:rPr>
              <a:t>300</a:t>
            </a:r>
            <a:r>
              <a:rPr lang="zh-TW" altLang="zh-TW" u="sng" dirty="0">
                <a:solidFill>
                  <a:srgbClr val="FF0000"/>
                </a:solidFill>
              </a:rPr>
              <a:t>元</a:t>
            </a:r>
            <a:r>
              <a:rPr lang="zh-TW" altLang="zh-TW" u="sng" dirty="0"/>
              <a:t>、中低收</a:t>
            </a:r>
            <a:r>
              <a:rPr lang="en-US" altLang="zh-TW" u="sng" dirty="0"/>
              <a:t>120</a:t>
            </a:r>
            <a:r>
              <a:rPr lang="zh-TW" altLang="zh-TW" u="sng" dirty="0"/>
              <a:t>元</a:t>
            </a:r>
            <a:r>
              <a:rPr lang="en-US" altLang="zh-TW" u="sng" dirty="0"/>
              <a:t>(</a:t>
            </a:r>
            <a:r>
              <a:rPr lang="zh-TW" altLang="zh-TW" u="sng" dirty="0"/>
              <a:t>貼上證明</a:t>
            </a:r>
            <a:r>
              <a:rPr lang="en-US" altLang="zh-TW" u="sng" dirty="0"/>
              <a:t>)</a:t>
            </a:r>
            <a:r>
              <a:rPr lang="zh-TW" altLang="zh-TW" u="sng" dirty="0"/>
              <a:t>、</a:t>
            </a:r>
            <a:endParaRPr lang="zh-TW" altLang="zh-TW" dirty="0"/>
          </a:p>
          <a:p>
            <a:pPr marL="0" indent="0">
              <a:buNone/>
            </a:pPr>
            <a:r>
              <a:rPr lang="zh-TW" altLang="en-US" dirty="0"/>
              <a:t>  </a:t>
            </a:r>
            <a:r>
              <a:rPr lang="en-US" altLang="zh-TW" dirty="0"/>
              <a:t> </a:t>
            </a:r>
            <a:r>
              <a:rPr lang="zh-TW" altLang="zh-TW" u="sng" dirty="0"/>
              <a:t>低收</a:t>
            </a:r>
            <a:r>
              <a:rPr lang="en-US" altLang="zh-TW" u="sng" dirty="0"/>
              <a:t>0</a:t>
            </a:r>
            <a:r>
              <a:rPr lang="zh-TW" altLang="zh-TW" u="sng" dirty="0"/>
              <a:t>元</a:t>
            </a:r>
            <a:r>
              <a:rPr lang="en-US" altLang="zh-TW" u="sng" dirty="0"/>
              <a:t>(</a:t>
            </a:r>
            <a:r>
              <a:rPr lang="zh-TW" altLang="zh-TW" u="sng" dirty="0"/>
              <a:t>繳證</a:t>
            </a:r>
            <a:r>
              <a:rPr lang="en-US" altLang="zh-TW" u="sng" dirty="0"/>
              <a:t>)</a:t>
            </a:r>
            <a:r>
              <a:rPr lang="zh-TW" altLang="zh-TW" u="sng" dirty="0"/>
              <a:t>、失業家庭子女</a:t>
            </a:r>
            <a:r>
              <a:rPr lang="en-US" altLang="zh-TW" u="sng" dirty="0"/>
              <a:t>0</a:t>
            </a:r>
            <a:r>
              <a:rPr lang="zh-TW" altLang="zh-TW" u="sng" dirty="0"/>
              <a:t>元</a:t>
            </a:r>
            <a:r>
              <a:rPr lang="en-US" altLang="zh-TW" u="sng" dirty="0"/>
              <a:t>(</a:t>
            </a:r>
            <a:r>
              <a:rPr lang="zh-TW" altLang="zh-TW" u="sng" dirty="0"/>
              <a:t>貼上證明</a:t>
            </a:r>
            <a:r>
              <a:rPr lang="en-US" altLang="zh-TW" u="sng" dirty="0"/>
              <a:t>)</a:t>
            </a:r>
            <a:endParaRPr lang="zh-TW" altLang="zh-TW" dirty="0"/>
          </a:p>
          <a:p>
            <a:pPr lvl="0"/>
            <a:r>
              <a:rPr lang="zh-TW" altLang="en-US" dirty="0"/>
              <a:t>確認基本資料</a:t>
            </a:r>
            <a:r>
              <a:rPr lang="en-US" altLang="zh-TW" dirty="0"/>
              <a:t>:</a:t>
            </a:r>
            <a:r>
              <a:rPr lang="zh-TW" altLang="zh-TW" dirty="0" smtClean="0"/>
              <a:t>「特種</a:t>
            </a:r>
            <a:r>
              <a:rPr lang="zh-TW" altLang="zh-TW" dirty="0"/>
              <a:t>身分生」</a:t>
            </a:r>
            <a:r>
              <a:rPr lang="en-US" altLang="zh-TW" dirty="0"/>
              <a:t>(</a:t>
            </a:r>
            <a:r>
              <a:rPr lang="zh-TW" altLang="zh-TW" dirty="0"/>
              <a:t>身障生及原住民</a:t>
            </a:r>
            <a:r>
              <a:rPr lang="en-US" altLang="zh-TW" dirty="0"/>
              <a:t>) </a:t>
            </a:r>
            <a:r>
              <a:rPr lang="zh-TW" altLang="zh-TW" dirty="0"/>
              <a:t>必須用</a:t>
            </a:r>
            <a:r>
              <a:rPr lang="zh-TW" altLang="zh-TW" b="1" u="sng" dirty="0"/>
              <a:t>黃色報名表</a:t>
            </a:r>
            <a:r>
              <a:rPr lang="zh-TW" altLang="zh-TW" dirty="0"/>
              <a:t>，有錯誤請</a:t>
            </a:r>
            <a:r>
              <a:rPr lang="zh-TW" altLang="zh-TW" b="1" dirty="0"/>
              <a:t>送</a:t>
            </a:r>
            <a:r>
              <a:rPr lang="zh-TW" altLang="zh-TW" b="1" dirty="0" smtClean="0"/>
              <a:t>至</a:t>
            </a:r>
            <a:r>
              <a:rPr lang="zh-TW" altLang="en-US" dirty="0"/>
              <a:t>註冊組</a:t>
            </a:r>
            <a:r>
              <a:rPr lang="zh-TW" altLang="en-US" dirty="0" smtClean="0"/>
              <a:t>更正</a:t>
            </a:r>
            <a:r>
              <a:rPr lang="zh-TW" altLang="zh-TW" b="1" dirty="0" smtClean="0"/>
              <a:t>重印</a:t>
            </a:r>
            <a:endParaRPr lang="en-US" altLang="zh-TW" b="1" dirty="0" smtClean="0"/>
          </a:p>
          <a:p>
            <a:pPr lvl="0"/>
            <a:r>
              <a:rPr lang="zh-TW" altLang="en-US" dirty="0" smtClean="0"/>
              <a:t>身分證正面實貼</a:t>
            </a:r>
            <a:r>
              <a:rPr lang="zh-TW" altLang="zh-TW" dirty="0"/>
              <a:t>或健保卡正面影本</a:t>
            </a:r>
            <a:r>
              <a:rPr lang="en-US" altLang="zh-TW" dirty="0"/>
              <a:t>(</a:t>
            </a:r>
            <a:r>
              <a:rPr lang="zh-TW" altLang="zh-TW" dirty="0"/>
              <a:t>若無可以戶口名簿代替浮貼後面</a:t>
            </a:r>
            <a:r>
              <a:rPr lang="en-US" altLang="zh-TW" dirty="0"/>
              <a:t>)</a:t>
            </a:r>
            <a:endParaRPr lang="zh-TW" altLang="zh-TW" dirty="0"/>
          </a:p>
          <a:p>
            <a:pPr lvl="0"/>
            <a:r>
              <a:rPr lang="zh-TW" altLang="zh-TW" b="1" u="sng" dirty="0" smtClean="0"/>
              <a:t>有競賽</a:t>
            </a:r>
            <a:r>
              <a:rPr lang="zh-TW" altLang="zh-TW" dirty="0" smtClean="0"/>
              <a:t>的</a:t>
            </a:r>
            <a:r>
              <a:rPr lang="zh-TW" altLang="zh-TW" dirty="0"/>
              <a:t>證明文件，請於</a:t>
            </a:r>
            <a:r>
              <a:rPr lang="zh-TW" altLang="zh-TW" dirty="0" smtClean="0"/>
              <a:t>「</a:t>
            </a:r>
            <a:r>
              <a:rPr lang="zh-TW" altLang="en-US" dirty="0" smtClean="0"/>
              <a:t>競賽</a:t>
            </a:r>
            <a:r>
              <a:rPr lang="zh-TW" altLang="zh-TW" dirty="0" smtClean="0"/>
              <a:t>」</a:t>
            </a:r>
            <a:r>
              <a:rPr lang="zh-TW" altLang="zh-TW" b="1" u="sng" dirty="0"/>
              <a:t>欄位勾選浮貼證明文件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0" lv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並將證明文件影本浮貼於背面</a:t>
            </a:r>
            <a:r>
              <a:rPr lang="zh-TW" altLang="zh-TW" dirty="0"/>
              <a:t>「</a:t>
            </a:r>
            <a:r>
              <a:rPr lang="zh-TW" altLang="en-US" dirty="0" smtClean="0"/>
              <a:t>其他</a:t>
            </a:r>
            <a:r>
              <a:rPr lang="zh-TW" altLang="zh-TW" dirty="0"/>
              <a:t>」</a:t>
            </a:r>
            <a:r>
              <a:rPr lang="zh-TW" altLang="en-US" dirty="0" smtClean="0"/>
              <a:t>處</a:t>
            </a:r>
            <a:r>
              <a:rPr lang="en-US" altLang="zh-TW" dirty="0" smtClean="0"/>
              <a:t>)</a:t>
            </a:r>
            <a:r>
              <a:rPr lang="zh-TW" altLang="en-US" dirty="0" smtClean="0"/>
              <a:t>可貼很多張</a:t>
            </a:r>
            <a:endParaRPr lang="zh-TW" altLang="zh-TW" dirty="0"/>
          </a:p>
          <a:p>
            <a:r>
              <a:rPr lang="zh-TW" altLang="zh-TW" dirty="0"/>
              <a:t>務必請</a:t>
            </a:r>
            <a:r>
              <a:rPr lang="zh-TW" altLang="zh-TW" u="sng" dirty="0"/>
              <a:t>學生及家長簽名</a:t>
            </a:r>
            <a:r>
              <a:rPr lang="en-US" altLang="zh-TW" dirty="0"/>
              <a:t>(</a:t>
            </a:r>
            <a:r>
              <a:rPr lang="zh-TW" altLang="zh-TW" dirty="0"/>
              <a:t>用黑、藍色筆簽全名</a:t>
            </a:r>
            <a:r>
              <a:rPr lang="en-US" altLang="zh-TW" dirty="0"/>
              <a:t>)</a:t>
            </a:r>
            <a:r>
              <a:rPr lang="zh-TW" altLang="zh-TW" dirty="0"/>
              <a:t>。</a:t>
            </a:r>
          </a:p>
          <a:p>
            <a:pPr lvl="0"/>
            <a:r>
              <a:rPr lang="zh-TW" altLang="en-US" b="1" u="sng" dirty="0" smtClean="0"/>
              <a:t>勾選</a:t>
            </a:r>
            <a:r>
              <a:rPr lang="zh-TW" altLang="en-US" dirty="0" smtClean="0"/>
              <a:t>背面附上之文件，填上</a:t>
            </a:r>
            <a:r>
              <a:rPr lang="zh-TW" altLang="en-US" b="1" u="sng" dirty="0" smtClean="0"/>
              <a:t>共  </a:t>
            </a:r>
            <a:r>
              <a:rPr lang="en-US" altLang="zh-TW" b="1" u="sng" dirty="0" smtClean="0"/>
              <a:t>n   </a:t>
            </a:r>
            <a:r>
              <a:rPr lang="zh-TW" altLang="en-US" b="1" u="sng" dirty="0" smtClean="0"/>
              <a:t>件</a:t>
            </a:r>
            <a:endParaRPr lang="zh-TW" altLang="zh-TW" b="1" u="sng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3729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7720" y="243205"/>
            <a:ext cx="10515600" cy="762635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五專優免校內報名日程</a:t>
            </a:r>
            <a:endParaRPr lang="zh-TW" altLang="en-US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005840"/>
            <a:ext cx="10515600" cy="5852160"/>
          </a:xfrm>
        </p:spPr>
        <p:txBody>
          <a:bodyPr>
            <a:normAutofit/>
          </a:bodyPr>
          <a:lstStyle/>
          <a:p>
            <a:pPr lvl="0"/>
            <a:r>
              <a:rPr lang="en-US" altLang="zh-TW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5/11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放學前請導師統一</a:t>
            </a:r>
            <a:r>
              <a:rPr lang="zh-TW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收件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5/31(</a:t>
            </a:r>
            <a:r>
              <a:rPr lang="zh-TW" altLang="zh-TW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12:30 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zh-TW" altLang="zh-TW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北側電腦教室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模擬選填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6/5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上午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10:00~6/6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中午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12:00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開放免試生查詢成績及級距（不含會考成績及志願序積分）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6/7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上午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10:00~6/11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下午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17:00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開放免試生正式志願選填登記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6/8(</a:t>
            </a:r>
            <a:r>
              <a:rPr lang="zh-TW" altLang="zh-TW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zh-TW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12:30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北側電腦教室</a:t>
            </a:r>
            <a:r>
              <a:rPr lang="en-US" altLang="zh-TW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正式選填</a:t>
            </a:r>
            <a:r>
              <a:rPr lang="en-US" altLang="zh-TW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6/13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zh-TW" altLang="zh-TW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自行列印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就讀志願表學生及監護人簽章交回註冊組。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6/13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五專優先免試入學放榜</a:t>
            </a:r>
            <a:r>
              <a:rPr lang="zh-TW" altLang="zh-TW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自行上網查詢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點起公告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https://</a:t>
            </a:r>
            <a:r>
              <a:rPr lang="en-US" altLang="zh-TW" sz="3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www.jctv.ntut.edu.tw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TW" sz="3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u5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</a:p>
          <a:p>
            <a:pPr lvl="0"/>
            <a:r>
              <a:rPr lang="en-US" altLang="zh-TW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6/15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五專優先免試入學</a:t>
            </a:r>
            <a:r>
              <a:rPr lang="zh-TW" altLang="zh-TW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報到</a:t>
            </a:r>
          </a:p>
          <a:p>
            <a:pPr marL="0" indent="0">
              <a:buNone/>
            </a:pP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至招生學校，</a:t>
            </a:r>
            <a:r>
              <a:rPr lang="zh-TW" altLang="zh-TW" sz="30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報到後則不得再報名其他管道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4381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975360" y="1713866"/>
            <a:ext cx="9906904" cy="24431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975359" y="4372824"/>
            <a:ext cx="9906905" cy="2408222"/>
          </a:xfrm>
          <a:prstGeom prst="rect">
            <a:avLst/>
          </a:prstGeom>
          <a:solidFill>
            <a:srgbClr val="EBFF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226212" y="6256767"/>
            <a:ext cx="2743200" cy="365125"/>
          </a:xfrm>
        </p:spPr>
        <p:txBody>
          <a:bodyPr/>
          <a:lstStyle/>
          <a:p>
            <a:fld id="{05C83C43-3175-4B50-B956-D0A00F06E388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xmlns="" id="{070DF50B-8AA4-47B2-8D5E-F3945A5EB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14485"/>
            <a:ext cx="10515600" cy="823652"/>
          </a:xfrm>
        </p:spPr>
        <p:txBody>
          <a:bodyPr>
            <a:normAutofit/>
          </a:bodyPr>
          <a:lstStyle/>
          <a:p>
            <a:r>
              <a:rPr lang="zh-TW" altLang="en-US" sz="3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3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各項比序積分採計說明</a:t>
            </a:r>
            <a:r>
              <a:rPr lang="en-US" altLang="zh-TW" sz="3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多元學習表現</a:t>
            </a:r>
            <a:endParaRPr lang="zh-TW" altLang="en-US" sz="3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975360" y="1251968"/>
            <a:ext cx="10515600" cy="5873931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zh-TW" altLang="en-US" sz="46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多元學習表現</a:t>
            </a:r>
            <a:r>
              <a:rPr lang="zh-TW" altLang="en-US" sz="4600" b="1" dirty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（積分上限</a:t>
            </a:r>
            <a:r>
              <a:rPr lang="en-US" altLang="zh-TW" sz="4600" b="1" dirty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15</a:t>
            </a:r>
            <a:r>
              <a:rPr lang="zh-TW" altLang="en-US" sz="4600" b="1" dirty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分</a:t>
            </a:r>
            <a:r>
              <a:rPr lang="zh-TW" altLang="en-US" sz="46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）</a:t>
            </a:r>
            <a:endParaRPr lang="en-US" altLang="zh-TW" sz="4600" b="1" dirty="0" smtClean="0">
              <a:solidFill>
                <a:srgbClr val="0000FF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lvl="1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36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  競 賽</a:t>
            </a:r>
            <a:r>
              <a:rPr lang="zh-TW" altLang="en-US" sz="3600" b="1" dirty="0" smtClean="0">
                <a:solidFill>
                  <a:srgbClr val="7030A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（積分上限</a:t>
            </a:r>
            <a:r>
              <a:rPr lang="en-US" altLang="zh-TW" sz="3600" b="1" dirty="0" smtClean="0">
                <a:solidFill>
                  <a:srgbClr val="7030A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7</a:t>
            </a:r>
            <a:r>
              <a:rPr lang="zh-TW" altLang="en-US" sz="3600" b="1" dirty="0" smtClean="0">
                <a:solidFill>
                  <a:srgbClr val="7030A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分）</a:t>
            </a:r>
          </a:p>
          <a:p>
            <a:pPr marL="971550" lvl="1" indent="-514350">
              <a:lnSpc>
                <a:spcPct val="13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3600" dirty="0" smtClean="0">
                <a:solidFill>
                  <a:schemeClr val="dk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核分標準：招生簡章表列之「國際、全國、區域及縣市」競賽項目</a:t>
            </a:r>
            <a:endParaRPr lang="en-US" altLang="zh-TW" sz="3600" dirty="0" smtClean="0">
              <a:solidFill>
                <a:schemeClr val="dk1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712788" lvl="1" indent="0" defTabSz="1611313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3600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    區域及縣（市）競賽以縣市政府主辦者為限，獲獎證明之落款人在縣市須為縣市</a:t>
            </a:r>
            <a:endParaRPr lang="en-US" altLang="zh-TW" sz="3600" dirty="0" smtClean="0">
              <a:solidFill>
                <a:srgbClr val="C00000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712788" lvl="1" indent="0" defTabSz="1611313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3600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    長，在直轄市須為市長或其所屬一級機關首長。</a:t>
            </a:r>
            <a:endParaRPr lang="en-US" altLang="zh-TW" sz="3600" dirty="0" smtClean="0">
              <a:solidFill>
                <a:srgbClr val="C00000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712788" lvl="1" indent="0" defTabSz="1611313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3600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    同學年度同項競賽擇優</a:t>
            </a:r>
            <a:r>
              <a:rPr lang="en-US" altLang="zh-TW" sz="3600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1</a:t>
            </a:r>
            <a:r>
              <a:rPr lang="zh-TW" altLang="en-US" sz="3600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次採計。</a:t>
            </a:r>
            <a:endParaRPr lang="en-US" altLang="zh-TW" sz="3600" dirty="0" smtClean="0">
              <a:solidFill>
                <a:srgbClr val="C00000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971550" lvl="1" indent="-514350">
              <a:lnSpc>
                <a:spcPct val="130000"/>
              </a:lnSpc>
              <a:spcAft>
                <a:spcPts val="600"/>
              </a:spcAft>
              <a:buFont typeface="+mj-lt"/>
              <a:buAutoNum type="arabicParenR" startAt="2"/>
            </a:pPr>
            <a:r>
              <a:rPr lang="zh-TW" altLang="en-US" sz="3600" dirty="0" smtClean="0">
                <a:solidFill>
                  <a:schemeClr val="dk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採計期間：</a:t>
            </a:r>
            <a:r>
              <a:rPr lang="zh-TW" altLang="en-US" sz="36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免試生</a:t>
            </a:r>
            <a:r>
              <a:rPr lang="zh-TW" altLang="en-US" sz="3600" b="1" u="sng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國中就學期間至</a:t>
            </a:r>
            <a:r>
              <a:rPr lang="en-US" altLang="zh-TW" sz="3600" b="1" u="sng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107</a:t>
            </a:r>
            <a:r>
              <a:rPr lang="zh-TW" altLang="en-US" sz="3600" b="1" u="sng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年</a:t>
            </a:r>
            <a:r>
              <a:rPr lang="en-US" altLang="zh-TW" sz="3600" b="1" u="sng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5</a:t>
            </a:r>
            <a:r>
              <a:rPr lang="zh-TW" altLang="en-US" sz="3600" b="1" u="sng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月</a:t>
            </a:r>
            <a:r>
              <a:rPr lang="en-US" altLang="zh-TW" sz="3600" b="1" u="sng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14</a:t>
            </a:r>
            <a:r>
              <a:rPr lang="zh-TW" altLang="en-US" sz="3600" b="1" u="sng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日（含）止</a:t>
            </a:r>
            <a:endParaRPr lang="en-US" altLang="zh-TW" sz="3600" b="1" u="sng" dirty="0">
              <a:solidFill>
                <a:srgbClr val="C00000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457200" lvl="1" indent="0">
              <a:lnSpc>
                <a:spcPct val="130000"/>
              </a:lnSpc>
              <a:spcAft>
                <a:spcPts val="600"/>
              </a:spcAft>
              <a:buNone/>
            </a:pPr>
            <a:endParaRPr lang="en-US" altLang="zh-TW" sz="3200" b="1" dirty="0" smtClean="0">
              <a:solidFill>
                <a:srgbClr val="0000FF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36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  服務學習</a:t>
            </a:r>
            <a:r>
              <a:rPr lang="zh-TW" altLang="en-US" sz="3600" b="1" dirty="0">
                <a:solidFill>
                  <a:srgbClr val="7030A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（積分上限</a:t>
            </a:r>
            <a:r>
              <a:rPr lang="en-US" altLang="zh-TW" sz="3600" b="1" dirty="0">
                <a:solidFill>
                  <a:srgbClr val="7030A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15</a:t>
            </a:r>
            <a:r>
              <a:rPr lang="zh-TW" altLang="en-US" sz="3600" b="1" dirty="0">
                <a:solidFill>
                  <a:srgbClr val="7030A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分）</a:t>
            </a:r>
            <a:endParaRPr lang="en-US" altLang="zh-TW" sz="3600" b="1" dirty="0">
              <a:solidFill>
                <a:srgbClr val="7030A0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971550" lvl="1" indent="-514350">
              <a:lnSpc>
                <a:spcPts val="18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3600" dirty="0" smtClean="0">
                <a:solidFill>
                  <a:schemeClr val="dk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核分標準：</a:t>
            </a:r>
            <a:endParaRPr lang="en-US" altLang="zh-TW" sz="3600" dirty="0" smtClean="0">
              <a:solidFill>
                <a:schemeClr val="dk1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987425" lvl="1" indent="0">
              <a:lnSpc>
                <a:spcPts val="1800"/>
              </a:lnSpc>
              <a:spcAft>
                <a:spcPts val="600"/>
              </a:spcAft>
              <a:buNone/>
            </a:pPr>
            <a:r>
              <a:rPr lang="zh-TW" altLang="en-US" sz="3600" dirty="0" smtClean="0">
                <a:solidFill>
                  <a:schemeClr val="dk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擔任</a:t>
            </a:r>
            <a:r>
              <a:rPr lang="zh-TW" altLang="en-US" sz="3600" dirty="0">
                <a:solidFill>
                  <a:schemeClr val="dk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班級幹部、小老師或社團幹部</a:t>
            </a:r>
            <a:r>
              <a:rPr lang="zh-TW" altLang="en-US" sz="3600" u="sng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任滿一學期得</a:t>
            </a:r>
            <a:r>
              <a:rPr lang="en-US" altLang="zh-TW" sz="3600" u="sng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2</a:t>
            </a:r>
            <a:r>
              <a:rPr lang="zh-TW" altLang="en-US" sz="3600" u="sng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分</a:t>
            </a:r>
            <a:r>
              <a:rPr lang="zh-TW" altLang="en-US" sz="3600" dirty="0">
                <a:solidFill>
                  <a:schemeClr val="dk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，同一學期同時擔任班級</a:t>
            </a:r>
            <a:r>
              <a:rPr lang="zh-TW" altLang="en-US" sz="3600" dirty="0" smtClean="0">
                <a:solidFill>
                  <a:schemeClr val="dk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幹部 、小老師</a:t>
            </a:r>
            <a:endParaRPr lang="en-US" altLang="zh-TW" sz="3600" dirty="0" smtClean="0">
              <a:solidFill>
                <a:schemeClr val="dk1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987425" lvl="1" indent="0">
              <a:lnSpc>
                <a:spcPts val="1800"/>
              </a:lnSpc>
              <a:spcAft>
                <a:spcPts val="600"/>
              </a:spcAft>
              <a:buNone/>
            </a:pPr>
            <a:r>
              <a:rPr lang="zh-TW" altLang="en-US" sz="3600" dirty="0" smtClean="0">
                <a:solidFill>
                  <a:schemeClr val="dk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或社團幹部，</a:t>
            </a:r>
            <a:r>
              <a:rPr lang="zh-TW" altLang="en-US" sz="3600" u="sng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仍以</a:t>
            </a:r>
            <a:r>
              <a:rPr lang="en-US" altLang="zh-TW" sz="3600" u="sng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2</a:t>
            </a:r>
            <a:r>
              <a:rPr lang="zh-TW" altLang="en-US" sz="3600" u="sng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分採</a:t>
            </a:r>
            <a:r>
              <a:rPr lang="zh-TW" altLang="en-US" sz="3600" u="sng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計</a:t>
            </a:r>
            <a:r>
              <a:rPr lang="zh-TW" altLang="en-US" sz="3600" dirty="0">
                <a:solidFill>
                  <a:schemeClr val="dk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。班級幹部除副班長、副社長，其餘副級幹部皆不採</a:t>
            </a:r>
            <a:r>
              <a:rPr lang="zh-TW" altLang="en-US" sz="3600" dirty="0" smtClean="0">
                <a:solidFill>
                  <a:schemeClr val="dk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計。</a:t>
            </a:r>
            <a:endParaRPr lang="en-US" altLang="zh-TW" sz="3600" dirty="0" smtClean="0">
              <a:solidFill>
                <a:schemeClr val="dk1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457200" lvl="1" indent="530225">
              <a:lnSpc>
                <a:spcPts val="1800"/>
              </a:lnSpc>
              <a:spcAft>
                <a:spcPts val="600"/>
              </a:spcAft>
              <a:buNone/>
            </a:pPr>
            <a:r>
              <a:rPr lang="zh-TW" altLang="en-US" sz="36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參加校內服務學習課程及活動，或於校外參加志工服務或社區服務服務</a:t>
            </a:r>
            <a:r>
              <a:rPr lang="zh-TW" altLang="en-US" sz="3600" u="sng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每滿</a:t>
            </a:r>
            <a:r>
              <a:rPr lang="en-US" altLang="zh-TW" sz="3600" u="sng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1</a:t>
            </a:r>
            <a:r>
              <a:rPr lang="zh-TW" altLang="en-US" sz="3600" u="sng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小時得</a:t>
            </a:r>
            <a:r>
              <a:rPr lang="en-US" altLang="zh-TW" sz="3600" u="sng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0.25</a:t>
            </a:r>
            <a:r>
              <a:rPr lang="zh-TW" altLang="en-US" sz="3600" u="sng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分</a:t>
            </a:r>
            <a:r>
              <a:rPr lang="zh-TW" altLang="en-US" sz="36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。</a:t>
            </a:r>
            <a:endParaRPr lang="en-US" altLang="zh-TW" sz="3600" b="1" u="sng" dirty="0" smtClean="0">
              <a:solidFill>
                <a:srgbClr val="C00000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987425" lvl="1" indent="-530225">
              <a:lnSpc>
                <a:spcPts val="1800"/>
              </a:lnSpc>
              <a:spcAft>
                <a:spcPts val="600"/>
              </a:spcAft>
              <a:buFont typeface="+mj-lt"/>
              <a:buAutoNum type="arabicParenR" startAt="2"/>
            </a:pPr>
            <a:r>
              <a:rPr lang="zh-TW" altLang="en-US" sz="3600" dirty="0" smtClean="0">
                <a:solidFill>
                  <a:schemeClr val="dk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採計期間：</a:t>
            </a:r>
            <a:r>
              <a:rPr lang="zh-TW" altLang="en-US" sz="3600" b="1" u="sng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國中就學期間至</a:t>
            </a:r>
            <a:r>
              <a:rPr lang="en-US" altLang="zh-TW" sz="3600" b="1" u="sng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107</a:t>
            </a:r>
            <a:r>
              <a:rPr lang="zh-TW" altLang="en-US" sz="3600" b="1" u="sng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年</a:t>
            </a:r>
            <a:r>
              <a:rPr lang="en-US" altLang="zh-TW" sz="3600" b="1" u="sng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5</a:t>
            </a:r>
            <a:r>
              <a:rPr lang="zh-TW" altLang="en-US" sz="3600" b="1" u="sng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月</a:t>
            </a:r>
            <a:r>
              <a:rPr lang="en-US" altLang="zh-TW" sz="3600" b="1" u="sng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14</a:t>
            </a:r>
            <a:r>
              <a:rPr lang="zh-TW" altLang="en-US" sz="3600" b="1" u="sng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日（含）</a:t>
            </a:r>
            <a:r>
              <a:rPr lang="zh-TW" altLang="en-US" sz="3600" b="1" u="sng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止</a:t>
            </a:r>
            <a:endParaRPr lang="en-US" altLang="zh-TW" sz="3600" b="1" dirty="0" smtClean="0">
              <a:solidFill>
                <a:schemeClr val="dk1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457200" lvl="1" indent="0">
              <a:lnSpc>
                <a:spcPct val="130000"/>
              </a:lnSpc>
              <a:spcAft>
                <a:spcPts val="600"/>
              </a:spcAft>
              <a:buNone/>
            </a:pPr>
            <a:endParaRPr lang="en-US" altLang="zh-TW" sz="3400" b="1" dirty="0" smtClean="0">
              <a:solidFill>
                <a:srgbClr val="7030A0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712788" lvl="1" indent="0" defTabSz="1611313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zh-TW" sz="3400" dirty="0" smtClean="0">
              <a:solidFill>
                <a:schemeClr val="dk1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endParaRPr lang="en-US" altLang="zh-TW" dirty="0" smtClean="0">
              <a:solidFill>
                <a:schemeClr val="dk1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Book Antiqua" panose="02040602050305030304" pitchFamily="18" charset="0"/>
            </a:endParaRPr>
          </a:p>
          <a:p>
            <a:endParaRPr lang="zh-TW" alt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41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4004" y="1868368"/>
            <a:ext cx="10910549" cy="134873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積分上限為</a:t>
            </a:r>
            <a:r>
              <a:rPr lang="en-US" altLang="zh-TW" sz="3000" dirty="0">
                <a:latin typeface="Book Antiqua" pitchFamily="18" charset="0"/>
                <a:ea typeface="標楷體" panose="03000509000000000000" pitchFamily="65" charset="-120"/>
              </a:rPr>
              <a:t>3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分，採計</a:t>
            </a:r>
            <a:r>
              <a:rPr lang="zh-TW" altLang="en-US" sz="3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「技藝教育」課程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平均總成績。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單修一學期者以一學期成績計算，不須平均計算分數。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xmlns="" id="{070DF50B-8AA4-47B2-8D5E-F3945A5EB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0763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各項比序積分採計說明</a:t>
            </a:r>
            <a:r>
              <a:rPr lang="en-US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技藝優良</a:t>
            </a:r>
            <a:endParaRPr lang="zh-TW" altLang="en-US" sz="4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946066"/>
              </p:ext>
            </p:extLst>
          </p:nvPr>
        </p:nvGraphicFramePr>
        <p:xfrm>
          <a:off x="1594929" y="3037392"/>
          <a:ext cx="9151620" cy="1962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324"/>
                <a:gridCol w="1830324"/>
                <a:gridCol w="1830324"/>
                <a:gridCol w="1830324"/>
                <a:gridCol w="1830324"/>
              </a:tblGrid>
              <a:tr h="9813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平均成績</a:t>
                      </a:r>
                      <a:endParaRPr lang="zh-TW" altLang="en-US" sz="2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100~90</a:t>
                      </a:r>
                      <a:endParaRPr lang="zh-TW" altLang="en-US" sz="3200" b="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89</a:t>
                      </a:r>
                      <a:r>
                        <a:rPr lang="en-US" altLang="zh-TW" sz="2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en-US" altLang="zh-TW" sz="3200" b="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~80</a:t>
                      </a:r>
                      <a:endParaRPr lang="zh-TW" altLang="en-US" sz="3200" b="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標楷體" pitchFamily="65" charset="-120"/>
                          <a:cs typeface="+mn-cs"/>
                        </a:rPr>
                        <a:t>79</a:t>
                      </a:r>
                      <a:r>
                        <a:rPr lang="en-US" altLang="zh-TW" sz="2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zh-TW" altLang="en-US" sz="3200" b="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altLang="zh-TW" sz="3200" b="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70</a:t>
                      </a:r>
                      <a:endParaRPr lang="zh-TW" altLang="en-US" sz="3200" b="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標楷體" pitchFamily="65" charset="-120"/>
                          <a:cs typeface="+mn-cs"/>
                        </a:rPr>
                        <a:t>69</a:t>
                      </a:r>
                      <a:r>
                        <a:rPr lang="en-US" altLang="zh-TW" sz="2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zh-TW" altLang="en-US" sz="3200" b="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altLang="zh-TW" sz="3200" b="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60</a:t>
                      </a:r>
                      <a:endParaRPr lang="zh-TW" altLang="en-US" sz="3200" b="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8131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3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核   分</a:t>
                      </a:r>
                      <a:endParaRPr lang="zh-TW" altLang="en-US" sz="33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3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3</a:t>
                      </a:r>
                      <a:endParaRPr lang="zh-TW" altLang="en-US" sz="33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3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2.5</a:t>
                      </a:r>
                      <a:endParaRPr lang="zh-TW" altLang="en-US" sz="33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3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1.5</a:t>
                      </a:r>
                      <a:endParaRPr lang="zh-TW" altLang="en-US" sz="33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3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1.0</a:t>
                      </a:r>
                      <a:endParaRPr lang="zh-TW" altLang="en-US" sz="33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副標題 2"/>
          <p:cNvSpPr txBox="1">
            <a:spLocks/>
          </p:cNvSpPr>
          <p:nvPr/>
        </p:nvSpPr>
        <p:spPr>
          <a:xfrm>
            <a:off x="0" y="5860166"/>
            <a:ext cx="12192000" cy="4961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4" r="10579" b="5344"/>
          <a:stretch>
            <a:fillRect/>
          </a:stretch>
        </p:blipFill>
        <p:spPr bwMode="auto">
          <a:xfrm>
            <a:off x="714004" y="5578969"/>
            <a:ext cx="1548554" cy="87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1800512" y="5018872"/>
            <a:ext cx="8757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1825" indent="-631825">
              <a:tabLst>
                <a:tab pos="631825" algn="l"/>
              </a:tabLst>
            </a:pPr>
            <a:r>
              <a:rPr lang="zh-TW" altLang="en-US" sz="2200" b="1" dirty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註</a:t>
            </a:r>
            <a:r>
              <a:rPr lang="zh-TW" altLang="en-US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：</a:t>
            </a:r>
            <a:r>
              <a:rPr lang="en-US" altLang="zh-TW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	89</a:t>
            </a:r>
            <a:r>
              <a:rPr lang="en-US" altLang="zh-TW" sz="2200" b="1" baseline="30000" dirty="0" smtClean="0">
                <a:solidFill>
                  <a:schemeClr val="dk1"/>
                </a:solidFill>
                <a:latin typeface="Book Antiqua" panose="02040602050305030304" pitchFamily="18" charset="0"/>
              </a:rPr>
              <a:t>+</a:t>
            </a:r>
            <a:r>
              <a:rPr lang="en-US" altLang="zh-TW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~80</a:t>
            </a:r>
            <a:r>
              <a:rPr lang="zh-TW" altLang="en-US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係指</a:t>
            </a:r>
            <a:r>
              <a:rPr lang="en-US" altLang="zh-TW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80</a:t>
            </a:r>
            <a:r>
              <a:rPr lang="zh-TW" altLang="en-US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分以上未滿</a:t>
            </a:r>
            <a:r>
              <a:rPr lang="en-US" altLang="zh-TW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90</a:t>
            </a:r>
            <a:r>
              <a:rPr lang="zh-TW" altLang="en-US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分，</a:t>
            </a:r>
            <a:r>
              <a:rPr lang="en-US" altLang="zh-TW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 79</a:t>
            </a:r>
            <a:r>
              <a:rPr lang="en-US" altLang="zh-TW" sz="2200" b="1" baseline="30000" dirty="0" smtClean="0">
                <a:solidFill>
                  <a:schemeClr val="dk1"/>
                </a:solidFill>
                <a:latin typeface="Book Antiqua" panose="02040602050305030304" pitchFamily="18" charset="0"/>
              </a:rPr>
              <a:t>+</a:t>
            </a:r>
            <a:r>
              <a:rPr lang="en-US" altLang="zh-TW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~70</a:t>
            </a:r>
            <a:r>
              <a:rPr lang="zh-TW" altLang="en-US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係指</a:t>
            </a:r>
            <a:r>
              <a:rPr lang="en-US" altLang="zh-TW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70</a:t>
            </a:r>
            <a:r>
              <a:rPr lang="zh-TW" altLang="en-US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分以上未滿</a:t>
            </a:r>
            <a:r>
              <a:rPr lang="en-US" altLang="zh-TW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80</a:t>
            </a:r>
            <a:r>
              <a:rPr lang="zh-TW" altLang="en-US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分，</a:t>
            </a:r>
            <a:r>
              <a:rPr lang="en-US" altLang="zh-TW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 69</a:t>
            </a:r>
            <a:r>
              <a:rPr lang="en-US" altLang="zh-TW" sz="2200" b="1" baseline="30000" dirty="0" smtClean="0">
                <a:solidFill>
                  <a:schemeClr val="dk1"/>
                </a:solidFill>
                <a:latin typeface="Book Antiqua" panose="02040602050305030304" pitchFamily="18" charset="0"/>
              </a:rPr>
              <a:t>+</a:t>
            </a:r>
            <a:r>
              <a:rPr lang="en-US" altLang="zh-TW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~60</a:t>
            </a:r>
            <a:r>
              <a:rPr lang="zh-TW" altLang="en-US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係指</a:t>
            </a:r>
            <a:r>
              <a:rPr lang="en-US" altLang="zh-TW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60</a:t>
            </a:r>
            <a:r>
              <a:rPr lang="zh-TW" altLang="en-US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分以上未滿</a:t>
            </a:r>
            <a:r>
              <a:rPr lang="en-US" altLang="zh-TW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70</a:t>
            </a:r>
            <a:r>
              <a:rPr lang="zh-TW" altLang="en-US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分。</a:t>
            </a:r>
            <a:endParaRPr lang="zh-TW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7999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xmlns="" id="{070DF50B-8AA4-47B2-8D5E-F3945A5EB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34" y="249971"/>
            <a:ext cx="10515600" cy="1004898"/>
          </a:xfrm>
        </p:spPr>
        <p:txBody>
          <a:bodyPr>
            <a:normAutofit/>
          </a:bodyPr>
          <a:lstStyle/>
          <a:p>
            <a:r>
              <a:rPr lang="zh-TW" altLang="en-US" sz="3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3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各項比序積分採計說明</a:t>
            </a:r>
            <a:r>
              <a:rPr lang="en-US" altLang="zh-TW" sz="3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弱勢身</a:t>
            </a:r>
            <a:r>
              <a:rPr lang="zh-TW" altLang="en-US" sz="3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</a:p>
        </p:txBody>
      </p:sp>
      <p:sp>
        <p:nvSpPr>
          <p:cNvPr id="10" name="矩形 9"/>
          <p:cNvSpPr/>
          <p:nvPr/>
        </p:nvSpPr>
        <p:spPr>
          <a:xfrm>
            <a:off x="1419848" y="2559929"/>
            <a:ext cx="1728000" cy="1080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中低收入戶</a:t>
            </a:r>
            <a:endParaRPr lang="en-US" altLang="zh-TW" sz="2400" b="1" dirty="0">
              <a:solidFill>
                <a:srgbClr val="7030A0"/>
              </a:solidFill>
              <a:latin typeface="Book Antiqua" pitchFamily="18" charset="0"/>
              <a:ea typeface="標楷體" pitchFamily="65" charset="-120"/>
            </a:endParaRPr>
          </a:p>
          <a:p>
            <a:pPr algn="ctr"/>
            <a:r>
              <a:rPr lang="zh-TW" altLang="en-US" sz="2400" b="1" dirty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（</a:t>
            </a:r>
            <a:r>
              <a:rPr lang="en-US" altLang="zh-TW" sz="2400" b="1" dirty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1.5</a:t>
            </a:r>
            <a:r>
              <a:rPr lang="zh-TW" altLang="en-US" sz="2400" b="1" dirty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分）</a:t>
            </a:r>
          </a:p>
        </p:txBody>
      </p:sp>
      <p:sp>
        <p:nvSpPr>
          <p:cNvPr id="11" name="矩形 10"/>
          <p:cNvSpPr/>
          <p:nvPr/>
        </p:nvSpPr>
        <p:spPr>
          <a:xfrm>
            <a:off x="1419848" y="1277342"/>
            <a:ext cx="1728000" cy="1080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低收入戶</a:t>
            </a:r>
            <a:endParaRPr lang="en-US" altLang="zh-TW" sz="2400" b="1" dirty="0" smtClean="0">
              <a:solidFill>
                <a:srgbClr val="7030A0"/>
              </a:solidFill>
              <a:latin typeface="Book Antiqua" pitchFamily="18" charset="0"/>
              <a:ea typeface="標楷體" pitchFamily="65" charset="-120"/>
            </a:endParaRPr>
          </a:p>
          <a:p>
            <a:pPr algn="ctr"/>
            <a:r>
              <a:rPr lang="zh-TW" altLang="en-US" sz="2400" b="1" dirty="0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（</a:t>
            </a:r>
            <a:r>
              <a:rPr lang="en-US" altLang="zh-TW" sz="2400" b="1" dirty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3</a:t>
            </a:r>
            <a:r>
              <a:rPr lang="zh-TW" altLang="en-US" sz="2400" b="1" dirty="0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分）</a:t>
            </a:r>
            <a:endParaRPr lang="en-US" altLang="zh-TW" sz="1400" b="1" dirty="0" smtClean="0">
              <a:solidFill>
                <a:srgbClr val="0033CC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19848" y="3820900"/>
            <a:ext cx="1728000" cy="108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失業戶子女</a:t>
            </a:r>
            <a:endParaRPr lang="en-US" altLang="zh-TW" sz="2400" b="1" dirty="0" smtClean="0">
              <a:solidFill>
                <a:srgbClr val="7030A0"/>
              </a:solidFill>
              <a:latin typeface="Book Antiqua" pitchFamily="18" charset="0"/>
              <a:ea typeface="標楷體" pitchFamily="65" charset="-120"/>
            </a:endParaRPr>
          </a:p>
          <a:p>
            <a:pPr algn="ctr"/>
            <a:r>
              <a:rPr lang="zh-TW" altLang="en-US" sz="2400" b="1" dirty="0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（</a:t>
            </a:r>
            <a:r>
              <a:rPr lang="en-US" altLang="zh-TW" sz="2400" b="1" dirty="0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1.5</a:t>
            </a:r>
            <a:r>
              <a:rPr lang="zh-TW" altLang="en-US" sz="2400" b="1" dirty="0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分）</a:t>
            </a:r>
            <a:endParaRPr lang="zh-TW" altLang="en-US" sz="1100" b="1" dirty="0" smtClean="0">
              <a:solidFill>
                <a:srgbClr val="0033CC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85223" y="1282302"/>
            <a:ext cx="82782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凡屬縣市政府所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界定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24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低收入戶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4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TW" altLang="en-US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低收入戶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者報名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繳交由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縣市政府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包含鄉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、鎮、市、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區公所</a:t>
            </a:r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開具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低收入戶或中低收入戶證明文件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影印本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（報名期間內有效之證明文件，</a:t>
            </a:r>
            <a:r>
              <a:rPr lang="zh-TW" altLang="en-US" sz="24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非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清寒證明）及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戶口名簿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影印本。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385222" y="3903549"/>
            <a:ext cx="82782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l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直系血親尊親屬支領失業給付之子女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，須檢附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公立就業服務機構核發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24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400" b="1" u="sng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就業保險失業</a:t>
            </a:r>
            <a:r>
              <a:rPr lang="en-US" altLang="zh-TW" sz="2400" b="1" u="sng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u="sng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</a:t>
            </a:r>
            <a:r>
              <a:rPr lang="en-US" altLang="zh-TW" sz="2400" b="1" u="sng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u="sng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認定、</a:t>
            </a:r>
            <a:r>
              <a:rPr lang="zh-TW" altLang="en-US" sz="2400" b="1" u="sng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失業給付申請書暨給付收據」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400" b="1" u="sng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認定收執</a:t>
            </a:r>
            <a:r>
              <a:rPr lang="zh-TW" altLang="en-US" sz="2400" b="1" u="sng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聯</a:t>
            </a:r>
            <a:r>
              <a:rPr lang="zh-TW" altLang="en-US" sz="2400" b="1" u="sng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4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文件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有效日期須於簡章報名期間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戶口名簿影印本。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6734" y="1277342"/>
            <a:ext cx="723930" cy="487886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latin typeface="Book Antiqua" pitchFamily="18" charset="0"/>
                <a:ea typeface="標楷體" pitchFamily="65" charset="-120"/>
              </a:rPr>
              <a:t>符合其一身分者得</a:t>
            </a:r>
            <a:endParaRPr lang="en-US" altLang="zh-TW" sz="2400" b="1" dirty="0" smtClean="0">
              <a:solidFill>
                <a:schemeClr val="bg1"/>
              </a:solidFill>
              <a:latin typeface="Book Antiqua" pitchFamily="18" charset="0"/>
              <a:ea typeface="標楷體" pitchFamily="65" charset="-120"/>
            </a:endParaRPr>
          </a:p>
          <a:p>
            <a:pPr algn="ctr"/>
            <a:r>
              <a:rPr lang="en-US" altLang="zh-TW" sz="2400" b="1" dirty="0" smtClean="0">
                <a:solidFill>
                  <a:schemeClr val="bg1"/>
                </a:solidFill>
                <a:latin typeface="Book Antiqua" panose="02040602050305030304" pitchFamily="18" charset="0"/>
                <a:ea typeface="標楷體" pitchFamily="65" charset="-120"/>
                <a:cs typeface="Times New Roman" panose="02020603050405020304" pitchFamily="18" charset="0"/>
              </a:rPr>
              <a:t>3</a:t>
            </a:r>
          </a:p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Book Antiqua" panose="02040602050305030304" pitchFamily="18" charset="0"/>
                <a:ea typeface="標楷體" pitchFamily="65" charset="-120"/>
                <a:cs typeface="Times New Roman" panose="02020603050405020304" pitchFamily="18" charset="0"/>
              </a:rPr>
              <a:t>分</a:t>
            </a:r>
            <a:endParaRPr lang="en-US" altLang="zh-TW" sz="2400" b="1" dirty="0" smtClean="0">
              <a:solidFill>
                <a:schemeClr val="bg1"/>
              </a:solidFill>
              <a:latin typeface="Book Antiqua" panose="0204060205030503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latin typeface="Book Antiqua" pitchFamily="18" charset="0"/>
                <a:ea typeface="標楷體" pitchFamily="65" charset="-120"/>
              </a:rPr>
              <a:t>或</a:t>
            </a:r>
            <a:endParaRPr lang="en-US" altLang="zh-TW" sz="2400" b="1" dirty="0" smtClean="0">
              <a:solidFill>
                <a:schemeClr val="bg1"/>
              </a:solidFill>
              <a:latin typeface="Book Antiqua" pitchFamily="18" charset="0"/>
              <a:ea typeface="標楷體" pitchFamily="65" charset="-120"/>
            </a:endParaRPr>
          </a:p>
          <a:p>
            <a:pPr algn="ctr"/>
            <a:r>
              <a:rPr lang="en-US" altLang="zh-TW" sz="2400" b="1" dirty="0" smtClean="0">
                <a:solidFill>
                  <a:schemeClr val="bg1"/>
                </a:solidFill>
                <a:latin typeface="Book Antiqua" pitchFamily="18" charset="0"/>
                <a:ea typeface="標楷體" pitchFamily="65" charset="-120"/>
              </a:rPr>
              <a:t>1.5</a:t>
            </a:r>
          </a:p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Book Antiqua" pitchFamily="18" charset="0"/>
                <a:ea typeface="標楷體" pitchFamily="65" charset="-120"/>
              </a:rPr>
              <a:t>分</a:t>
            </a:r>
            <a:endParaRPr lang="en-US" altLang="zh-TW" sz="2400" b="1" dirty="0" smtClean="0">
              <a:solidFill>
                <a:schemeClr val="bg1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19848" y="5070318"/>
            <a:ext cx="1728000" cy="10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特殊境遇</a:t>
            </a:r>
            <a:endParaRPr lang="en-US" altLang="zh-TW" sz="2000" b="1" dirty="0" smtClean="0">
              <a:solidFill>
                <a:srgbClr val="7030A0"/>
              </a:solidFill>
              <a:latin typeface="Book Antiqua" pitchFamily="18" charset="0"/>
              <a:ea typeface="標楷體" pitchFamily="65" charset="-120"/>
            </a:endParaRPr>
          </a:p>
          <a:p>
            <a:pPr algn="ctr"/>
            <a:r>
              <a:rPr lang="zh-TW" altLang="en-US" sz="2000" b="1" dirty="0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家庭子女</a:t>
            </a:r>
            <a:endParaRPr lang="en-US" altLang="zh-TW" sz="2000" b="1" dirty="0" smtClean="0">
              <a:solidFill>
                <a:srgbClr val="7030A0"/>
              </a:solidFill>
              <a:latin typeface="Book Antiqua" pitchFamily="18" charset="0"/>
              <a:ea typeface="標楷體" pitchFamily="65" charset="-120"/>
            </a:endParaRPr>
          </a:p>
          <a:p>
            <a:pPr algn="ctr"/>
            <a:r>
              <a:rPr lang="zh-TW" altLang="en-US" sz="2000" b="1" dirty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（</a:t>
            </a:r>
            <a:r>
              <a:rPr lang="en-US" altLang="zh-TW" sz="2000" b="1" dirty="0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1.5</a:t>
            </a:r>
            <a:r>
              <a:rPr lang="zh-TW" altLang="en-US" sz="2000" b="1" dirty="0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分</a:t>
            </a:r>
            <a:r>
              <a:rPr lang="zh-TW" altLang="en-US" sz="2000" b="1" dirty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）</a:t>
            </a:r>
            <a:endParaRPr lang="zh-TW" altLang="en-US" sz="1050" b="1" dirty="0" smtClean="0">
              <a:solidFill>
                <a:srgbClr val="0033CC"/>
              </a:solidFill>
              <a:latin typeface="Book Antiqua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271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標題 2"/>
          <p:cNvSpPr txBox="1">
            <a:spLocks/>
          </p:cNvSpPr>
          <p:nvPr/>
        </p:nvSpPr>
        <p:spPr>
          <a:xfrm>
            <a:off x="0" y="5816098"/>
            <a:ext cx="12192000" cy="496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712852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l"/>
            </a:pPr>
            <a:r>
              <a:rPr lang="zh-TW" altLang="en-US" sz="4000" b="1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4000" b="1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均衡</a:t>
            </a:r>
            <a:r>
              <a:rPr lang="zh-TW" altLang="zh-TW" sz="4000" b="1" dirty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學習</a:t>
            </a:r>
            <a:r>
              <a:rPr lang="zh-TW" altLang="en-US" sz="4000" b="1" dirty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（</a:t>
            </a:r>
            <a:r>
              <a:rPr lang="zh-TW" altLang="en-US" sz="4000" b="1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上限</a:t>
            </a:r>
            <a:r>
              <a:rPr lang="en-US" altLang="zh-TW" sz="4000" b="1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21</a:t>
            </a:r>
            <a:r>
              <a:rPr lang="zh-TW" altLang="en-US" sz="4000" b="1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分</a:t>
            </a:r>
            <a:r>
              <a:rPr lang="zh-TW" altLang="en-US" sz="4000" b="1" dirty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）</a:t>
            </a:r>
            <a:endParaRPr lang="en-US" altLang="zh-TW" sz="4000" b="1" dirty="0">
              <a:solidFill>
                <a:srgbClr val="FF0000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444500" lvl="0" indent="-44450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核分標準：</a:t>
            </a:r>
            <a:r>
              <a:rPr lang="zh-TW" altLang="zh-TW" sz="32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採計</a:t>
            </a:r>
            <a:r>
              <a:rPr lang="zh-TW" altLang="zh-TW" sz="3200" b="1" u="sng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健康與體育</a:t>
            </a:r>
            <a:r>
              <a:rPr lang="zh-TW" altLang="en-US" sz="32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zh-TW" altLang="zh-TW" sz="3200" b="1" u="sng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藝術與人文</a:t>
            </a:r>
            <a:r>
              <a:rPr lang="zh-TW" altLang="en-US" sz="32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zh-TW" altLang="zh-TW" sz="3200" b="1" u="sng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綜合活動</a:t>
            </a:r>
            <a:r>
              <a:rPr lang="en-US" altLang="zh-TW" sz="32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/>
            </a:r>
            <a:br>
              <a:rPr lang="en-US" altLang="zh-TW" sz="32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</a:br>
            <a:r>
              <a:rPr lang="zh-TW" altLang="zh-TW" sz="3200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三大學習領域</a:t>
            </a:r>
            <a:r>
              <a:rPr lang="zh-TW" altLang="en-US" sz="3200" dirty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五學期平均</a:t>
            </a:r>
            <a:r>
              <a:rPr lang="zh-TW" altLang="en-US" sz="3200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成績，每領域及格者得</a:t>
            </a:r>
            <a:r>
              <a:rPr lang="en-US" altLang="zh-TW" sz="3200" b="1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7</a:t>
            </a:r>
            <a:r>
              <a:rPr lang="zh-TW" altLang="en-US" sz="3200" b="1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分</a:t>
            </a:r>
            <a:r>
              <a:rPr lang="zh-TW" altLang="en-US" sz="3200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solidFill>
                <a:srgbClr val="FF0000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444500" lvl="0" indent="-44450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採計期間</a:t>
            </a:r>
            <a:r>
              <a:rPr lang="zh-TW" altLang="en-US" sz="3200" dirty="0">
                <a:latin typeface="Book Antiqua" panose="02040602050305030304" pitchFamily="18" charset="0"/>
                <a:ea typeface="標楷體" panose="03000509000000000000" pitchFamily="65" charset="-120"/>
              </a:rPr>
              <a:t>：</a:t>
            </a:r>
            <a:r>
              <a:rPr lang="zh-TW" altLang="zh-TW" sz="3200" b="1" u="sng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七</a:t>
            </a:r>
            <a:r>
              <a:rPr lang="zh-TW" altLang="zh-TW" sz="3200" b="1" u="sng" dirty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年級上、下學期、八年級上、下學期</a:t>
            </a:r>
            <a:r>
              <a:rPr lang="zh-TW" altLang="zh-TW" sz="3200" b="1" u="sng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及</a:t>
            </a:r>
            <a:r>
              <a:rPr lang="en-US" altLang="zh-TW" sz="3200" b="1" u="sng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/>
            </a:r>
            <a:br>
              <a:rPr lang="en-US" altLang="zh-TW" sz="3200" b="1" u="sng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</a:br>
            <a:r>
              <a:rPr lang="zh-TW" altLang="zh-TW" sz="3200" b="1" u="sng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九</a:t>
            </a:r>
            <a:r>
              <a:rPr lang="zh-TW" altLang="zh-TW" sz="3200" b="1" u="sng" dirty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年級上學期</a:t>
            </a:r>
            <a:r>
              <a:rPr lang="zh-TW" altLang="zh-TW" sz="32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等</a:t>
            </a:r>
            <a:r>
              <a:rPr lang="en-US" altLang="zh-TW" sz="32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5</a:t>
            </a:r>
            <a:r>
              <a:rPr lang="zh-TW" altLang="zh-TW" sz="32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學期</a:t>
            </a:r>
            <a:r>
              <a:rPr lang="zh-TW" altLang="zh-TW" sz="3200" dirty="0">
                <a:latin typeface="Book Antiqua" panose="02040602050305030304" pitchFamily="18" charset="0"/>
                <a:ea typeface="標楷體" panose="03000509000000000000" pitchFamily="65" charset="-120"/>
              </a:rPr>
              <a:t>成績</a:t>
            </a:r>
            <a:r>
              <a:rPr lang="zh-TW" altLang="en-US" sz="32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xmlns="" id="{070DF50B-8AA4-47B2-8D5E-F3945A5EB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34" y="502602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各項比序積分採計說明</a:t>
            </a:r>
            <a:r>
              <a:rPr lang="en-US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均衝學習</a:t>
            </a:r>
            <a:endParaRPr lang="zh-TW" altLang="en-US" sz="4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89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xmlns="" id="{070DF50B-8AA4-47B2-8D5E-F3945A5EB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9" y="504827"/>
            <a:ext cx="11312165" cy="945193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各項比序積分採計說明</a:t>
            </a:r>
            <a:r>
              <a:rPr lang="en-US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國中教育會考（</a:t>
            </a:r>
            <a:r>
              <a:rPr lang="en-US" altLang="zh-TW" sz="4000" b="1" dirty="0">
                <a:solidFill>
                  <a:srgbClr val="7030A0"/>
                </a:solidFill>
                <a:latin typeface="Book Antiqua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TW" sz="4000" b="1" dirty="0">
                <a:solidFill>
                  <a:srgbClr val="7030A0"/>
                </a:solidFill>
                <a:latin typeface="Book Antiqua" pitchFamily="18" charset="0"/>
                <a:ea typeface="標楷體" panose="03000509000000000000" pitchFamily="65" charset="-120"/>
              </a:rPr>
              <a:t>2</a:t>
            </a:r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66734" y="1371245"/>
            <a:ext cx="10896600" cy="47085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l"/>
            </a:pPr>
            <a:r>
              <a:rPr lang="zh-TW" altLang="en-US" sz="40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40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國中教育會考</a:t>
            </a:r>
            <a:r>
              <a:rPr lang="zh-TW" altLang="en-US" sz="40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（上限</a:t>
            </a:r>
            <a:r>
              <a:rPr lang="en-US" altLang="zh-TW" sz="40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32</a:t>
            </a:r>
            <a:r>
              <a:rPr lang="zh-TW" altLang="en-US" sz="40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分）</a:t>
            </a:r>
          </a:p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分項目為</a:t>
            </a:r>
            <a:r>
              <a:rPr lang="zh-TW" altLang="zh-TW" b="1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「國文」、「數學</a:t>
            </a:r>
            <a:r>
              <a:rPr lang="zh-TW" altLang="zh-TW" b="1" dirty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」 、 </a:t>
            </a:r>
            <a:r>
              <a:rPr lang="zh-TW" altLang="zh-TW" b="1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「</a:t>
            </a:r>
            <a:r>
              <a:rPr lang="zh-TW" altLang="zh-TW" b="1" dirty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英語」 、</a:t>
            </a:r>
            <a:r>
              <a:rPr lang="zh-TW" altLang="zh-TW" b="1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「自然」及「社會</a:t>
            </a:r>
            <a:r>
              <a:rPr lang="zh-TW" altLang="zh-TW" b="1" dirty="0" smtClean="0">
                <a:solidFill>
                  <a:srgbClr val="FF0000"/>
                </a:solidFill>
                <a:latin typeface="Book Antiqua" panose="02040602050305030304" pitchFamily="18" charset="0"/>
                <a:ea typeface="微軟正黑體" panose="020B0604030504040204" pitchFamily="34" charset="-120"/>
              </a:rPr>
              <a:t>」</a:t>
            </a:r>
            <a:endParaRPr lang="en-US" altLang="zh-TW" b="1" dirty="0" smtClean="0">
              <a:solidFill>
                <a:srgbClr val="FF0000"/>
              </a:solidFill>
              <a:latin typeface="Book Antiqua" panose="02040602050305030304" pitchFamily="18" charset="0"/>
              <a:ea typeface="微軟正黑體" panose="020B0604030504040204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altLang="zh-TW" b="1" dirty="0" smtClean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  <a:ea typeface="微軟正黑體" panose="020B0604030504040204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altLang="zh-TW" b="1" dirty="0" smtClean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  <a:ea typeface="微軟正黑體" panose="020B0604030504040204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altLang="zh-TW" b="1" dirty="0" smtClean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  <a:ea typeface="微軟正黑體" panose="020B0604030504040204" pitchFamily="34" charset="-120"/>
            </a:endParaRPr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zh-TW" dirty="0" smtClean="0">
              <a:solidFill>
                <a:srgbClr val="002060"/>
              </a:solidFill>
              <a:latin typeface="Book Antiqua" panose="02040602050305030304" pitchFamily="18" charset="0"/>
              <a:ea typeface="微軟正黑體" panose="020B0604030504040204" pitchFamily="34" charset="-120"/>
            </a:endParaRPr>
          </a:p>
          <a:p>
            <a:pPr lvl="0" indent="3937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國中教育會考成績採計以</a:t>
            </a:r>
            <a:r>
              <a:rPr lang="en-US" altLang="zh-TW" b="1" u="sng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107</a:t>
            </a:r>
            <a:r>
              <a:rPr lang="zh-TW" altLang="zh-TW" b="1" u="sng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年度</a:t>
            </a:r>
            <a:r>
              <a:rPr lang="zh-TW" altLang="zh-TW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取得之成績為準。</a:t>
            </a:r>
            <a:endParaRPr lang="zh-TW" altLang="en-US" b="1" dirty="0">
              <a:solidFill>
                <a:srgbClr val="002060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97662"/>
              </p:ext>
            </p:extLst>
          </p:nvPr>
        </p:nvGraphicFramePr>
        <p:xfrm>
          <a:off x="1070042" y="2927828"/>
          <a:ext cx="10428053" cy="2492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903"/>
                <a:gridCol w="1301450"/>
                <a:gridCol w="1301450"/>
                <a:gridCol w="1301450"/>
                <a:gridCol w="1301450"/>
                <a:gridCol w="1301450"/>
                <a:gridCol w="1301450"/>
                <a:gridCol w="1301450"/>
              </a:tblGrid>
              <a:tr h="80777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300" b="1" dirty="0" smtClean="0">
                          <a:solidFill>
                            <a:srgbClr val="0000FF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會考</a:t>
                      </a:r>
                      <a:endParaRPr lang="en-US" altLang="zh-TW" sz="3300" b="1" dirty="0" smtClean="0">
                        <a:solidFill>
                          <a:srgbClr val="0000FF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300" b="1" dirty="0" smtClean="0">
                          <a:solidFill>
                            <a:srgbClr val="0000FF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成績</a:t>
                      </a:r>
                      <a:endParaRPr lang="zh-TW" altLang="en-US" sz="3300" b="1" dirty="0">
                        <a:solidFill>
                          <a:srgbClr val="0000FF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dirty="0" smtClean="0">
                          <a:solidFill>
                            <a:srgbClr val="0000FF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精  熟</a:t>
                      </a:r>
                      <a:endParaRPr lang="zh-TW" altLang="en-US" sz="3000" dirty="0">
                        <a:solidFill>
                          <a:srgbClr val="0000FF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b="1" kern="1200" dirty="0" smtClean="0">
                          <a:solidFill>
                            <a:srgbClr val="0000FF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基   礎</a:t>
                      </a:r>
                      <a:endParaRPr lang="zh-TW" altLang="en-US" sz="3000" b="1" kern="1200" dirty="0">
                        <a:solidFill>
                          <a:srgbClr val="0000FF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1" kern="1200" dirty="0" smtClean="0">
                          <a:solidFill>
                            <a:srgbClr val="0000FF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待加強</a:t>
                      </a:r>
                      <a:endParaRPr lang="zh-TW" altLang="en-US" sz="2600" b="1" kern="1200" dirty="0">
                        <a:solidFill>
                          <a:srgbClr val="0000FF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7102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000" b="1" i="0" u="none" strike="noStrike" kern="1200" baseline="0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A</a:t>
                      </a:r>
                      <a:r>
                        <a:rPr lang="en-US" altLang="zh-TW" sz="3000" b="1" kern="1200" baseline="300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  <a:endParaRPr lang="zh-TW" altLang="en-US" sz="30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000" b="1" i="0" u="none" strike="noStrike" kern="1200" baseline="0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A</a:t>
                      </a:r>
                      <a:r>
                        <a:rPr lang="en-US" altLang="zh-TW" sz="3000" b="1" kern="1200" baseline="300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zh-TW" altLang="en-US" sz="30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0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A</a:t>
                      </a:r>
                      <a:endParaRPr lang="zh-TW" altLang="en-US" sz="30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000" b="1" i="0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B</a:t>
                      </a:r>
                      <a:r>
                        <a:rPr lang="en-US" altLang="zh-TW" sz="3000" b="1" kern="1200" baseline="300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  <a:endParaRPr lang="zh-TW" altLang="en-US" sz="30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000" b="1" i="0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B</a:t>
                      </a:r>
                      <a:r>
                        <a:rPr lang="en-US" altLang="zh-TW" sz="3000" b="1" kern="1200" baseline="300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zh-TW" altLang="en-US" sz="30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0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B</a:t>
                      </a:r>
                      <a:endParaRPr lang="zh-TW" altLang="en-US" sz="30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0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C</a:t>
                      </a:r>
                      <a:endParaRPr lang="zh-TW" altLang="en-US" sz="3000" b="1" kern="1200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399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3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核分</a:t>
                      </a:r>
                      <a:endParaRPr lang="zh-TW" altLang="en-US" sz="33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6.4</a:t>
                      </a:r>
                      <a:endParaRPr lang="zh-TW" altLang="en-US" sz="36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36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36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36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36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36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36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5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xmlns="" id="{070DF50B-8AA4-47B2-8D5E-F3945A5EB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19" y="445925"/>
            <a:ext cx="11566688" cy="1325563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各項比序積分採計說明</a:t>
            </a:r>
            <a:r>
              <a:rPr lang="en-US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國中教育會考（</a:t>
            </a:r>
            <a:r>
              <a:rPr lang="en-US" altLang="zh-TW" sz="4000" b="1" dirty="0">
                <a:solidFill>
                  <a:srgbClr val="7030A0"/>
                </a:solidFill>
                <a:latin typeface="Book Antiqua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TW" sz="4000" b="1" dirty="0">
                <a:solidFill>
                  <a:srgbClr val="7030A0"/>
                </a:solidFill>
                <a:latin typeface="Book Antiqua" pitchFamily="18" charset="0"/>
                <a:ea typeface="標楷體" panose="03000509000000000000" pitchFamily="65" charset="-120"/>
              </a:rPr>
              <a:t>2</a:t>
            </a:r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78418" y="1850695"/>
            <a:ext cx="10526289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護理科及國立招生學校之各</a:t>
            </a:r>
            <a:r>
              <a:rPr lang="zh-TW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科組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總積分計算項目</a:t>
            </a:r>
            <a:r>
              <a:rPr lang="zh-TW" altLang="en-US" sz="4400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須採計國中教育會考成績</a:t>
            </a:r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4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spcBef>
                <a:spcPts val="2400"/>
              </a:spcBef>
              <a:spcAft>
                <a:spcPts val="2400"/>
              </a:spcAft>
              <a:buFont typeface="Wingdings" panose="05000000000000000000" pitchFamily="2" charset="2"/>
              <a:buChar char="u"/>
            </a:pP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非</a:t>
            </a:r>
            <a:r>
              <a:rPr lang="zh-TW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護理科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私立招生學校各科組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總積分計算項目由各校</a:t>
            </a:r>
            <a:r>
              <a:rPr lang="zh-TW" altLang="en-US" sz="4400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自行決定是否採計國中教育</a:t>
            </a:r>
            <a:r>
              <a:rPr lang="zh-TW" altLang="en-US" sz="4400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會考成績</a:t>
            </a:r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4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189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xmlns="" id="{070DF50B-8AA4-47B2-8D5E-F3945A5EB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790123"/>
            <a:ext cx="10515600" cy="1325563"/>
          </a:xfrm>
        </p:spPr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各項比序積分採計說明</a:t>
            </a:r>
            <a:r>
              <a: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寫作測驗</a:t>
            </a:r>
            <a:endParaRPr lang="zh-TW" altLang="en-US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63314" y="2035639"/>
            <a:ext cx="10515600" cy="9606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TW" altLang="en-US" sz="3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寫作測驗（上限</a:t>
            </a:r>
            <a:r>
              <a:rPr lang="en-US" altLang="zh-TW" sz="36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1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  <a:p>
            <a:pPr marL="0" indent="0">
              <a:lnSpc>
                <a:spcPct val="100000"/>
              </a:lnSpc>
              <a:buNone/>
            </a:pPr>
            <a:endParaRPr lang="zh-TW" altLang="en-US" sz="24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612706"/>
              </p:ext>
            </p:extLst>
          </p:nvPr>
        </p:nvGraphicFramePr>
        <p:xfrm>
          <a:off x="744591" y="2789007"/>
          <a:ext cx="10590485" cy="2026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143"/>
                <a:gridCol w="1439057"/>
                <a:gridCol w="1439057"/>
                <a:gridCol w="1439057"/>
                <a:gridCol w="1439057"/>
                <a:gridCol w="1439057"/>
                <a:gridCol w="1439057"/>
              </a:tblGrid>
              <a:tr h="10132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300" b="1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寫作成績</a:t>
                      </a:r>
                      <a:endParaRPr lang="zh-TW" altLang="en-US" sz="3300" b="1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3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33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級分</a:t>
                      </a:r>
                      <a:endParaRPr lang="zh-TW" altLang="en-US" sz="3300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3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5</a:t>
                      </a:r>
                      <a:r>
                        <a:rPr lang="zh-TW" altLang="en-US" sz="33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級分</a:t>
                      </a:r>
                      <a:endParaRPr lang="zh-TW" altLang="en-US" sz="3300" b="1" kern="1200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3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4</a:t>
                      </a:r>
                      <a:r>
                        <a:rPr lang="zh-TW" altLang="en-US" sz="33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級分</a:t>
                      </a:r>
                      <a:endParaRPr lang="zh-TW" altLang="en-US" sz="3300" b="1" kern="1200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3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3</a:t>
                      </a:r>
                      <a:r>
                        <a:rPr lang="zh-TW" altLang="en-US" sz="33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級分</a:t>
                      </a:r>
                      <a:endParaRPr lang="zh-TW" altLang="en-US" sz="3300" b="1" kern="1200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3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</a:t>
                      </a:r>
                      <a:r>
                        <a:rPr lang="zh-TW" altLang="en-US" sz="33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級分</a:t>
                      </a:r>
                      <a:endParaRPr lang="zh-TW" altLang="en-US" sz="3300" b="1" kern="1200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3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r>
                        <a:rPr lang="zh-TW" altLang="en-US" sz="33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級分</a:t>
                      </a:r>
                      <a:endParaRPr lang="zh-TW" altLang="en-US" sz="3300" b="1" kern="1200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0132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36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核   分</a:t>
                      </a:r>
                      <a:endParaRPr lang="zh-TW" altLang="en-US" sz="36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endParaRPr lang="zh-TW" altLang="en-US" sz="36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0.8</a:t>
                      </a:r>
                      <a:endParaRPr lang="zh-TW" altLang="en-US" sz="36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0.6</a:t>
                      </a:r>
                      <a:endParaRPr lang="zh-TW" altLang="en-US" sz="36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0.4</a:t>
                      </a:r>
                      <a:endParaRPr lang="zh-TW" altLang="en-US" sz="36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0.2</a:t>
                      </a:r>
                      <a:endParaRPr lang="zh-TW" altLang="en-US" sz="36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0.1</a:t>
                      </a:r>
                      <a:endParaRPr lang="zh-TW" altLang="en-US" sz="36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54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9900" y="408307"/>
            <a:ext cx="10515600" cy="638814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一、緣 起</a:t>
            </a:r>
            <a:r>
              <a:rPr lang="zh-TW" altLang="en-US" sz="3300" dirty="0" smtClean="0">
                <a:solidFill>
                  <a:srgbClr val="7030A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（</a:t>
            </a:r>
            <a:r>
              <a:rPr lang="en-US" altLang="zh-TW" sz="3300" dirty="0" smtClean="0">
                <a:solidFill>
                  <a:srgbClr val="7030A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2/2</a:t>
            </a:r>
            <a:r>
              <a:rPr lang="zh-TW" altLang="en-US" sz="3300" dirty="0" smtClean="0">
                <a:solidFill>
                  <a:srgbClr val="7030A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）</a:t>
            </a:r>
            <a:endParaRPr lang="zh-TW" altLang="en-US" sz="3300" dirty="0">
              <a:solidFill>
                <a:srgbClr val="7030A0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161281" y="948307"/>
            <a:ext cx="6675120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TW" sz="2800" dirty="0" smtClean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106.7.31</a:t>
            </a:r>
            <a:r>
              <a:rPr lang="zh-TW" altLang="en-US" sz="2800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教育部公告</a:t>
            </a:r>
            <a:r>
              <a:rPr lang="en-US" altLang="zh-TW" sz="2800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107</a:t>
            </a:r>
            <a:r>
              <a:rPr lang="zh-TW" altLang="en-US" sz="2800" dirty="0" smtClean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年度辦理</a:t>
            </a:r>
            <a:r>
              <a:rPr lang="en-US" altLang="zh-TW" sz="2800" dirty="0" smtClean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</a:br>
            <a:r>
              <a:rPr lang="zh-TW" altLang="en-US" sz="2800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「五專優先免試入學招生」</a:t>
            </a:r>
            <a:endParaRPr lang="en-US" altLang="zh-TW" sz="2800" b="1" dirty="0" smtClean="0">
              <a:solidFill>
                <a:srgbClr val="FF0000"/>
              </a:solidFill>
              <a:effectLst>
                <a:glow rad="127000">
                  <a:schemeClr val="bg1">
                    <a:alpha val="93000"/>
                  </a:schemeClr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    </a:t>
            </a:r>
            <a:r>
              <a:rPr lang="zh-TW" altLang="en-US" sz="2800" dirty="0" smtClean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並由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技專校院招生委員會聯合會</a:t>
            </a:r>
            <a:r>
              <a:rPr lang="zh-TW" altLang="en-US" sz="2800" dirty="0" smtClean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承辦</a:t>
            </a:r>
            <a:endParaRPr lang="zh-TW" altLang="en-US" sz="2800" dirty="0">
              <a:effectLst>
                <a:glow rad="127000">
                  <a:schemeClr val="bg1">
                    <a:alpha val="93000"/>
                  </a:schemeClr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/>
          <a:srcRect l="2286" r="5717" b="1606"/>
          <a:stretch/>
        </p:blipFill>
        <p:spPr>
          <a:xfrm>
            <a:off x="513798" y="1421676"/>
            <a:ext cx="4179945" cy="4782582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/>
          <a:srcRect b="13721"/>
          <a:stretch/>
        </p:blipFill>
        <p:spPr>
          <a:xfrm>
            <a:off x="4175125" y="2664054"/>
            <a:ext cx="7661275" cy="351955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34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37036" y="1475715"/>
            <a:ext cx="8827122" cy="4701248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3360"/>
              </a:lnSpc>
              <a:buNone/>
            </a:pPr>
            <a:r>
              <a:rPr lang="zh-TW" altLang="zh-TW" dirty="0">
                <a:latin typeface="Book Antiqua" panose="02040602050305030304" pitchFamily="18" charset="0"/>
                <a:ea typeface="標楷體" panose="03000509000000000000" pitchFamily="65" charset="-120"/>
              </a:rPr>
              <a:t>依照免試生分發順位之順序，再按免試生選填登記之志願序進行統一分發。</a:t>
            </a:r>
            <a:endParaRPr lang="zh-TW" altLang="zh-TW" sz="2400" dirty="0"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lvl="1" algn="just">
              <a:lnSpc>
                <a:spcPts val="3360"/>
              </a:lnSpc>
              <a:buFont typeface="Wingdings" panose="05000000000000000000" pitchFamily="2" charset="2"/>
              <a:buChar char="u"/>
            </a:pPr>
            <a:r>
              <a:rPr lang="zh-TW" altLang="zh-TW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當分發順位相同時且招生名額不足分配時，以下列方式增額錄取：</a:t>
            </a:r>
            <a:endParaRPr lang="zh-TW" altLang="zh-TW" sz="2000" dirty="0" smtClean="0"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lvl="2" algn="just">
              <a:lnSpc>
                <a:spcPts val="3360"/>
              </a:lnSpc>
            </a:pPr>
            <a:r>
              <a:rPr lang="zh-TW" altLang="zh-TW" sz="24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增</a:t>
            </a:r>
            <a:r>
              <a:rPr lang="zh-TW" altLang="zh-TW" sz="2400" dirty="0">
                <a:latin typeface="Book Antiqua" panose="02040602050305030304" pitchFamily="18" charset="0"/>
                <a:ea typeface="標楷體" panose="03000509000000000000" pitchFamily="65" charset="-120"/>
              </a:rPr>
              <a:t>額人數以不超過該校科</a:t>
            </a:r>
            <a:r>
              <a:rPr lang="en-US" altLang="zh-TW" sz="2400" dirty="0">
                <a:latin typeface="Book Antiqua" panose="0204060205030503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latin typeface="Book Antiqua" panose="02040602050305030304" pitchFamily="18" charset="0"/>
                <a:ea typeface="標楷體" panose="03000509000000000000" pitchFamily="65" charset="-120"/>
              </a:rPr>
              <a:t>組</a:t>
            </a:r>
            <a:r>
              <a:rPr lang="en-US" altLang="zh-TW" sz="2400" dirty="0">
                <a:latin typeface="Book Antiqua" panose="0204060205030503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400" dirty="0">
                <a:latin typeface="Book Antiqua" panose="02040602050305030304" pitchFamily="18" charset="0"/>
                <a:ea typeface="標楷體" panose="03000509000000000000" pitchFamily="65" charset="-120"/>
              </a:rPr>
              <a:t>招生名額之</a:t>
            </a:r>
            <a:r>
              <a:rPr lang="en-US" altLang="zh-TW" sz="2400" b="1" dirty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5%</a:t>
            </a:r>
            <a:r>
              <a:rPr lang="zh-TW" altLang="zh-TW" sz="2400" dirty="0">
                <a:latin typeface="Book Antiqua" panose="02040602050305030304" pitchFamily="18" charset="0"/>
                <a:ea typeface="標楷體" panose="03000509000000000000" pitchFamily="65" charset="-120"/>
              </a:rPr>
              <a:t>為原則；惟如增額人數逾該校科</a:t>
            </a:r>
            <a:r>
              <a:rPr lang="en-US" altLang="zh-TW" sz="2400" dirty="0">
                <a:latin typeface="Book Antiqua" panose="0204060205030503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latin typeface="Book Antiqua" panose="02040602050305030304" pitchFamily="18" charset="0"/>
                <a:ea typeface="標楷體" panose="03000509000000000000" pitchFamily="65" charset="-120"/>
              </a:rPr>
              <a:t>組</a:t>
            </a:r>
            <a:r>
              <a:rPr lang="en-US" altLang="zh-TW" sz="2400" dirty="0">
                <a:latin typeface="Book Antiqua" panose="0204060205030503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400" dirty="0">
                <a:latin typeface="Book Antiqua" panose="02040602050305030304" pitchFamily="18" charset="0"/>
                <a:ea typeface="標楷體" panose="03000509000000000000" pitchFamily="65" charset="-120"/>
              </a:rPr>
              <a:t>之招生名額</a:t>
            </a:r>
            <a:r>
              <a:rPr lang="en-US" altLang="zh-TW" sz="2400" b="1" dirty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5%</a:t>
            </a:r>
            <a:r>
              <a:rPr lang="zh-TW" altLang="zh-TW" sz="2400" dirty="0">
                <a:latin typeface="Book Antiqua" panose="02040602050305030304" pitchFamily="18" charset="0"/>
                <a:ea typeface="標楷體" panose="03000509000000000000" pitchFamily="65" charset="-120"/>
              </a:rPr>
              <a:t>，</a:t>
            </a:r>
            <a:r>
              <a:rPr lang="zh-TW" altLang="zh-TW" sz="2400" b="1" dirty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增額部分依免試生選填之志願序，於招生名額</a:t>
            </a:r>
            <a:r>
              <a:rPr lang="en-US" altLang="zh-TW" sz="2400" b="1" dirty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5%</a:t>
            </a:r>
            <a:r>
              <a:rPr lang="zh-TW" altLang="zh-TW" sz="2400" b="1" dirty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以內依序錄取。</a:t>
            </a:r>
            <a:endParaRPr lang="zh-TW" altLang="zh-TW" b="1" dirty="0">
              <a:solidFill>
                <a:srgbClr val="0000FF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lvl="2" algn="just">
              <a:lnSpc>
                <a:spcPts val="3360"/>
              </a:lnSpc>
            </a:pPr>
            <a:r>
              <a:rPr lang="zh-TW" altLang="zh-TW" sz="2400" dirty="0">
                <a:latin typeface="Book Antiqua" panose="02040602050305030304" pitchFamily="18" charset="0"/>
                <a:ea typeface="標楷體" panose="03000509000000000000" pitchFamily="65" charset="-120"/>
              </a:rPr>
              <a:t>如經上述適當之處理後仍有超額情形，以增加名額錄取</a:t>
            </a:r>
            <a:r>
              <a:rPr lang="zh-TW" altLang="zh-TW" sz="24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lvl="2" algn="just">
              <a:lnSpc>
                <a:spcPts val="3360"/>
              </a:lnSpc>
            </a:pPr>
            <a:r>
              <a:rPr lang="zh-TW" altLang="zh-TW" sz="24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增</a:t>
            </a:r>
            <a:r>
              <a:rPr lang="zh-TW" altLang="zh-TW" sz="2400" dirty="0">
                <a:latin typeface="Book Antiqua" panose="02040602050305030304" pitchFamily="18" charset="0"/>
                <a:ea typeface="標楷體" panose="03000509000000000000" pitchFamily="65" charset="-120"/>
              </a:rPr>
              <a:t>額錄取之名額，報請教育部核准</a:t>
            </a:r>
            <a:r>
              <a:rPr lang="zh-TW" altLang="zh-TW" sz="2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。</a:t>
            </a:r>
            <a:endParaRPr lang="zh-TW" altLang="en-US" sz="2400" dirty="0"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增額錄取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方式</a:t>
            </a:r>
            <a:endParaRPr lang="zh-TW" altLang="en-US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7728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938" y="5770291"/>
            <a:ext cx="3621951" cy="99679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0486" y="0"/>
            <a:ext cx="10515600" cy="11808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分發比序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原則（</a:t>
            </a:r>
            <a:r>
              <a:rPr lang="en-US" altLang="zh-TW" b="1" dirty="0" smtClean="0">
                <a:solidFill>
                  <a:srgbClr val="7030A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1/3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04597" y="999908"/>
            <a:ext cx="28651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en-US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信義國民</a:t>
            </a:r>
            <a:r>
              <a:rPr lang="zh-TW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中學</a:t>
            </a:r>
            <a:endParaRPr lang="en-US" altLang="zh-TW" sz="24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</a:t>
            </a:r>
            <a:r>
              <a:rPr lang="zh-TW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</a:t>
            </a:r>
            <a:r>
              <a:rPr lang="zh-TW" altLang="zh-TW" sz="3200" b="1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優先</a:t>
            </a:r>
            <a:endParaRPr lang="en-US" altLang="zh-TW" sz="3200" b="1" u="sng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免試</a:t>
            </a:r>
            <a:r>
              <a:rPr lang="zh-TW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入學</a:t>
            </a:r>
            <a:r>
              <a:rPr lang="zh-TW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</a:t>
            </a:r>
            <a:endParaRPr lang="en-US" altLang="zh-TW" sz="24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積分證明</a:t>
            </a:r>
            <a:r>
              <a:rPr lang="zh-TW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</a:t>
            </a:r>
            <a:endParaRPr lang="zh-TW" altLang="en-US" sz="24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438" y="954643"/>
            <a:ext cx="6522366" cy="491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t="1369"/>
          <a:stretch/>
        </p:blipFill>
        <p:spPr>
          <a:xfrm>
            <a:off x="870057" y="3516362"/>
            <a:ext cx="8265617" cy="2617259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861003" y="3241253"/>
            <a:ext cx="10023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表</a:t>
            </a: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3</a:t>
            </a:r>
            <a:r>
              <a:rPr lang="zh-TW" altLang="en-US" sz="14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：陳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同學以</a:t>
            </a:r>
            <a:r>
              <a:rPr lang="zh-TW" altLang="en-US" sz="1400" b="1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第</a:t>
            </a:r>
            <a:r>
              <a:rPr lang="en-US" altLang="zh-TW" sz="1400" b="1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2</a:t>
            </a:r>
            <a:r>
              <a:rPr lang="zh-TW" altLang="en-US" sz="1400" b="1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志願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選填</a:t>
            </a:r>
            <a:r>
              <a:rPr lang="zh-TW" altLang="en-US" sz="14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登記○○科技大學○○科（組）之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超額比序項目積分採計表 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20486" y="0"/>
            <a:ext cx="10515600" cy="11808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分發比序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原則（</a:t>
            </a:r>
            <a:r>
              <a:rPr lang="en-US" altLang="zh-TW" b="1" dirty="0">
                <a:solidFill>
                  <a:srgbClr val="7030A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b="1" dirty="0" smtClean="0">
                <a:solidFill>
                  <a:srgbClr val="7030A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/3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833844" y="841736"/>
            <a:ext cx="5854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免試生超額比序總積分計算範例</a:t>
            </a:r>
            <a:endParaRPr lang="zh-TW" altLang="en-US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41561" y="4952248"/>
            <a:ext cx="8130009" cy="5423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950615" y="5547697"/>
            <a:ext cx="8120956" cy="54316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894440" y="6090857"/>
            <a:ext cx="10720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註</a:t>
            </a: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1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：志願序積分以級別方式計算，並於免試生完成選填登記志願後，納入超額比序總積分之主項目採計。</a:t>
            </a:r>
          </a:p>
          <a:p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註</a:t>
            </a: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2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：陳同學未持有原住民文化及語言能力證明，加分比率以</a:t>
            </a: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10%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計算。</a:t>
            </a: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8162" y="1585668"/>
            <a:ext cx="7004215" cy="1547854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870055" y="1323678"/>
            <a:ext cx="371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表</a:t>
            </a:r>
            <a:r>
              <a:rPr lang="en-US" altLang="zh-TW" sz="14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2</a:t>
            </a:r>
            <a:r>
              <a:rPr lang="zh-TW" altLang="en-US" sz="14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：</a:t>
            </a:r>
            <a:r>
              <a:rPr lang="en-US" altLang="zh-TW" sz="14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陳同學國中教育會考成績與採計積分表</a:t>
            </a:r>
          </a:p>
        </p:txBody>
      </p:sp>
    </p:spTree>
    <p:extLst>
      <p:ext uri="{BB962C8B-B14F-4D97-AF65-F5344CB8AC3E}">
        <p14:creationId xmlns:p14="http://schemas.microsoft.com/office/powerpoint/2010/main" val="40890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2"/>
          <a:srcRect t="1543"/>
          <a:stretch/>
        </p:blipFill>
        <p:spPr>
          <a:xfrm>
            <a:off x="1155307" y="4220570"/>
            <a:ext cx="8137427" cy="240275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/>
          <a:srcRect t="1274"/>
          <a:stretch/>
        </p:blipFill>
        <p:spPr>
          <a:xfrm>
            <a:off x="1212042" y="1679782"/>
            <a:ext cx="8071639" cy="204187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23</a:t>
            </a:fld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0486" y="0"/>
            <a:ext cx="10515600" cy="11808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分發比序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原則（</a:t>
            </a:r>
            <a:r>
              <a:rPr lang="en-US" altLang="zh-TW" b="1" dirty="0" smtClean="0">
                <a:solidFill>
                  <a:srgbClr val="7030A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3/3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216437" y="1383070"/>
            <a:ext cx="10125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表</a:t>
            </a: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4</a:t>
            </a:r>
            <a:r>
              <a:rPr lang="zh-TW" altLang="en-US" sz="14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：陳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同學選填登記○○科技</a:t>
            </a:r>
            <a:r>
              <a:rPr lang="zh-TW" altLang="en-US" sz="14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大學○○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科（組）之一般生同分比序項目積分順序採計表 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216437" y="980788"/>
            <a:ext cx="5854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免試生超額比序總積分計算範例</a:t>
            </a:r>
            <a:endParaRPr lang="zh-TW" altLang="en-US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216437" y="3871827"/>
            <a:ext cx="8282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表</a:t>
            </a: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5</a:t>
            </a:r>
            <a:r>
              <a:rPr lang="zh-TW" altLang="en-US" sz="14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：陳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同學選填登記○○科技</a:t>
            </a:r>
            <a:r>
              <a:rPr lang="zh-TW" altLang="en-US" sz="14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大學○○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科（組）特種身分生之同分比序項目積分順序採計表 </a:t>
            </a:r>
          </a:p>
        </p:txBody>
      </p:sp>
      <p:sp>
        <p:nvSpPr>
          <p:cNvPr id="11" name="矩形 10"/>
          <p:cNvSpPr/>
          <p:nvPr/>
        </p:nvSpPr>
        <p:spPr>
          <a:xfrm>
            <a:off x="1262054" y="3064846"/>
            <a:ext cx="7976362" cy="6046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253001" y="5613144"/>
            <a:ext cx="7985416" cy="628343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28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F64FD5D-44E4-4F14-88DE-FE20855BF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9524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4000" b="1" dirty="0" smtClean="0">
                <a:solidFill>
                  <a:srgbClr val="7030A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107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r>
              <a:rPr lang="zh-TW" altLang="zh-TW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r>
              <a:rPr lang="zh-TW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</a:t>
            </a:r>
            <a:r>
              <a:rPr lang="zh-TW" altLang="zh-TW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程</a:t>
            </a:r>
            <a:endParaRPr lang="zh-TW" altLang="en-US" sz="40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C30FD52B-4544-40BD-87ED-D7002337E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799779"/>
              </p:ext>
            </p:extLst>
          </p:nvPr>
        </p:nvGraphicFramePr>
        <p:xfrm>
          <a:off x="1770435" y="1157592"/>
          <a:ext cx="8832715" cy="48541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42299">
                  <a:extLst>
                    <a:ext uri="{9D8B030D-6E8A-4147-A177-3AD203B41FA5}">
                      <a16:colId xmlns:a16="http://schemas.microsoft.com/office/drawing/2014/main" xmlns="" val="523262653"/>
                    </a:ext>
                  </a:extLst>
                </a:gridCol>
                <a:gridCol w="5890416">
                  <a:extLst>
                    <a:ext uri="{9D8B030D-6E8A-4147-A177-3AD203B41FA5}">
                      <a16:colId xmlns:a16="http://schemas.microsoft.com/office/drawing/2014/main" xmlns="" val="755961293"/>
                    </a:ext>
                  </a:extLst>
                </a:gridCol>
              </a:tblGrid>
              <a:tr h="6067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招生校科</a:t>
                      </a:r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組</a:t>
                      </a:r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數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30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共計</a:t>
                      </a:r>
                      <a:r>
                        <a:rPr lang="en-US" altLang="zh-TW" sz="30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46</a:t>
                      </a:r>
                      <a:r>
                        <a:rPr lang="zh-TW" altLang="en-US" sz="30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校、</a:t>
                      </a:r>
                      <a:r>
                        <a:rPr lang="en-US" altLang="zh-TW" sz="30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218</a:t>
                      </a:r>
                      <a:r>
                        <a:rPr lang="zh-TW" altLang="en-US" sz="30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科</a:t>
                      </a:r>
                      <a:r>
                        <a:rPr lang="en-US" altLang="zh-TW" sz="30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30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組</a:t>
                      </a:r>
                      <a:r>
                        <a:rPr lang="en-US" altLang="zh-TW" sz="30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TW" altLang="en-US" sz="3000" b="1" kern="12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22892227"/>
                  </a:ext>
                </a:extLst>
              </a:tr>
              <a:tr h="6067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招 生 名 額</a:t>
                      </a:r>
                      <a:endParaRPr lang="zh-TW" altLang="en-US" sz="2800" b="1" dirty="0">
                        <a:solidFill>
                          <a:srgbClr val="FF0000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3000" b="1" kern="1200" dirty="0" smtClean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計</a:t>
                      </a:r>
                      <a:r>
                        <a:rPr lang="en-US" altLang="zh-TW" sz="3000" b="1" kern="1200" dirty="0" smtClean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5,318</a:t>
                      </a:r>
                      <a:r>
                        <a:rPr lang="zh-TW" altLang="en-US" sz="3000" b="1" kern="1200" dirty="0" smtClean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名（一般生）</a:t>
                      </a:r>
                      <a:endParaRPr lang="zh-TW" altLang="en-US" sz="3000" b="1" kern="1200" dirty="0">
                        <a:solidFill>
                          <a:srgbClr val="FF0000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3660571"/>
                  </a:ext>
                </a:extLst>
              </a:tr>
              <a:tr h="60676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簡章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公告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60575712"/>
                  </a:ext>
                </a:extLst>
              </a:tr>
              <a:tr h="60676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集體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報名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21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日～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25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日 </a:t>
                      </a: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前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13530181"/>
                  </a:ext>
                </a:extLst>
              </a:tr>
              <a:tr h="60676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志願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選填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~6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日 </a:t>
                      </a: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17:00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止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51673713"/>
                  </a:ext>
                </a:extLst>
              </a:tr>
              <a:tr h="60676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錄取公告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日 </a:t>
                      </a: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起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60676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5.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錄取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報到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日 </a:t>
                      </a: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17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92533207"/>
                  </a:ext>
                </a:extLst>
              </a:tr>
              <a:tr h="60676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6.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放棄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錄取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日 </a:t>
                      </a: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17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35402323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F:\檢測\聯合會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3146" y="4358544"/>
            <a:ext cx="6623529" cy="1205689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91593"/>
            <a:ext cx="12192000" cy="30691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8800" b="1" spc="2000" dirty="0">
                <a:solidFill>
                  <a:schemeClr val="bg1"/>
                </a:solidFill>
                <a:effectLst>
                  <a:glow rad="127000">
                    <a:srgbClr val="0000FF">
                      <a:alpha val="93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簡報完畢　</a:t>
            </a:r>
            <a:endParaRPr lang="en-US" altLang="zh-TW" sz="8800" b="1" spc="2000" dirty="0">
              <a:solidFill>
                <a:schemeClr val="bg1"/>
              </a:solidFill>
              <a:effectLst>
                <a:glow rad="127000">
                  <a:srgbClr val="0000FF">
                    <a:alpha val="93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r>
              <a:rPr lang="zh-TW" altLang="en-US" sz="8800" b="1" spc="2000" dirty="0">
                <a:solidFill>
                  <a:schemeClr val="bg1"/>
                </a:solidFill>
                <a:effectLst>
                  <a:glow rad="127000">
                    <a:srgbClr val="0000FF">
                      <a:alpha val="93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敬請指教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1F22-C2B7-443F-A245-4D60D20D161B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87548" y="5885231"/>
            <a:ext cx="1527242" cy="894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9182912" y="25939"/>
            <a:ext cx="2970176" cy="894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Picture 2" descr="https://caac.jctv.ntut.edu.tw/105generalquery/image/apply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56273" y="1670021"/>
            <a:ext cx="2048674" cy="20824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53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5023" y="199664"/>
            <a:ext cx="10515600" cy="75828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、招生學校</a:t>
            </a:r>
            <a:endParaRPr lang="zh-TW" altLang="en-US" sz="3300" dirty="0">
              <a:solidFill>
                <a:srgbClr val="7030A0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826060"/>
              </p:ext>
            </p:extLst>
          </p:nvPr>
        </p:nvGraphicFramePr>
        <p:xfrm>
          <a:off x="426721" y="1553698"/>
          <a:ext cx="11373397" cy="497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111"/>
                <a:gridCol w="2010964"/>
                <a:gridCol w="696685"/>
                <a:gridCol w="1699073"/>
                <a:gridCol w="785602"/>
                <a:gridCol w="2087325"/>
                <a:gridCol w="687977"/>
                <a:gridCol w="26996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代碼</a:t>
                      </a:r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學校</a:t>
                      </a:r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代碼</a:t>
                      </a:r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學校</a:t>
                      </a:r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代碼</a:t>
                      </a:r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學校</a:t>
                      </a:r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代碼</a:t>
                      </a:r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學校</a:t>
                      </a:r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altLang="zh-TW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104</a:t>
                      </a:r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國立臺北科技大學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211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正修科技大學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245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致理科技大學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603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200" dirty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仁德醫護管理專科學校</a:t>
                      </a:r>
                    </a:p>
                  </a:txBody>
                  <a:tcPr marL="68580" marR="68580" marT="3810" marB="381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106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國立高雄應用科技大學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217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聖約翰科技大學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246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宏國德霖科技大學</a:t>
                      </a:r>
                      <a:endParaRPr lang="zh-TW" altLang="en-US" sz="1400" b="1" kern="1200" dirty="0" smtClean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604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樹人醫護管理專科學校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107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國立虎尾科技大學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225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中華醫事科技大學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247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東方設計大學</a:t>
                      </a:r>
                      <a:endParaRPr lang="zh-TW" altLang="en-US" sz="1400" b="1" kern="1200" dirty="0" smtClean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605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慈惠醫護管理專科學校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108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國立高雄海洋科技大學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228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南開科技大學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249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台北海洋科技大學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606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耕莘健康管理專科學校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109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國立澎湖科技大學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232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美和科技大學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411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南亞技術學院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607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敏惠醫護管理專科學校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112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國立高雄餐旅大學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238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大華科技大學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414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蘭陽技術學院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609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育英醫護管理專科學校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113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國立臺中科技大學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239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臺北城市科技大學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415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黎明技術學院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610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崇仁醫護管理專科學校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114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國立臺北商業大學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240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醒吾科技大學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417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經國管理暨健康學院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611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聖母醫護管理專科學校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202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南臺科技大學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241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文藻外語大學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419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大同技術學院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612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新生醫護管理專科學校</a:t>
                      </a:r>
                      <a:endParaRPr lang="zh-TW" altLang="en-US" sz="1400" b="1" kern="1200" dirty="0" smtClean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206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龍華科技大學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242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南榮科技大學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502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國立臺南護理專科學校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832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康寧大學</a:t>
                      </a:r>
                      <a:r>
                        <a:rPr lang="zh-TW" altLang="zh-TW" sz="11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（康寧醫護暨管理專科學校）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207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輔英科技大學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243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華夏科技大學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503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國立臺東專科學校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209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弘光科技大學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244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慈濟科技大學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602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馬偕醫護管理專科學校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568235" y="1055766"/>
            <a:ext cx="11231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107</a:t>
            </a:r>
            <a:r>
              <a:rPr lang="zh-TW" altLang="en-US" sz="20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學年度五專優先免試</a:t>
            </a:r>
            <a:r>
              <a:rPr lang="zh-TW" altLang="en-US" sz="20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入學各</a:t>
            </a:r>
            <a:r>
              <a:rPr lang="zh-TW" altLang="en-US" sz="20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招生</a:t>
            </a:r>
            <a:r>
              <a:rPr lang="zh-TW" altLang="en-US" sz="20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學校（計</a:t>
            </a:r>
            <a:r>
              <a:rPr lang="en-US" altLang="zh-TW" sz="20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46</a:t>
            </a:r>
            <a:r>
              <a:rPr lang="zh-TW" altLang="en-US" sz="20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校，其中</a:t>
            </a:r>
            <a:r>
              <a:rPr lang="en-US" altLang="zh-TW" sz="20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10</a:t>
            </a:r>
            <a:r>
              <a:rPr lang="zh-TW" altLang="en-US" sz="20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校為國立校院，</a:t>
            </a:r>
            <a:r>
              <a:rPr lang="en-US" altLang="zh-TW" sz="20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36</a:t>
            </a:r>
            <a:r>
              <a:rPr lang="zh-TW" altLang="en-US" sz="20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校為私立校院）</a:t>
            </a:r>
            <a:endParaRPr lang="zh-TW" altLang="en-US" sz="2000" b="1" dirty="0"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056918" y="6374618"/>
            <a:ext cx="2743200" cy="365125"/>
          </a:xfrm>
        </p:spPr>
        <p:txBody>
          <a:bodyPr/>
          <a:lstStyle/>
          <a:p>
            <a:fld id="{05C83C43-3175-4B50-B956-D0A00F06E388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1005840" y="2270760"/>
            <a:ext cx="2209800" cy="4267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005840" y="3048000"/>
            <a:ext cx="2209800" cy="4267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9768840" y="5972234"/>
            <a:ext cx="2225040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高雄第一應用科大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爆炸 1 10"/>
          <p:cNvSpPr/>
          <p:nvPr/>
        </p:nvSpPr>
        <p:spPr>
          <a:xfrm>
            <a:off x="8199120" y="5666298"/>
            <a:ext cx="1783080" cy="1011981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8427720" y="5882816"/>
            <a:ext cx="134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合併為</a:t>
            </a:r>
            <a:endParaRPr lang="zh-TW" altLang="en-US"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244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pic>
        <p:nvPicPr>
          <p:cNvPr id="1028" name="Picture 4" descr="C:\Users\User\AppData\Local\LINE\Cache\tmp\15257477148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340" y="122555"/>
            <a:ext cx="5057775" cy="673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9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111221" y="1944230"/>
            <a:ext cx="10871685" cy="34079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E7D8DEA-F04C-4722-B732-5554DEA94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199" y="228491"/>
            <a:ext cx="10515600" cy="1325563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三、五專優先免入學招生試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</a:t>
            </a:r>
            <a:r>
              <a:rPr lang="zh-TW" altLang="zh-TW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辦理方式</a:t>
            </a:r>
            <a:endParaRPr lang="zh-TW" altLang="en-US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656590" y="2129937"/>
            <a:ext cx="11277646" cy="44578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-536575">
              <a:lnSpc>
                <a:spcPct val="100000"/>
              </a:lnSpc>
              <a:spcBef>
                <a:spcPts val="1600"/>
              </a:spcBef>
              <a:buNone/>
            </a:pPr>
            <a:r>
              <a:rPr lang="zh-TW" altLang="en-US" sz="2400" spc="-150" dirty="0" smtClean="0">
                <a:latin typeface="華康儷楷書" panose="03000509000000000000" pitchFamily="65" charset="-120"/>
                <a:ea typeface="華康儷楷書" panose="03000509000000000000" pitchFamily="65" charset="-120"/>
              </a:rPr>
              <a:t>    </a:t>
            </a:r>
            <a:r>
              <a:rPr lang="zh-TW" altLang="en-US" sz="2400" b="1" spc="-150" dirty="0" smtClean="0">
                <a:solidFill>
                  <a:srgbClr val="0000FF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華康儷楷書" panose="03000509000000000000" pitchFamily="65" charset="-120"/>
                <a:ea typeface="華康儷楷書" panose="03000509000000000000" pitchFamily="65" charset="-120"/>
              </a:rPr>
              <a:t> </a:t>
            </a:r>
            <a:r>
              <a:rPr lang="en-US" altLang="zh-TW" sz="2400" b="1" spc="-150" dirty="0" smtClean="0">
                <a:solidFill>
                  <a:srgbClr val="0000FF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華康儷楷書" panose="03000509000000000000" pitchFamily="65" charset="-120"/>
                <a:ea typeface="華康儷楷書" panose="03000509000000000000" pitchFamily="65" charset="-120"/>
              </a:rPr>
              <a:t>“</a:t>
            </a:r>
            <a:r>
              <a:rPr lang="en-US" altLang="zh-TW" b="1" spc="-150" dirty="0" smtClean="0">
                <a:solidFill>
                  <a:srgbClr val="0000FF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>107</a:t>
            </a:r>
            <a:r>
              <a:rPr lang="zh-TW" altLang="zh-TW" b="1" spc="-150" dirty="0" smtClean="0">
                <a:solidFill>
                  <a:srgbClr val="0000FF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學年度五專優先免試入學</a:t>
            </a:r>
            <a:r>
              <a:rPr lang="zh-TW" altLang="en-US" b="1" spc="-150" dirty="0" smtClean="0">
                <a:solidFill>
                  <a:srgbClr val="0000FF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招生</a:t>
            </a:r>
            <a:r>
              <a:rPr lang="en-US" altLang="zh-TW" b="1" spc="-150" dirty="0" smtClean="0">
                <a:solidFill>
                  <a:srgbClr val="0000FF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華康儷楷書" panose="03000509000000000000" pitchFamily="65" charset="-120"/>
                <a:ea typeface="華康儷楷書" panose="03000509000000000000" pitchFamily="65" charset="-120"/>
              </a:rPr>
              <a:t>”</a:t>
            </a:r>
            <a:r>
              <a:rPr lang="zh-TW" altLang="en-US" b="1" spc="-150" dirty="0" smtClean="0">
                <a:solidFill>
                  <a:srgbClr val="0000FF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基本規範</a:t>
            </a:r>
            <a:r>
              <a:rPr lang="en-US" altLang="zh-TW" sz="2400" b="1" spc="-150" dirty="0" smtClean="0">
                <a:solidFill>
                  <a:srgbClr val="0000FF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400" b="1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華康儷楷書" panose="03000509000000000000" pitchFamily="65" charset="-120"/>
                <a:ea typeface="華康儷楷書" panose="03000509000000000000" pitchFamily="65" charset="-120"/>
              </a:rPr>
              <a:t/>
            </a:r>
            <a:br>
              <a:rPr lang="en-US" altLang="zh-TW" sz="2400" b="1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華康儷楷書" panose="03000509000000000000" pitchFamily="65" charset="-120"/>
                <a:ea typeface="華康儷楷書" panose="03000509000000000000" pitchFamily="65" charset="-120"/>
              </a:rPr>
            </a:br>
            <a:r>
              <a:rPr lang="en-US" altLang="zh-TW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>1.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>  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招生名額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為教育部核定五專招生總員額 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>30%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為限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約</a:t>
            </a:r>
            <a:r>
              <a:rPr lang="en-US" altLang="zh-TW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5,000~5,500</a:t>
            </a:r>
            <a:r>
              <a:rPr lang="zh-TW" altLang="en-US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名</a:t>
            </a:r>
            <a:r>
              <a:rPr lang="en-US" altLang="zh-TW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)</a:t>
            </a:r>
            <a:br>
              <a:rPr lang="en-US" altLang="zh-TW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</a:br>
            <a:r>
              <a:rPr lang="en-US" altLang="zh-TW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2.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  限定為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國中應屆畢業生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始具有報名資 格</a:t>
            </a:r>
            <a:endParaRPr lang="en-US" altLang="zh-TW" spc="-150" dirty="0">
              <a:effectLst>
                <a:glow rad="127000">
                  <a:schemeClr val="bg1">
                    <a:alpha val="91000"/>
                  </a:schemeClr>
                </a:glow>
              </a:effectLst>
              <a:latin typeface="Book Antiqua" pitchFamily="18" charset="0"/>
              <a:ea typeface="標楷體" pitchFamily="65" charset="-120"/>
            </a:endParaRPr>
          </a:p>
          <a:p>
            <a:pPr marL="536575" indent="-536575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        </a:t>
            </a:r>
            <a:r>
              <a:rPr lang="en-US" altLang="zh-TW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3.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  報名方式</a:t>
            </a:r>
            <a:r>
              <a:rPr lang="zh-TW" altLang="en-US" spc="-150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僅限國中學校「集體報名」</a:t>
            </a:r>
            <a:r>
              <a:rPr lang="en-US" altLang="zh-TW" b="1" spc="-150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/>
            </a:r>
            <a:br>
              <a:rPr lang="en-US" altLang="zh-TW" b="1" spc="-150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</a:br>
            <a:r>
              <a:rPr lang="en-US" altLang="zh-TW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>4.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>  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免試生報名時可選填至多 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30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個 科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組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志願</a:t>
            </a:r>
            <a:r>
              <a:rPr lang="en-US" altLang="zh-TW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/>
            </a:r>
            <a:br>
              <a:rPr lang="en-US" altLang="zh-TW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</a:br>
            <a:r>
              <a:rPr lang="en-US" altLang="zh-TW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>5</a:t>
            </a:r>
            <a:r>
              <a:rPr lang="en-US" altLang="zh-TW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>.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>  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採用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全國一區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依免試生分發順位與志願序由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電腦統一分發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華康儷楷書" panose="03000509000000000000" pitchFamily="65" charset="-120"/>
                <a:ea typeface="華康儷楷書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華康儷楷書" panose="03000509000000000000" pitchFamily="65" charset="-120"/>
                <a:ea typeface="華康儷楷書" panose="03000509000000000000" pitchFamily="65" charset="-120"/>
              </a:rPr>
            </a:br>
            <a:r>
              <a:rPr lang="en-US" altLang="zh-TW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>6.</a:t>
            </a:r>
            <a:r>
              <a:rPr lang="zh-TW" altLang="en-US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> 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共計</a:t>
            </a:r>
            <a:r>
              <a:rPr lang="en-US" altLang="zh-TW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46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所</a:t>
            </a:r>
            <a:r>
              <a:rPr lang="zh-TW" altLang="zh-TW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學校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參與招生</a:t>
            </a:r>
            <a:r>
              <a:rPr lang="zh-TW" altLang="zh-TW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，提供國中應屆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畢業</a:t>
            </a:r>
            <a:r>
              <a:rPr lang="zh-TW" altLang="zh-TW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生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選擇</a:t>
            </a:r>
            <a:r>
              <a:rPr lang="zh-TW" altLang="zh-TW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入學五專機會</a:t>
            </a:r>
            <a:endParaRPr lang="en-US" altLang="zh-TW" sz="3600" b="1" dirty="0" smtClean="0">
              <a:solidFill>
                <a:srgbClr val="FF0000"/>
              </a:solidFill>
              <a:effectLst>
                <a:glow rad="127000">
                  <a:schemeClr val="bg1">
                    <a:alpha val="91000"/>
                  </a:schemeClr>
                </a:glow>
              </a:effectLst>
              <a:latin typeface="華康儷楷書" panose="03000509000000000000" pitchFamily="65" charset="-120"/>
              <a:ea typeface="華康儷楷書" panose="03000509000000000000" pitchFamily="65" charset="-120"/>
            </a:endParaRPr>
          </a:p>
          <a:p>
            <a:pPr marL="536575" indent="-536575">
              <a:lnSpc>
                <a:spcPct val="120000"/>
              </a:lnSpc>
              <a:spcBef>
                <a:spcPts val="2400"/>
              </a:spcBef>
              <a:buFont typeface="Arial" panose="020B0604020202020204" pitchFamily="34" charset="0"/>
              <a:buNone/>
            </a:pPr>
            <a:endParaRPr lang="en-US" altLang="zh-TW" sz="2600" b="1" dirty="0" smtClean="0">
              <a:solidFill>
                <a:srgbClr val="FF0000"/>
              </a:solidFill>
              <a:effectLst>
                <a:glow rad="127000">
                  <a:schemeClr val="bg1">
                    <a:alpha val="91000"/>
                  </a:schemeClr>
                </a:glow>
              </a:effectLst>
              <a:latin typeface="華康儷楷書" panose="03000509000000000000" pitchFamily="65" charset="-120"/>
              <a:ea typeface="華康儷楷書" panose="03000509000000000000" pitchFamily="65" charset="-120"/>
            </a:endParaRPr>
          </a:p>
          <a:p>
            <a:pPr marL="877887" indent="-342900">
              <a:lnSpc>
                <a:spcPct val="12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endParaRPr lang="en-US" altLang="zh-TW" sz="2400" spc="-150" dirty="0" smtClean="0"/>
          </a:p>
          <a:p>
            <a:pPr marL="536575" indent="-536575" algn="just">
              <a:lnSpc>
                <a:spcPct val="120000"/>
              </a:lnSpc>
              <a:spcBef>
                <a:spcPts val="2400"/>
              </a:spcBef>
              <a:buFont typeface="Arial" panose="020B0604020202020204" pitchFamily="34" charset="0"/>
              <a:buNone/>
            </a:pPr>
            <a:endParaRPr lang="zh-TW" altLang="en-US" sz="2200" spc="-150" dirty="0">
              <a:solidFill>
                <a:srgbClr val="0000FF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23AE9D1-68B6-41C2-8D07-DBD5349A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1388817"/>
            <a:ext cx="10629900" cy="765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（一）</a:t>
            </a:r>
            <a:r>
              <a:rPr lang="en-US" altLang="zh-TW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107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起五專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優先免試入學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招生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方式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xmlns="" id="{B23AE9D1-68B6-41C2-8D07-DBD5349AE7A7}"/>
              </a:ext>
            </a:extLst>
          </p:cNvPr>
          <p:cNvSpPr txBox="1">
            <a:spLocks/>
          </p:cNvSpPr>
          <p:nvPr/>
        </p:nvSpPr>
        <p:spPr>
          <a:xfrm>
            <a:off x="970961" y="5499138"/>
            <a:ext cx="10558020" cy="1012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4125" indent="-1254125">
              <a:buFont typeface="Arial" panose="020B0604020202020204" pitchFamily="34" charset="0"/>
              <a:buNone/>
            </a:pPr>
            <a:r>
              <a:rPr lang="zh-TW" altLang="en-US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（二）本招生規定業經教育部</a:t>
            </a:r>
            <a:r>
              <a:rPr lang="en-US" altLang="zh-TW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106</a:t>
            </a:r>
            <a:r>
              <a:rPr lang="zh-TW" altLang="en-US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年</a:t>
            </a:r>
            <a:r>
              <a:rPr lang="en-US" altLang="zh-TW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11</a:t>
            </a:r>
            <a:r>
              <a:rPr lang="zh-TW" altLang="en-US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23</a:t>
            </a:r>
            <a:r>
              <a:rPr lang="zh-TW" altLang="en-US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日臺教技</a:t>
            </a:r>
            <a:r>
              <a:rPr lang="en-US" altLang="zh-TW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字</a:t>
            </a:r>
            <a:endParaRPr lang="en-US" altLang="zh-TW" dirty="0" smtClean="0"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1254125" indent="-1254125">
              <a:buFont typeface="Arial" panose="020B0604020202020204" pitchFamily="34" charset="0"/>
              <a:buNone/>
            </a:pPr>
            <a:r>
              <a:rPr lang="zh-TW" altLang="en-US" dirty="0">
                <a:latin typeface="Book Antiqua" panose="0204060205030503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           第</a:t>
            </a:r>
            <a:r>
              <a:rPr lang="en-US" altLang="zh-TW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1060165728</a:t>
            </a:r>
            <a:r>
              <a:rPr lang="zh-TW" altLang="en-US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號函核定。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48002" y="3466011"/>
            <a:ext cx="3927564" cy="4441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147560" y="2346960"/>
            <a:ext cx="4835346" cy="86868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8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pic>
        <p:nvPicPr>
          <p:cNvPr id="2050" name="Picture 2" descr="C:\Users\User\AppData\Local\LINE\Cache\tmp\15257477974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" y="437117"/>
            <a:ext cx="8592820" cy="603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340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507E7E64-AA15-47F5-BC4B-C9A9C9640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160545"/>
              </p:ext>
            </p:extLst>
          </p:nvPr>
        </p:nvGraphicFramePr>
        <p:xfrm>
          <a:off x="127256" y="798153"/>
          <a:ext cx="11938000" cy="5905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2620">
                  <a:extLst>
                    <a:ext uri="{9D8B030D-6E8A-4147-A177-3AD203B41FA5}">
                      <a16:colId xmlns:a16="http://schemas.microsoft.com/office/drawing/2014/main" xmlns="" val="534659036"/>
                    </a:ext>
                  </a:extLst>
                </a:gridCol>
                <a:gridCol w="1321713">
                  <a:extLst>
                    <a:ext uri="{9D8B030D-6E8A-4147-A177-3AD203B41FA5}">
                      <a16:colId xmlns:a16="http://schemas.microsoft.com/office/drawing/2014/main" xmlns="" val="3338494645"/>
                    </a:ext>
                  </a:extLst>
                </a:gridCol>
                <a:gridCol w="787765">
                  <a:extLst>
                    <a:ext uri="{9D8B030D-6E8A-4147-A177-3AD203B41FA5}">
                      <a16:colId xmlns:a16="http://schemas.microsoft.com/office/drawing/2014/main" xmlns="" val="3464380139"/>
                    </a:ext>
                  </a:extLst>
                </a:gridCol>
                <a:gridCol w="542759">
                  <a:extLst>
                    <a:ext uri="{9D8B030D-6E8A-4147-A177-3AD203B41FA5}">
                      <a16:colId xmlns:a16="http://schemas.microsoft.com/office/drawing/2014/main" xmlns="" val="1635924890"/>
                    </a:ext>
                  </a:extLst>
                </a:gridCol>
                <a:gridCol w="7983143">
                  <a:extLst>
                    <a:ext uri="{9D8B030D-6E8A-4147-A177-3AD203B41FA5}">
                      <a16:colId xmlns:a16="http://schemas.microsoft.com/office/drawing/2014/main" xmlns="" val="477924826"/>
                    </a:ext>
                  </a:extLst>
                </a:gridCol>
              </a:tblGrid>
              <a:tr h="385582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積分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採計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項目</a:t>
                      </a:r>
                      <a:endParaRPr lang="zh-TW" altLang="en-US" sz="1800" b="0" i="0" u="none" strike="noStrike" kern="1200" baseline="0" dirty="0">
                        <a:solidFill>
                          <a:schemeClr val="dk1"/>
                        </a:solidFill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積分上限</a:t>
                      </a:r>
                      <a:endParaRPr lang="zh-TW" altLang="en-US" sz="1800" b="0" i="0" u="none" strike="noStrike" kern="1200" baseline="0" dirty="0">
                        <a:solidFill>
                          <a:schemeClr val="dk1"/>
                        </a:solidFill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積分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採計項目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說明</a:t>
                      </a:r>
                      <a:endParaRPr lang="zh-TW" altLang="en-US" sz="1800" b="0" i="0" u="none" strike="noStrike" kern="1200" baseline="0" dirty="0">
                        <a:solidFill>
                          <a:schemeClr val="dk1"/>
                        </a:solidFill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6439952"/>
                  </a:ext>
                </a:extLst>
              </a:tr>
              <a:tr h="683057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100" b="1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志願</a:t>
                      </a:r>
                      <a:r>
                        <a:rPr lang="zh-TW" altLang="en-US" sz="2100" b="1" i="0" u="none" strike="noStrike" kern="1200" baseline="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序 </a:t>
                      </a:r>
                      <a:r>
                        <a:rPr lang="en-US" altLang="zh-TW" sz="2100" b="1" i="0" u="none" strike="noStrike" kern="1200" baseline="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(1~30)</a:t>
                      </a:r>
                      <a:endParaRPr lang="zh-TW" altLang="en-US" sz="2100" b="1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2100" b="1" kern="1200" dirty="0" smtClean="0">
                          <a:solidFill>
                            <a:srgbClr val="C00000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華康儷楷書" panose="03000509000000000000" pitchFamily="65" charset="-120"/>
                          <a:cs typeface="+mn-cs"/>
                        </a:rPr>
                        <a:t>26</a:t>
                      </a:r>
                      <a:endParaRPr lang="zh-TW" altLang="en-US" sz="2100" b="1" kern="1200" dirty="0">
                        <a:solidFill>
                          <a:srgbClr val="C00000"/>
                        </a:solidFill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華康儷楷書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每五志願為一群： 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1-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5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志願：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26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6-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10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志願：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25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11-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15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志願：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24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16-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20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志願：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23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21-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25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志願：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22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26-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30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志願：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21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0551228"/>
                  </a:ext>
                </a:extLst>
              </a:tr>
              <a:tr h="766792">
                <a:tc rowSpan="2">
                  <a:txBody>
                    <a:bodyPr/>
                    <a:lstStyle/>
                    <a:p>
                      <a:pPr marL="0" indent="0" algn="l"/>
                      <a:r>
                        <a:rPr lang="zh-TW" altLang="en-US" sz="2100" b="1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多元學  </a:t>
                      </a:r>
                      <a:r>
                        <a:rPr lang="en-US" altLang="zh-TW" sz="2100" b="1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/>
                      </a:r>
                      <a:br>
                        <a:rPr lang="en-US" altLang="zh-TW" sz="2100" b="1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</a:br>
                      <a:r>
                        <a:rPr lang="zh-TW" altLang="en-US" sz="2100" b="1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習表現</a:t>
                      </a:r>
                      <a:endParaRPr lang="zh-TW" altLang="en-US" sz="2100" b="1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r>
                        <a:rPr lang="zh-TW" altLang="en-US" sz="2100" b="1" i="0" u="none" strike="noStrike" kern="1200" baseline="0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競 賽</a:t>
                      </a:r>
                      <a:endParaRPr lang="zh-TW" altLang="en-US" sz="2100" b="1" dirty="0">
                        <a:solidFill>
                          <a:srgbClr val="0000FF"/>
                        </a:solidFill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1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華康儷楷書" panose="03000509000000000000" pitchFamily="65" charset="-120"/>
                        </a:rPr>
                        <a:t>7</a:t>
                      </a:r>
                      <a:endParaRPr lang="zh-TW" altLang="en-US" sz="21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華康儷楷書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100" b="1" kern="1200" dirty="0">
                          <a:solidFill>
                            <a:srgbClr val="C00000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華康儷楷書" panose="03000509000000000000" pitchFamily="65" charset="-120"/>
                          <a:cs typeface="+mn-cs"/>
                        </a:rPr>
                        <a:t>15</a:t>
                      </a:r>
                      <a:endParaRPr lang="zh-TW" altLang="en-US" sz="2100" b="1" kern="1200" dirty="0">
                        <a:solidFill>
                          <a:srgbClr val="C00000"/>
                        </a:solidFill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華康儷楷書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簡章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“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國際、全國、區域及縣市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"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競賽項目：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7-1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endParaRPr lang="en-US" altLang="zh-TW" sz="1800" b="0" i="0" u="none" strike="noStrike" kern="1200" baseline="0" dirty="0" smtClean="0">
                        <a:solidFill>
                          <a:srgbClr val="FF0000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</a:endParaRPr>
                    </a:p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採計日期：國中就學期間至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107.5.14(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含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)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前為限</a:t>
                      </a:r>
                      <a:endParaRPr lang="zh-TW" altLang="en-US" sz="1800" dirty="0" smtClean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3629787"/>
                  </a:ext>
                </a:extLst>
              </a:tr>
              <a:tr h="9553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77913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b="1" i="0" u="none" strike="noStrike" kern="1200" baseline="0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服務學習</a:t>
                      </a:r>
                      <a:r>
                        <a:rPr lang="zh-TW" altLang="en-US" sz="2100" b="1" i="0" u="none" strike="noStrike" kern="1200" baseline="0" dirty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	</a:t>
                      </a:r>
                      <a:endParaRPr lang="zh-TW" altLang="en-US" sz="2100" b="1" dirty="0">
                        <a:solidFill>
                          <a:srgbClr val="0000FF"/>
                        </a:solidFill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1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華康儷楷書" panose="03000509000000000000" pitchFamily="65" charset="-120"/>
                        </a:rPr>
                        <a:t>15</a:t>
                      </a:r>
                      <a:endParaRPr lang="zh-TW" altLang="en-US" sz="21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華康儷楷書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擔任班級幹部、小老師或社團幹部任滿一學期得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分，同一學期同時擔任班</a:t>
                      </a:r>
                      <a:endParaRPr lang="en-US" altLang="zh-TW" sz="1800" b="0" i="0" u="none" strike="noStrike" kern="1200" baseline="0" dirty="0" smtClean="0">
                        <a:solidFill>
                          <a:schemeClr val="dk1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   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級幹部、小老師或社團幹部，仍以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分採計。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2.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參加校內服務學習課程及活動，或於校外參加志工服務或社區服務 滿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小時</a:t>
                      </a:r>
                      <a:endParaRPr lang="en-US" altLang="zh-TW" sz="1800" b="0" i="0" u="none" strike="noStrike" kern="1200" baseline="0" dirty="0" smtClean="0">
                        <a:solidFill>
                          <a:schemeClr val="dk1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   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得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0.25 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endParaRPr lang="zh-TW" altLang="en-US" sz="1800" dirty="0" smtClean="0">
                        <a:solidFill>
                          <a:srgbClr val="FF0000"/>
                        </a:solidFill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4291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100" b="1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技藝</a:t>
                      </a:r>
                      <a:r>
                        <a:rPr lang="zh-TW" altLang="en-US" sz="2100" b="1" i="0" u="none" strike="noStrike" kern="1200" baseline="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優良 </a:t>
                      </a:r>
                      <a:endParaRPr lang="zh-TW" altLang="en-US" sz="2100" b="1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2100" b="1" kern="1200" dirty="0">
                          <a:solidFill>
                            <a:srgbClr val="C00000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華康儷楷書" panose="03000509000000000000" pitchFamily="65" charset="-120"/>
                          <a:cs typeface="+mn-cs"/>
                        </a:rPr>
                        <a:t>3</a:t>
                      </a:r>
                      <a:endParaRPr lang="zh-TW" altLang="en-US" sz="2100" b="1" kern="1200" dirty="0">
                        <a:solidFill>
                          <a:srgbClr val="C00000"/>
                        </a:solidFill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華康儷楷書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採計技藝教育課程平均總成績：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90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分以上：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3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80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分以上未滿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90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2.5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70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分以上未滿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80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1.5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60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分以上未滿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70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1.0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endParaRPr lang="zh-TW" altLang="en-US" sz="1800" dirty="0" smtClean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9931879"/>
                  </a:ext>
                </a:extLst>
              </a:tr>
              <a:tr h="484291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100" b="1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弱勢</a:t>
                      </a:r>
                      <a:r>
                        <a:rPr lang="zh-TW" altLang="en-US" sz="2100" b="1" i="0" u="none" strike="noStrike" kern="1200" baseline="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身分 </a:t>
                      </a:r>
                      <a:endParaRPr lang="zh-TW" altLang="en-US" sz="2100" b="1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2100" b="1" kern="1200" dirty="0">
                          <a:solidFill>
                            <a:srgbClr val="C00000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華康儷楷書" panose="03000509000000000000" pitchFamily="65" charset="-120"/>
                          <a:cs typeface="+mn-cs"/>
                        </a:rPr>
                        <a:t>3</a:t>
                      </a:r>
                      <a:endParaRPr lang="zh-TW" altLang="en-US" sz="2100" b="1" kern="1200" dirty="0">
                        <a:solidFill>
                          <a:srgbClr val="C00000"/>
                        </a:solidFill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華康儷楷書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低收入戶：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3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；中低收入戶、支領失業給付、特殊境遇家庭：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1.5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endParaRPr lang="en-US" altLang="zh-TW" sz="1800" b="0" i="0" u="none" strike="noStrike" kern="1200" baseline="0" dirty="0" smtClean="0">
                        <a:solidFill>
                          <a:srgbClr val="FF0000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符合一項即可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)</a:t>
                      </a:r>
                      <a:endParaRPr lang="zh-TW" altLang="en-US" sz="1800" dirty="0" smtClean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903771"/>
                  </a:ext>
                </a:extLst>
              </a:tr>
              <a:tr h="416756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100" b="1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均衡</a:t>
                      </a:r>
                      <a:r>
                        <a:rPr lang="zh-TW" altLang="en-US" sz="2100" b="1" i="0" u="none" strike="noStrike" kern="1200" baseline="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學習</a:t>
                      </a:r>
                      <a:endParaRPr lang="zh-TW" altLang="en-US" sz="2100" b="1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2100" b="1" kern="1200" dirty="0">
                          <a:solidFill>
                            <a:srgbClr val="C00000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華康儷楷書" panose="03000509000000000000" pitchFamily="65" charset="-120"/>
                          <a:cs typeface="+mn-cs"/>
                        </a:rPr>
                        <a:t>21</a:t>
                      </a:r>
                      <a:endParaRPr lang="zh-TW" altLang="en-US" sz="2100" b="1" kern="1200" dirty="0">
                        <a:solidFill>
                          <a:srgbClr val="C00000"/>
                        </a:solidFill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華康儷楷書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三領域學習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: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健體、藝文、綜合：</a:t>
                      </a:r>
                      <a:r>
                        <a:rPr lang="en-US" altLang="zh-TW" sz="1800" b="0" i="0" u="none" strike="noStrike" kern="1200" baseline="0" dirty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7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/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領域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五學期平均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成績及格</a:t>
                      </a:r>
                      <a:r>
                        <a:rPr lang="en-US" altLang="zh-TW" sz="1800" b="0" i="0" u="none" strike="noStrike" kern="1200" baseline="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)</a:t>
                      </a:r>
                      <a:endParaRPr lang="zh-TW" altLang="en-US" sz="1800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3036681"/>
                  </a:ext>
                </a:extLst>
              </a:tr>
              <a:tr h="484291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100" b="1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國中</a:t>
                      </a:r>
                      <a:r>
                        <a:rPr lang="zh-TW" altLang="en-US" sz="2100" b="1" i="0" u="none" strike="noStrike" kern="1200" baseline="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教育會考</a:t>
                      </a:r>
                      <a:endParaRPr lang="zh-TW" altLang="en-US" sz="2100" b="1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2100" b="1" kern="1200" dirty="0" smtClean="0">
                          <a:solidFill>
                            <a:srgbClr val="C00000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華康儷楷書" panose="03000509000000000000" pitchFamily="65" charset="-120"/>
                          <a:cs typeface="+mn-cs"/>
                        </a:rPr>
                        <a:t>32</a:t>
                      </a:r>
                      <a:endParaRPr lang="zh-TW" altLang="en-US" sz="2100" b="1" kern="1200" dirty="0">
                        <a:solidFill>
                          <a:srgbClr val="C00000"/>
                        </a:solidFill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華康儷楷書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國文、數學、英語、自然、社會：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A</a:t>
                      </a:r>
                      <a:r>
                        <a:rPr lang="en-US" altLang="zh-TW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A</a:t>
                      </a:r>
                      <a:r>
                        <a:rPr lang="en-US" altLang="zh-TW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A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 、 </a:t>
                      </a: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B</a:t>
                      </a:r>
                      <a:r>
                        <a:rPr kumimoji="0" lang="en-US" altLang="zh-TW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 </a:t>
                      </a: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B</a:t>
                      </a:r>
                      <a:r>
                        <a:rPr kumimoji="0" lang="en-US" altLang="zh-TW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B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C</a:t>
                      </a:r>
                    </a:p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                                                         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6.4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分、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6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分、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5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分、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4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 、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3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分、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分、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188298"/>
                  </a:ext>
                </a:extLst>
              </a:tr>
              <a:tr h="484291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100" b="1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寫作</a:t>
                      </a:r>
                      <a:r>
                        <a:rPr lang="zh-TW" altLang="en-US" sz="2100" b="1" i="0" u="none" strike="noStrike" kern="1200" baseline="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測驗</a:t>
                      </a:r>
                      <a:endParaRPr lang="zh-TW" altLang="en-US" sz="2100" b="1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2100" b="1" kern="1200" dirty="0">
                          <a:solidFill>
                            <a:srgbClr val="C00000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華康儷楷書" panose="03000509000000000000" pitchFamily="65" charset="-120"/>
                          <a:cs typeface="+mn-cs"/>
                        </a:rPr>
                        <a:t>1</a:t>
                      </a:r>
                      <a:endParaRPr lang="zh-TW" altLang="en-US" sz="2100" b="1" kern="1200" dirty="0">
                        <a:solidFill>
                          <a:srgbClr val="C00000"/>
                        </a:solidFill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華康儷楷書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寫作測驗分六級分：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6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級分、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5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級分、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4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級分、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3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級分、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級分、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級分</a:t>
                      </a:r>
                    </a:p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                                    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  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0.8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 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0.6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 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0.4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 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0.2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 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0.1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	</a:t>
                      </a:r>
                      <a:endParaRPr lang="zh-TW" altLang="en-US" sz="1800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439581"/>
                  </a:ext>
                </a:extLst>
              </a:tr>
              <a:tr h="452746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100" b="0" i="0" u="none" strike="noStrike" kern="1200" baseline="0" dirty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 總積分</a:t>
                      </a:r>
                      <a:r>
                        <a:rPr lang="en-US" altLang="zh-TW" sz="2100" b="0" i="0" u="none" strike="noStrike" kern="1200" baseline="0" dirty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【</a:t>
                      </a:r>
                      <a:r>
                        <a:rPr lang="zh-TW" altLang="en-US" sz="2100" b="0" i="0" u="none" strike="noStrike" kern="1200" baseline="0" dirty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上限</a:t>
                      </a:r>
                      <a:r>
                        <a:rPr lang="en-US" altLang="zh-TW" sz="2100" b="0" i="0" u="none" strike="noStrike" kern="1200" baseline="0" dirty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】</a:t>
                      </a:r>
                      <a:endParaRPr lang="zh-TW" altLang="en-US" sz="2100" dirty="0"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100" b="1" dirty="0">
                          <a:solidFill>
                            <a:srgbClr val="C00000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華康儷楷書" panose="03000509000000000000" pitchFamily="65" charset="-120"/>
                        </a:rPr>
                        <a:t>101</a:t>
                      </a:r>
                      <a:endParaRPr lang="zh-TW" altLang="en-US" sz="2100" b="1" dirty="0">
                        <a:solidFill>
                          <a:srgbClr val="C00000"/>
                        </a:solidFill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華康儷楷書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會考科目違規每扣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點，則扣該科積分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0.15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分， 至該科積分零分為止。</a:t>
                      </a:r>
                      <a:endParaRPr lang="zh-TW" altLang="en-US" sz="1800" dirty="0"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1634550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0CD9744-8BBF-4DAD-968C-2377D9B2C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19587"/>
            <a:ext cx="10515600" cy="48008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、各項</a:t>
            </a:r>
            <a:r>
              <a:rPr lang="zh-TW" altLang="zh-TW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比序積分採計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zh-TW" altLang="en-US" sz="3300" b="1" dirty="0">
              <a:latin typeface="Book Antiqua" panose="0204060205030503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1920" y="1783080"/>
            <a:ext cx="11917680" cy="33375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95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圖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84" y="5517611"/>
            <a:ext cx="3621951" cy="996797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9" y="70041"/>
            <a:ext cx="6054200" cy="5258322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6418905" y="5601976"/>
            <a:ext cx="2980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務必蓋學校戳章</a:t>
            </a:r>
            <a:endParaRPr lang="en-US" altLang="zh-TW" sz="24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400799" y="1466653"/>
            <a:ext cx="5477347" cy="823865"/>
          </a:xfrm>
          <a:prstGeom prst="rect">
            <a:avLst/>
          </a:prstGeom>
          <a:noFill/>
          <a:ln w="38100">
            <a:solidFill>
              <a:srgbClr val="00A7E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6454015" y="3303682"/>
            <a:ext cx="5287223" cy="1122630"/>
          </a:xfrm>
          <a:prstGeom prst="rect">
            <a:avLst/>
          </a:prstGeom>
          <a:noFill/>
          <a:ln w="38100">
            <a:solidFill>
              <a:srgbClr val="00A7E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6693788" y="5631135"/>
            <a:ext cx="2556096" cy="411932"/>
          </a:xfrm>
          <a:prstGeom prst="rect">
            <a:avLst/>
          </a:prstGeom>
          <a:noFill/>
          <a:ln w="38100">
            <a:solidFill>
              <a:srgbClr val="00A7E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086280" y="5443709"/>
            <a:ext cx="2002309" cy="12826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6339884" y="241300"/>
            <a:ext cx="5547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超額比序項目積分證明單</a:t>
            </a:r>
            <a:endParaRPr lang="en-US" altLang="zh-TW" sz="3000" b="1" dirty="0" smtClean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注意事項</a:t>
            </a:r>
            <a:endParaRPr lang="en-US" altLang="zh-TW" sz="32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210300" y="1473250"/>
            <a:ext cx="58015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    競賽項目請檢附得獎證明（獎狀）影本</a:t>
            </a:r>
            <a:endParaRPr lang="en-US" altLang="zh-TW" sz="2400" b="1" dirty="0" smtClean="0">
              <a:solidFill>
                <a:srgbClr val="0033CC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    以利查核。</a:t>
            </a:r>
            <a:endParaRPr lang="en-US" altLang="zh-TW" sz="2400" b="1" dirty="0" smtClean="0">
              <a:solidFill>
                <a:srgbClr val="0033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65934" y="3273795"/>
            <a:ext cx="5527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24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具</a:t>
            </a:r>
            <a:r>
              <a:rPr lang="zh-TW" altLang="en-US" sz="24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弱勢身分者，須檢附有限期間之</a:t>
            </a:r>
            <a:r>
              <a:rPr lang="en-US" altLang="zh-TW" sz="24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24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身分證明文件，浮貼於報名表，以利</a:t>
            </a:r>
            <a:r>
              <a:rPr lang="en-US" altLang="zh-TW" sz="24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24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審查及辦理報名費減免。</a:t>
            </a:r>
            <a:endParaRPr lang="en-US" altLang="zh-TW" sz="2400" b="1" dirty="0" smtClean="0">
              <a:solidFill>
                <a:srgbClr val="0033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58606" y="1730461"/>
            <a:ext cx="4062723" cy="7021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101352" y="3610724"/>
            <a:ext cx="4019977" cy="5472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1239" y="1320292"/>
            <a:ext cx="465553" cy="6480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9158" y="3128643"/>
            <a:ext cx="465553" cy="64800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4015" y="5414627"/>
            <a:ext cx="465553" cy="648000"/>
          </a:xfrm>
          <a:prstGeom prst="rect">
            <a:avLst/>
          </a:prstGeom>
        </p:spPr>
      </p:pic>
      <p:cxnSp>
        <p:nvCxnSpPr>
          <p:cNvPr id="26" name="直線單箭頭接點 25"/>
          <p:cNvCxnSpPr>
            <a:endCxn id="11" idx="3"/>
          </p:cNvCxnSpPr>
          <p:nvPr/>
        </p:nvCxnSpPr>
        <p:spPr>
          <a:xfrm flipH="1">
            <a:off x="5121329" y="1885044"/>
            <a:ext cx="1144605" cy="196511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>
            <a:stCxn id="15" idx="1"/>
            <a:endCxn id="13" idx="3"/>
          </p:cNvCxnSpPr>
          <p:nvPr/>
        </p:nvCxnSpPr>
        <p:spPr>
          <a:xfrm flipH="1">
            <a:off x="5121329" y="3452643"/>
            <a:ext cx="1187829" cy="431685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 flipH="1">
            <a:off x="4088589" y="5950701"/>
            <a:ext cx="2365427" cy="227272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8465100" y="6458510"/>
            <a:ext cx="2759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（招生簡章第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16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頁範例）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9361283" y="6361193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97006424-D9F2-4793-8C2C-FF1240B9B1D0}" type="slidenum">
              <a:rPr lang="zh-TW" altLang="en-US" sz="2000">
                <a:solidFill>
                  <a:schemeClr val="tx1"/>
                </a:solidFill>
              </a:rPr>
              <a:pPr/>
              <a:t>8</a:t>
            </a:fld>
            <a:endParaRPr lang="zh-TW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30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9029" y="1473852"/>
            <a:ext cx="11138169" cy="4777423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TW" altLang="en-US" sz="3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免試</a:t>
            </a:r>
            <a:r>
              <a:rPr lang="zh-TW" altLang="zh-TW" sz="3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生可依志向網路選填</a:t>
            </a:r>
            <a:r>
              <a:rPr lang="en-US" altLang="zh-TW" sz="3400" b="1" u="sng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30</a:t>
            </a:r>
            <a:r>
              <a:rPr lang="zh-TW" altLang="zh-TW" sz="3400" b="1" u="sng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個</a:t>
            </a:r>
            <a:r>
              <a:rPr lang="zh-TW" altLang="zh-TW" sz="3400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校科（組）</a:t>
            </a:r>
            <a:r>
              <a:rPr lang="zh-TW" altLang="zh-TW" sz="3400" b="1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zh-TW" altLang="en-US" sz="3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4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每</a:t>
            </a:r>
            <a:r>
              <a:rPr lang="en-US" altLang="zh-TW" sz="34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5</a:t>
            </a:r>
            <a:r>
              <a:rPr lang="zh-TW" altLang="en-US" sz="34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志願為一組共</a:t>
            </a:r>
            <a:r>
              <a:rPr lang="en-US" altLang="zh-TW" sz="34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6</a:t>
            </a:r>
            <a:r>
              <a:rPr lang="zh-TW" altLang="en-US" sz="3400" b="1" dirty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組</a:t>
            </a:r>
            <a:r>
              <a:rPr lang="zh-TW" altLang="en-US" sz="34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，積分核分準則如下：</a:t>
            </a:r>
            <a:endParaRPr lang="en-US" altLang="zh-TW" sz="3400" b="1" dirty="0">
              <a:solidFill>
                <a:srgbClr val="0000FF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xmlns="" id="{070DF50B-8AA4-47B2-8D5E-F3945A5EB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50" y="239710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3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3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各項比序積分採計</a:t>
            </a:r>
            <a:r>
              <a:rPr lang="zh-TW" altLang="en-US" sz="3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r>
              <a:rPr lang="en-US" altLang="zh-TW" sz="3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志願序</a:t>
            </a:r>
            <a:endParaRPr lang="zh-TW" altLang="en-US" sz="3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329502"/>
              </p:ext>
            </p:extLst>
          </p:nvPr>
        </p:nvGraphicFramePr>
        <p:xfrm>
          <a:off x="1147865" y="2848309"/>
          <a:ext cx="10165407" cy="2490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201"/>
                <a:gridCol w="1452201"/>
                <a:gridCol w="1452201"/>
                <a:gridCol w="1452201"/>
                <a:gridCol w="1452201"/>
                <a:gridCol w="1452201"/>
                <a:gridCol w="1452201"/>
              </a:tblGrid>
              <a:tr h="7002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 別</a:t>
                      </a:r>
                      <a:endParaRPr lang="zh-TW" altLang="en-US" sz="26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altLang="zh-TW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組</a:t>
                      </a:r>
                      <a:endParaRPr lang="zh-TW" altLang="en-US" sz="260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altLang="zh-TW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組</a:t>
                      </a:r>
                      <a:endParaRPr lang="zh-TW" altLang="en-US" sz="260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altLang="zh-TW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組</a:t>
                      </a:r>
                      <a:endParaRPr lang="zh-TW" altLang="en-US" sz="260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altLang="zh-TW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altLang="en-US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組</a:t>
                      </a:r>
                      <a:endParaRPr lang="zh-TW" altLang="en-US" sz="260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altLang="zh-TW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組</a:t>
                      </a:r>
                      <a:endParaRPr lang="zh-TW" altLang="en-US" sz="260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altLang="zh-TW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組</a:t>
                      </a:r>
                      <a:endParaRPr lang="zh-TW" altLang="en-US" sz="260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8953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志願序</a:t>
                      </a:r>
                      <a:endParaRPr lang="zh-TW" altLang="en-US" sz="26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altLang="zh-TW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800" b="1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altLang="zh-TW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10</a:t>
                      </a:r>
                      <a:endParaRPr lang="zh-TW" altLang="en-US" sz="2800" b="1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altLang="zh-TW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15</a:t>
                      </a:r>
                      <a:endParaRPr lang="zh-TW" altLang="en-US" sz="2800" b="1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16</a:t>
                      </a:r>
                      <a:r>
                        <a:rPr lang="zh-TW" altLang="en-US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altLang="zh-TW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20</a:t>
                      </a:r>
                      <a:endParaRPr lang="zh-TW" altLang="en-US" sz="2800" b="1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21</a:t>
                      </a:r>
                      <a:r>
                        <a:rPr lang="zh-TW" altLang="en-US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altLang="zh-TW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25</a:t>
                      </a:r>
                      <a:endParaRPr lang="zh-TW" altLang="en-US" sz="2800" b="1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26</a:t>
                      </a:r>
                      <a:r>
                        <a:rPr lang="zh-TW" altLang="en-US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altLang="zh-TW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30</a:t>
                      </a:r>
                      <a:endParaRPr lang="zh-TW" altLang="en-US" sz="2800" b="1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9535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33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核 分</a:t>
                      </a:r>
                      <a:endParaRPr lang="zh-TW" altLang="en-US" sz="33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3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26</a:t>
                      </a:r>
                      <a:endParaRPr lang="zh-TW" altLang="en-US" sz="33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3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25</a:t>
                      </a:r>
                      <a:endParaRPr lang="zh-TW" altLang="en-US" sz="33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3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24</a:t>
                      </a:r>
                      <a:endParaRPr lang="zh-TW" altLang="en-US" sz="33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3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23</a:t>
                      </a:r>
                      <a:endParaRPr lang="zh-TW" altLang="en-US" sz="33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3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22</a:t>
                      </a:r>
                      <a:endParaRPr lang="zh-TW" altLang="en-US" sz="33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3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21</a:t>
                      </a:r>
                      <a:endParaRPr lang="zh-TW" altLang="en-US" sz="33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副標題 2"/>
          <p:cNvSpPr txBox="1">
            <a:spLocks/>
          </p:cNvSpPr>
          <p:nvPr/>
        </p:nvSpPr>
        <p:spPr>
          <a:xfrm>
            <a:off x="0" y="5860166"/>
            <a:ext cx="12192000" cy="4961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4" r="10579" b="5344"/>
          <a:stretch>
            <a:fillRect/>
          </a:stretch>
        </p:blipFill>
        <p:spPr bwMode="auto">
          <a:xfrm>
            <a:off x="8960634" y="5626836"/>
            <a:ext cx="1703409" cy="96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433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11024</TotalTime>
  <Words>2528</Words>
  <Application>Microsoft Office PowerPoint</Application>
  <PresentationFormat>自訂</PresentationFormat>
  <Paragraphs>381</Paragraphs>
  <Slides>25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6" baseType="lpstr">
      <vt:lpstr>Arial</vt:lpstr>
      <vt:lpstr>新細明體</vt:lpstr>
      <vt:lpstr>華康儷楷書</vt:lpstr>
      <vt:lpstr>Times New Roman</vt:lpstr>
      <vt:lpstr>Book Antiqua</vt:lpstr>
      <vt:lpstr>Wingdings</vt:lpstr>
      <vt:lpstr>標楷體</vt:lpstr>
      <vt:lpstr>微軟正黑體</vt:lpstr>
      <vt:lpstr>Calibri Light</vt:lpstr>
      <vt:lpstr>Calibri</vt:lpstr>
      <vt:lpstr>Office 佈景主題</vt:lpstr>
      <vt:lpstr>PowerPoint 簡報</vt:lpstr>
      <vt:lpstr>一、緣 起（2/2）</vt:lpstr>
      <vt:lpstr>二、招生學校</vt:lpstr>
      <vt:lpstr>PowerPoint 簡報</vt:lpstr>
      <vt:lpstr>三、五專優先免入學招生試務辦理方式</vt:lpstr>
      <vt:lpstr>PowerPoint 簡報</vt:lpstr>
      <vt:lpstr>五、各項比序積分採計說明</vt:lpstr>
      <vt:lpstr>PowerPoint 簡報</vt:lpstr>
      <vt:lpstr>五、各項比序積分採計說明-志願序</vt:lpstr>
      <vt:lpstr>PowerPoint 簡報</vt:lpstr>
      <vt:lpstr>報名資料6/11前交給導師</vt:lpstr>
      <vt:lpstr>五專優免校內報名日程</vt:lpstr>
      <vt:lpstr>五、各項比序積分採計說明-多元學習表現</vt:lpstr>
      <vt:lpstr>五、各項比序積分採計說明-技藝優良</vt:lpstr>
      <vt:lpstr>五、各項比序積分採計說明-弱勢身分</vt:lpstr>
      <vt:lpstr>五、各項比序積分採計說明-均衝學習</vt:lpstr>
      <vt:lpstr>五、各項比序積分採計說明-國中教育會考（1/2）</vt:lpstr>
      <vt:lpstr>五、各項比序積分採計說明-國中教育會考（2/2）</vt:lpstr>
      <vt:lpstr>五、各項比序積分採計說明-寫作測驗</vt:lpstr>
      <vt:lpstr>七、增額錄取方式</vt:lpstr>
      <vt:lpstr>八、分發比序原則（1/3）</vt:lpstr>
      <vt:lpstr>八、分發比序原則（2/3）</vt:lpstr>
      <vt:lpstr>八、分發比序原則（3/3）</vt:lpstr>
      <vt:lpstr>九、107學年度辦理期程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GeraldChou</dc:creator>
  <cp:lastModifiedBy>User</cp:lastModifiedBy>
  <cp:revision>193</cp:revision>
  <cp:lastPrinted>2017-12-29T06:18:59Z</cp:lastPrinted>
  <dcterms:created xsi:type="dcterms:W3CDTF">2017-08-13T16:06:33Z</dcterms:created>
  <dcterms:modified xsi:type="dcterms:W3CDTF">2018-05-08T03:50:16Z</dcterms:modified>
</cp:coreProperties>
</file>