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media/image16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handoutMasterIdLst>
    <p:handoutMasterId r:id="rId109"/>
  </p:handoutMasterIdLst>
  <p:sldIdLst>
    <p:sldId id="256" r:id="rId2"/>
    <p:sldId id="346" r:id="rId3"/>
    <p:sldId id="507" r:id="rId4"/>
    <p:sldId id="269" r:id="rId5"/>
    <p:sldId id="262" r:id="rId6"/>
    <p:sldId id="270" r:id="rId7"/>
    <p:sldId id="508" r:id="rId8"/>
    <p:sldId id="344" r:id="rId9"/>
    <p:sldId id="509" r:id="rId10"/>
    <p:sldId id="468" r:id="rId11"/>
    <p:sldId id="469" r:id="rId12"/>
    <p:sldId id="470" r:id="rId13"/>
    <p:sldId id="471" r:id="rId14"/>
    <p:sldId id="472" r:id="rId15"/>
    <p:sldId id="473" r:id="rId16"/>
    <p:sldId id="474" r:id="rId17"/>
    <p:sldId id="475" r:id="rId18"/>
    <p:sldId id="476" r:id="rId19"/>
    <p:sldId id="477" r:id="rId20"/>
    <p:sldId id="478" r:id="rId21"/>
    <p:sldId id="479" r:id="rId22"/>
    <p:sldId id="480" r:id="rId23"/>
    <p:sldId id="481" r:id="rId24"/>
    <p:sldId id="482" r:id="rId25"/>
    <p:sldId id="483" r:id="rId26"/>
    <p:sldId id="484" r:id="rId27"/>
    <p:sldId id="510" r:id="rId28"/>
    <p:sldId id="486" r:id="rId29"/>
    <p:sldId id="487" r:id="rId30"/>
    <p:sldId id="488" r:id="rId31"/>
    <p:sldId id="489" r:id="rId32"/>
    <p:sldId id="490" r:id="rId33"/>
    <p:sldId id="491" r:id="rId34"/>
    <p:sldId id="492" r:id="rId35"/>
    <p:sldId id="493" r:id="rId36"/>
    <p:sldId id="494" r:id="rId37"/>
    <p:sldId id="495" r:id="rId38"/>
    <p:sldId id="496" r:id="rId39"/>
    <p:sldId id="497" r:id="rId40"/>
    <p:sldId id="356" r:id="rId41"/>
    <p:sldId id="424" r:id="rId42"/>
    <p:sldId id="425" r:id="rId43"/>
    <p:sldId id="428" r:id="rId44"/>
    <p:sldId id="429" r:id="rId45"/>
    <p:sldId id="430" r:id="rId46"/>
    <p:sldId id="431" r:id="rId47"/>
    <p:sldId id="432" r:id="rId48"/>
    <p:sldId id="433" r:id="rId49"/>
    <p:sldId id="434" r:id="rId50"/>
    <p:sldId id="438" r:id="rId51"/>
    <p:sldId id="439" r:id="rId52"/>
    <p:sldId id="502" r:id="rId53"/>
    <p:sldId id="440" r:id="rId54"/>
    <p:sldId id="441" r:id="rId55"/>
    <p:sldId id="442" r:id="rId56"/>
    <p:sldId id="443" r:id="rId57"/>
    <p:sldId id="444" r:id="rId58"/>
    <p:sldId id="445" r:id="rId59"/>
    <p:sldId id="498" r:id="rId60"/>
    <p:sldId id="446" r:id="rId61"/>
    <p:sldId id="447" r:id="rId62"/>
    <p:sldId id="448" r:id="rId63"/>
    <p:sldId id="504" r:id="rId64"/>
    <p:sldId id="451" r:id="rId65"/>
    <p:sldId id="452" r:id="rId66"/>
    <p:sldId id="449" r:id="rId67"/>
    <p:sldId id="450" r:id="rId68"/>
    <p:sldId id="453" r:id="rId69"/>
    <p:sldId id="454" r:id="rId70"/>
    <p:sldId id="505" r:id="rId71"/>
    <p:sldId id="455" r:id="rId72"/>
    <p:sldId id="456" r:id="rId73"/>
    <p:sldId id="457" r:id="rId74"/>
    <p:sldId id="458" r:id="rId75"/>
    <p:sldId id="459" r:id="rId76"/>
    <p:sldId id="460" r:id="rId77"/>
    <p:sldId id="461" r:id="rId78"/>
    <p:sldId id="463" r:id="rId79"/>
    <p:sldId id="465" r:id="rId80"/>
    <p:sldId id="464" r:id="rId81"/>
    <p:sldId id="462" r:id="rId82"/>
    <p:sldId id="511" r:id="rId83"/>
    <p:sldId id="466" r:id="rId84"/>
    <p:sldId id="357" r:id="rId85"/>
    <p:sldId id="358" r:id="rId86"/>
    <p:sldId id="503" r:id="rId87"/>
    <p:sldId id="359" r:id="rId88"/>
    <p:sldId id="360" r:id="rId89"/>
    <p:sldId id="361" r:id="rId90"/>
    <p:sldId id="362" r:id="rId91"/>
    <p:sldId id="363" r:id="rId92"/>
    <p:sldId id="512" r:id="rId93"/>
    <p:sldId id="364" r:id="rId94"/>
    <p:sldId id="365" r:id="rId95"/>
    <p:sldId id="366" r:id="rId96"/>
    <p:sldId id="367" r:id="rId97"/>
    <p:sldId id="368" r:id="rId98"/>
    <p:sldId id="500" r:id="rId99"/>
    <p:sldId id="369" r:id="rId100"/>
    <p:sldId id="370" r:id="rId101"/>
    <p:sldId id="371" r:id="rId102"/>
    <p:sldId id="372" r:id="rId103"/>
    <p:sldId id="501" r:id="rId104"/>
    <p:sldId id="373" r:id="rId105"/>
    <p:sldId id="374" r:id="rId106"/>
    <p:sldId id="375" r:id="rId107"/>
  </p:sldIdLst>
  <p:sldSz cx="12192000" cy="6858000"/>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E5E5"/>
    <a:srgbClr val="FFCCCC"/>
    <a:srgbClr val="FFFFCA"/>
    <a:srgbClr val="33CCFF"/>
    <a:srgbClr val="0033CC"/>
    <a:srgbClr val="FF66FF"/>
    <a:srgbClr val="FF9933"/>
    <a:srgbClr val="FF00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8" autoAdjust="0"/>
    <p:restoredTop sz="95460" autoAdjust="0"/>
  </p:normalViewPr>
  <p:slideViewPr>
    <p:cSldViewPr snapToGrid="0">
      <p:cViewPr varScale="1">
        <p:scale>
          <a:sx n="106" d="100"/>
          <a:sy n="106" d="100"/>
        </p:scale>
        <p:origin x="582" y="11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3077137" cy="512304"/>
          </a:xfrm>
          <a:prstGeom prst="rect">
            <a:avLst/>
          </a:prstGeom>
        </p:spPr>
        <p:txBody>
          <a:bodyPr vert="horz" lIns="94768" tIns="47384" rIns="94768" bIns="47384" rtlCol="0"/>
          <a:lstStyle>
            <a:lvl1pPr algn="l">
              <a:defRPr sz="1200"/>
            </a:lvl1pPr>
          </a:lstStyle>
          <a:p>
            <a:endParaRPr lang="zh-TW" altLang="en-US"/>
          </a:p>
        </p:txBody>
      </p:sp>
      <p:sp>
        <p:nvSpPr>
          <p:cNvPr id="3" name="日期版面配置區 2"/>
          <p:cNvSpPr>
            <a:spLocks noGrp="1"/>
          </p:cNvSpPr>
          <p:nvPr>
            <p:ph type="dt" sz="quarter" idx="1"/>
          </p:nvPr>
        </p:nvSpPr>
        <p:spPr>
          <a:xfrm>
            <a:off x="4020507" y="0"/>
            <a:ext cx="3077137" cy="512304"/>
          </a:xfrm>
          <a:prstGeom prst="rect">
            <a:avLst/>
          </a:prstGeom>
        </p:spPr>
        <p:txBody>
          <a:bodyPr vert="horz" lIns="94768" tIns="47384" rIns="94768" bIns="47384" rtlCol="0"/>
          <a:lstStyle>
            <a:lvl1pPr algn="r">
              <a:defRPr sz="1200"/>
            </a:lvl1pPr>
          </a:lstStyle>
          <a:p>
            <a:fld id="{5E25B4F0-427B-4DF6-B5BB-E0BE3DF65266}" type="datetimeFigureOut">
              <a:rPr lang="zh-TW" altLang="en-US" smtClean="0"/>
              <a:t>2020/3/30</a:t>
            </a:fld>
            <a:endParaRPr lang="zh-TW" altLang="en-US"/>
          </a:p>
        </p:txBody>
      </p:sp>
      <p:sp>
        <p:nvSpPr>
          <p:cNvPr id="4" name="頁尾版面配置區 3"/>
          <p:cNvSpPr>
            <a:spLocks noGrp="1"/>
          </p:cNvSpPr>
          <p:nvPr>
            <p:ph type="ftr" sz="quarter" idx="2"/>
          </p:nvPr>
        </p:nvSpPr>
        <p:spPr>
          <a:xfrm>
            <a:off x="1" y="9722309"/>
            <a:ext cx="3077137" cy="512304"/>
          </a:xfrm>
          <a:prstGeom prst="rect">
            <a:avLst/>
          </a:prstGeom>
        </p:spPr>
        <p:txBody>
          <a:bodyPr vert="horz" lIns="94768" tIns="47384" rIns="94768" bIns="47384"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020507" y="9722309"/>
            <a:ext cx="3077137" cy="512304"/>
          </a:xfrm>
          <a:prstGeom prst="rect">
            <a:avLst/>
          </a:prstGeom>
        </p:spPr>
        <p:txBody>
          <a:bodyPr vert="horz" lIns="94768" tIns="47384" rIns="94768" bIns="47384" rtlCol="0" anchor="b"/>
          <a:lstStyle>
            <a:lvl1pPr algn="r">
              <a:defRPr sz="1200"/>
            </a:lvl1pPr>
          </a:lstStyle>
          <a:p>
            <a:fld id="{F61D716B-951C-4432-825A-16F37357192E}" type="slidenum">
              <a:rPr lang="zh-TW" altLang="en-US" smtClean="0"/>
              <a:t>‹#›</a:t>
            </a:fld>
            <a:endParaRPr lang="zh-TW" altLang="en-US"/>
          </a:p>
        </p:txBody>
      </p:sp>
    </p:spTree>
    <p:extLst>
      <p:ext uri="{BB962C8B-B14F-4D97-AF65-F5344CB8AC3E}">
        <p14:creationId xmlns:p14="http://schemas.microsoft.com/office/powerpoint/2010/main" val="4175414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1"/>
            <a:ext cx="3076363" cy="513508"/>
          </a:xfrm>
          <a:prstGeom prst="rect">
            <a:avLst/>
          </a:prstGeom>
        </p:spPr>
        <p:txBody>
          <a:bodyPr vert="horz" lIns="94750" tIns="47375" rIns="94750" bIns="47375" rtlCol="0"/>
          <a:lstStyle>
            <a:lvl1pPr algn="l">
              <a:defRPr sz="1200"/>
            </a:lvl1pPr>
          </a:lstStyle>
          <a:p>
            <a:endParaRPr lang="zh-TW" altLang="en-US"/>
          </a:p>
        </p:txBody>
      </p:sp>
      <p:sp>
        <p:nvSpPr>
          <p:cNvPr id="3" name="日期版面配置區 2"/>
          <p:cNvSpPr>
            <a:spLocks noGrp="1"/>
          </p:cNvSpPr>
          <p:nvPr>
            <p:ph type="dt" idx="1"/>
          </p:nvPr>
        </p:nvSpPr>
        <p:spPr>
          <a:xfrm>
            <a:off x="4021298" y="1"/>
            <a:ext cx="3076363" cy="513508"/>
          </a:xfrm>
          <a:prstGeom prst="rect">
            <a:avLst/>
          </a:prstGeom>
        </p:spPr>
        <p:txBody>
          <a:bodyPr vert="horz" lIns="94750" tIns="47375" rIns="94750" bIns="47375" rtlCol="0"/>
          <a:lstStyle>
            <a:lvl1pPr algn="r">
              <a:defRPr sz="1200"/>
            </a:lvl1pPr>
          </a:lstStyle>
          <a:p>
            <a:fld id="{01B7D596-DC6E-4CF6-8EC7-8E40C576AC3E}" type="datetimeFigureOut">
              <a:rPr lang="zh-TW" altLang="en-US" smtClean="0"/>
              <a:pPr/>
              <a:t>2020/3/30</a:t>
            </a:fld>
            <a:endParaRPr lang="zh-TW" altLang="en-US"/>
          </a:p>
        </p:txBody>
      </p:sp>
      <p:sp>
        <p:nvSpPr>
          <p:cNvPr id="4" name="投影片圖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50" tIns="47375" rIns="94750" bIns="47375" rtlCol="0" anchor="ctr"/>
          <a:lstStyle/>
          <a:p>
            <a:endParaRPr lang="zh-TW" altLang="en-US"/>
          </a:p>
        </p:txBody>
      </p:sp>
      <p:sp>
        <p:nvSpPr>
          <p:cNvPr id="5" name="備忘稿版面配置區 4"/>
          <p:cNvSpPr>
            <a:spLocks noGrp="1"/>
          </p:cNvSpPr>
          <p:nvPr>
            <p:ph type="body" sz="quarter" idx="3"/>
          </p:nvPr>
        </p:nvSpPr>
        <p:spPr>
          <a:xfrm>
            <a:off x="709931" y="4925410"/>
            <a:ext cx="5679440" cy="4029879"/>
          </a:xfrm>
          <a:prstGeom prst="rect">
            <a:avLst/>
          </a:prstGeom>
        </p:spPr>
        <p:txBody>
          <a:bodyPr vert="horz" lIns="94750" tIns="47375" rIns="94750" bIns="47375"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3" y="9721110"/>
            <a:ext cx="3076363" cy="513507"/>
          </a:xfrm>
          <a:prstGeom prst="rect">
            <a:avLst/>
          </a:prstGeom>
        </p:spPr>
        <p:txBody>
          <a:bodyPr vert="horz" lIns="94750" tIns="47375" rIns="94750" bIns="47375"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1298" y="9721110"/>
            <a:ext cx="3076363" cy="513507"/>
          </a:xfrm>
          <a:prstGeom prst="rect">
            <a:avLst/>
          </a:prstGeom>
        </p:spPr>
        <p:txBody>
          <a:bodyPr vert="horz" lIns="94750" tIns="47375" rIns="94750" bIns="47375" rtlCol="0" anchor="b"/>
          <a:lstStyle>
            <a:lvl1pPr algn="r">
              <a:defRPr sz="1200"/>
            </a:lvl1pPr>
          </a:lstStyle>
          <a:p>
            <a:fld id="{BA3493D3-7C2D-47CD-AF3F-58466BFE1357}" type="slidenum">
              <a:rPr lang="zh-TW" altLang="en-US" smtClean="0"/>
              <a:pPr/>
              <a:t>‹#›</a:t>
            </a:fld>
            <a:endParaRPr lang="zh-TW" altLang="en-US"/>
          </a:p>
        </p:txBody>
      </p:sp>
    </p:spTree>
    <p:extLst>
      <p:ext uri="{BB962C8B-B14F-4D97-AF65-F5344CB8AC3E}">
        <p14:creationId xmlns:p14="http://schemas.microsoft.com/office/powerpoint/2010/main" val="285373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a:t>
            </a:fld>
            <a:endParaRPr lang="zh-TW" altLang="en-US"/>
          </a:p>
        </p:txBody>
      </p:sp>
    </p:spTree>
    <p:extLst>
      <p:ext uri="{BB962C8B-B14F-4D97-AF65-F5344CB8AC3E}">
        <p14:creationId xmlns:p14="http://schemas.microsoft.com/office/powerpoint/2010/main" val="6098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686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97993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891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44178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096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38309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301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4246611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506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92915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710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33225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49156"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1675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120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758532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325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340248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530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160028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2</a:t>
            </a:fld>
            <a:endParaRPr lang="zh-TW" altLang="en-US"/>
          </a:p>
        </p:txBody>
      </p:sp>
    </p:spTree>
    <p:extLst>
      <p:ext uri="{BB962C8B-B14F-4D97-AF65-F5344CB8AC3E}">
        <p14:creationId xmlns:p14="http://schemas.microsoft.com/office/powerpoint/2010/main" val="956754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7348"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1484507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939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93715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144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944155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3492"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216447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554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886044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7588"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049425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534806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168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884303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373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168226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578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192746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Tree>
    <p:extLst>
      <p:ext uri="{BB962C8B-B14F-4D97-AF65-F5344CB8AC3E}">
        <p14:creationId xmlns:p14="http://schemas.microsoft.com/office/powerpoint/2010/main" val="1339028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782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995447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9876"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1547475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192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101908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397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969951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602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098280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8068"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354496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0116"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610520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216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747570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421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2482539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40</a:t>
            </a:fld>
            <a:endParaRPr lang="zh-TW" altLang="en-US"/>
          </a:p>
        </p:txBody>
      </p:sp>
    </p:spTree>
    <p:extLst>
      <p:ext uri="{BB962C8B-B14F-4D97-AF65-F5344CB8AC3E}">
        <p14:creationId xmlns:p14="http://schemas.microsoft.com/office/powerpoint/2010/main" val="234673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a:t>
            </a:fld>
            <a:endParaRPr lang="zh-TW" altLang="en-US"/>
          </a:p>
        </p:txBody>
      </p:sp>
    </p:spTree>
    <p:extLst>
      <p:ext uri="{BB962C8B-B14F-4D97-AF65-F5344CB8AC3E}">
        <p14:creationId xmlns:p14="http://schemas.microsoft.com/office/powerpoint/2010/main" val="2582522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41</a:t>
            </a:fld>
            <a:endParaRPr lang="zh-TW" altLang="en-US"/>
          </a:p>
        </p:txBody>
      </p:sp>
    </p:spTree>
    <p:extLst>
      <p:ext uri="{BB962C8B-B14F-4D97-AF65-F5344CB8AC3E}">
        <p14:creationId xmlns:p14="http://schemas.microsoft.com/office/powerpoint/2010/main" val="3085495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42</a:t>
            </a:fld>
            <a:endParaRPr lang="zh-TW" altLang="en-US"/>
          </a:p>
        </p:txBody>
      </p:sp>
    </p:spTree>
    <p:extLst>
      <p:ext uri="{BB962C8B-B14F-4D97-AF65-F5344CB8AC3E}">
        <p14:creationId xmlns:p14="http://schemas.microsoft.com/office/powerpoint/2010/main" val="3434462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43</a:t>
            </a:fld>
            <a:endParaRPr lang="zh-TW" altLang="en-US"/>
          </a:p>
        </p:txBody>
      </p:sp>
    </p:spTree>
    <p:extLst>
      <p:ext uri="{BB962C8B-B14F-4D97-AF65-F5344CB8AC3E}">
        <p14:creationId xmlns:p14="http://schemas.microsoft.com/office/powerpoint/2010/main" val="1722194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44</a:t>
            </a:fld>
            <a:endParaRPr lang="zh-TW" altLang="en-US"/>
          </a:p>
        </p:txBody>
      </p:sp>
    </p:spTree>
    <p:extLst>
      <p:ext uri="{BB962C8B-B14F-4D97-AF65-F5344CB8AC3E}">
        <p14:creationId xmlns:p14="http://schemas.microsoft.com/office/powerpoint/2010/main" val="25842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45</a:t>
            </a:fld>
            <a:endParaRPr lang="zh-TW" altLang="en-US"/>
          </a:p>
        </p:txBody>
      </p:sp>
    </p:spTree>
    <p:extLst>
      <p:ext uri="{BB962C8B-B14F-4D97-AF65-F5344CB8AC3E}">
        <p14:creationId xmlns:p14="http://schemas.microsoft.com/office/powerpoint/2010/main" val="1095859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46</a:t>
            </a:fld>
            <a:endParaRPr lang="zh-TW" altLang="en-US"/>
          </a:p>
        </p:txBody>
      </p:sp>
    </p:spTree>
    <p:extLst>
      <p:ext uri="{BB962C8B-B14F-4D97-AF65-F5344CB8AC3E}">
        <p14:creationId xmlns:p14="http://schemas.microsoft.com/office/powerpoint/2010/main" val="3011019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47</a:t>
            </a:fld>
            <a:endParaRPr lang="zh-TW" altLang="en-US"/>
          </a:p>
        </p:txBody>
      </p:sp>
    </p:spTree>
    <p:extLst>
      <p:ext uri="{BB962C8B-B14F-4D97-AF65-F5344CB8AC3E}">
        <p14:creationId xmlns:p14="http://schemas.microsoft.com/office/powerpoint/2010/main" val="1328160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48</a:t>
            </a:fld>
            <a:endParaRPr lang="zh-TW" altLang="en-US"/>
          </a:p>
        </p:txBody>
      </p:sp>
    </p:spTree>
    <p:extLst>
      <p:ext uri="{BB962C8B-B14F-4D97-AF65-F5344CB8AC3E}">
        <p14:creationId xmlns:p14="http://schemas.microsoft.com/office/powerpoint/2010/main" val="2435062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49</a:t>
            </a:fld>
            <a:endParaRPr lang="zh-TW" altLang="en-US"/>
          </a:p>
        </p:txBody>
      </p:sp>
    </p:spTree>
    <p:extLst>
      <p:ext uri="{BB962C8B-B14F-4D97-AF65-F5344CB8AC3E}">
        <p14:creationId xmlns:p14="http://schemas.microsoft.com/office/powerpoint/2010/main" val="871858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50</a:t>
            </a:fld>
            <a:endParaRPr lang="zh-TW" altLang="en-US"/>
          </a:p>
        </p:txBody>
      </p:sp>
    </p:spTree>
    <p:extLst>
      <p:ext uri="{BB962C8B-B14F-4D97-AF65-F5344CB8AC3E}">
        <p14:creationId xmlns:p14="http://schemas.microsoft.com/office/powerpoint/2010/main" val="396277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a:t>
            </a:fld>
            <a:endParaRPr lang="zh-TW" altLang="en-US"/>
          </a:p>
        </p:txBody>
      </p:sp>
    </p:spTree>
    <p:extLst>
      <p:ext uri="{BB962C8B-B14F-4D97-AF65-F5344CB8AC3E}">
        <p14:creationId xmlns:p14="http://schemas.microsoft.com/office/powerpoint/2010/main" val="1527491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51</a:t>
            </a:fld>
            <a:endParaRPr lang="zh-TW" altLang="en-US"/>
          </a:p>
        </p:txBody>
      </p:sp>
    </p:spTree>
    <p:extLst>
      <p:ext uri="{BB962C8B-B14F-4D97-AF65-F5344CB8AC3E}">
        <p14:creationId xmlns:p14="http://schemas.microsoft.com/office/powerpoint/2010/main" val="279578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53</a:t>
            </a:fld>
            <a:endParaRPr lang="zh-TW" altLang="en-US"/>
          </a:p>
        </p:txBody>
      </p:sp>
    </p:spTree>
    <p:extLst>
      <p:ext uri="{BB962C8B-B14F-4D97-AF65-F5344CB8AC3E}">
        <p14:creationId xmlns:p14="http://schemas.microsoft.com/office/powerpoint/2010/main" val="45200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54</a:t>
            </a:fld>
            <a:endParaRPr lang="zh-TW" altLang="en-US"/>
          </a:p>
        </p:txBody>
      </p:sp>
    </p:spTree>
    <p:extLst>
      <p:ext uri="{BB962C8B-B14F-4D97-AF65-F5344CB8AC3E}">
        <p14:creationId xmlns:p14="http://schemas.microsoft.com/office/powerpoint/2010/main" val="2245338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55</a:t>
            </a:fld>
            <a:endParaRPr lang="zh-TW" altLang="en-US"/>
          </a:p>
        </p:txBody>
      </p:sp>
    </p:spTree>
    <p:extLst>
      <p:ext uri="{BB962C8B-B14F-4D97-AF65-F5344CB8AC3E}">
        <p14:creationId xmlns:p14="http://schemas.microsoft.com/office/powerpoint/2010/main" val="3158203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56</a:t>
            </a:fld>
            <a:endParaRPr lang="zh-TW" altLang="en-US"/>
          </a:p>
        </p:txBody>
      </p:sp>
    </p:spTree>
    <p:extLst>
      <p:ext uri="{BB962C8B-B14F-4D97-AF65-F5344CB8AC3E}">
        <p14:creationId xmlns:p14="http://schemas.microsoft.com/office/powerpoint/2010/main" val="2496077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57</a:t>
            </a:fld>
            <a:endParaRPr lang="zh-TW" altLang="en-US"/>
          </a:p>
        </p:txBody>
      </p:sp>
    </p:spTree>
    <p:extLst>
      <p:ext uri="{BB962C8B-B14F-4D97-AF65-F5344CB8AC3E}">
        <p14:creationId xmlns:p14="http://schemas.microsoft.com/office/powerpoint/2010/main" val="3735478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58</a:t>
            </a:fld>
            <a:endParaRPr lang="zh-TW" altLang="en-US"/>
          </a:p>
        </p:txBody>
      </p:sp>
    </p:spTree>
    <p:extLst>
      <p:ext uri="{BB962C8B-B14F-4D97-AF65-F5344CB8AC3E}">
        <p14:creationId xmlns:p14="http://schemas.microsoft.com/office/powerpoint/2010/main" val="21666910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59</a:t>
            </a:fld>
            <a:endParaRPr lang="zh-TW" altLang="en-US"/>
          </a:p>
        </p:txBody>
      </p:sp>
    </p:spTree>
    <p:extLst>
      <p:ext uri="{BB962C8B-B14F-4D97-AF65-F5344CB8AC3E}">
        <p14:creationId xmlns:p14="http://schemas.microsoft.com/office/powerpoint/2010/main" val="2284557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60</a:t>
            </a:fld>
            <a:endParaRPr lang="zh-TW" altLang="en-US"/>
          </a:p>
        </p:txBody>
      </p:sp>
    </p:spTree>
    <p:extLst>
      <p:ext uri="{BB962C8B-B14F-4D97-AF65-F5344CB8AC3E}">
        <p14:creationId xmlns:p14="http://schemas.microsoft.com/office/powerpoint/2010/main" val="4006375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61</a:t>
            </a:fld>
            <a:endParaRPr lang="zh-TW" altLang="en-US"/>
          </a:p>
        </p:txBody>
      </p:sp>
    </p:spTree>
    <p:extLst>
      <p:ext uri="{BB962C8B-B14F-4D97-AF65-F5344CB8AC3E}">
        <p14:creationId xmlns:p14="http://schemas.microsoft.com/office/powerpoint/2010/main" val="96293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err="1" smtClean="0"/>
              <a:t>Hji</a:t>
            </a:r>
            <a:r>
              <a:rPr lang="en-US" altLang="zh-TW" dirty="0" smtClean="0"/>
              <a:t> </a:t>
            </a:r>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a:t>
            </a:fld>
            <a:endParaRPr lang="zh-TW" altLang="en-US"/>
          </a:p>
        </p:txBody>
      </p:sp>
    </p:spTree>
    <p:extLst>
      <p:ext uri="{BB962C8B-B14F-4D97-AF65-F5344CB8AC3E}">
        <p14:creationId xmlns:p14="http://schemas.microsoft.com/office/powerpoint/2010/main" val="562521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62</a:t>
            </a:fld>
            <a:endParaRPr lang="zh-TW" altLang="en-US"/>
          </a:p>
        </p:txBody>
      </p:sp>
    </p:spTree>
    <p:extLst>
      <p:ext uri="{BB962C8B-B14F-4D97-AF65-F5344CB8AC3E}">
        <p14:creationId xmlns:p14="http://schemas.microsoft.com/office/powerpoint/2010/main" val="1289963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64</a:t>
            </a:fld>
            <a:endParaRPr lang="zh-TW" altLang="en-US"/>
          </a:p>
        </p:txBody>
      </p:sp>
    </p:spTree>
    <p:extLst>
      <p:ext uri="{BB962C8B-B14F-4D97-AF65-F5344CB8AC3E}">
        <p14:creationId xmlns:p14="http://schemas.microsoft.com/office/powerpoint/2010/main" val="3163313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65</a:t>
            </a:fld>
            <a:endParaRPr lang="zh-TW" altLang="en-US"/>
          </a:p>
        </p:txBody>
      </p:sp>
    </p:spTree>
    <p:extLst>
      <p:ext uri="{BB962C8B-B14F-4D97-AF65-F5344CB8AC3E}">
        <p14:creationId xmlns:p14="http://schemas.microsoft.com/office/powerpoint/2010/main" val="2185226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66</a:t>
            </a:fld>
            <a:endParaRPr lang="zh-TW" altLang="en-US"/>
          </a:p>
        </p:txBody>
      </p:sp>
    </p:spTree>
    <p:extLst>
      <p:ext uri="{BB962C8B-B14F-4D97-AF65-F5344CB8AC3E}">
        <p14:creationId xmlns:p14="http://schemas.microsoft.com/office/powerpoint/2010/main" val="31992518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67</a:t>
            </a:fld>
            <a:endParaRPr lang="zh-TW" altLang="en-US"/>
          </a:p>
        </p:txBody>
      </p:sp>
    </p:spTree>
    <p:extLst>
      <p:ext uri="{BB962C8B-B14F-4D97-AF65-F5344CB8AC3E}">
        <p14:creationId xmlns:p14="http://schemas.microsoft.com/office/powerpoint/2010/main" val="398743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68</a:t>
            </a:fld>
            <a:endParaRPr lang="zh-TW" altLang="en-US"/>
          </a:p>
        </p:txBody>
      </p:sp>
    </p:spTree>
    <p:extLst>
      <p:ext uri="{BB962C8B-B14F-4D97-AF65-F5344CB8AC3E}">
        <p14:creationId xmlns:p14="http://schemas.microsoft.com/office/powerpoint/2010/main" val="6968590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69</a:t>
            </a:fld>
            <a:endParaRPr lang="zh-TW" altLang="en-US"/>
          </a:p>
        </p:txBody>
      </p:sp>
    </p:spTree>
    <p:extLst>
      <p:ext uri="{BB962C8B-B14F-4D97-AF65-F5344CB8AC3E}">
        <p14:creationId xmlns:p14="http://schemas.microsoft.com/office/powerpoint/2010/main" val="2069036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71</a:t>
            </a:fld>
            <a:endParaRPr lang="zh-TW" altLang="en-US"/>
          </a:p>
        </p:txBody>
      </p:sp>
    </p:spTree>
    <p:extLst>
      <p:ext uri="{BB962C8B-B14F-4D97-AF65-F5344CB8AC3E}">
        <p14:creationId xmlns:p14="http://schemas.microsoft.com/office/powerpoint/2010/main" val="9094716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72</a:t>
            </a:fld>
            <a:endParaRPr lang="zh-TW" altLang="en-US"/>
          </a:p>
        </p:txBody>
      </p:sp>
    </p:spTree>
    <p:extLst>
      <p:ext uri="{BB962C8B-B14F-4D97-AF65-F5344CB8AC3E}">
        <p14:creationId xmlns:p14="http://schemas.microsoft.com/office/powerpoint/2010/main" val="176015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73</a:t>
            </a:fld>
            <a:endParaRPr lang="zh-TW" altLang="en-US"/>
          </a:p>
        </p:txBody>
      </p:sp>
    </p:spTree>
    <p:extLst>
      <p:ext uri="{BB962C8B-B14F-4D97-AF65-F5344CB8AC3E}">
        <p14:creationId xmlns:p14="http://schemas.microsoft.com/office/powerpoint/2010/main" val="376701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a:t>
            </a:fld>
            <a:endParaRPr lang="zh-TW" altLang="en-US"/>
          </a:p>
        </p:txBody>
      </p:sp>
    </p:spTree>
    <p:extLst>
      <p:ext uri="{BB962C8B-B14F-4D97-AF65-F5344CB8AC3E}">
        <p14:creationId xmlns:p14="http://schemas.microsoft.com/office/powerpoint/2010/main" val="25522804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74</a:t>
            </a:fld>
            <a:endParaRPr lang="zh-TW" altLang="en-US"/>
          </a:p>
        </p:txBody>
      </p:sp>
    </p:spTree>
    <p:extLst>
      <p:ext uri="{BB962C8B-B14F-4D97-AF65-F5344CB8AC3E}">
        <p14:creationId xmlns:p14="http://schemas.microsoft.com/office/powerpoint/2010/main" val="2128885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75</a:t>
            </a:fld>
            <a:endParaRPr lang="zh-TW" altLang="en-US"/>
          </a:p>
        </p:txBody>
      </p:sp>
    </p:spTree>
    <p:extLst>
      <p:ext uri="{BB962C8B-B14F-4D97-AF65-F5344CB8AC3E}">
        <p14:creationId xmlns:p14="http://schemas.microsoft.com/office/powerpoint/2010/main" val="38006953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76</a:t>
            </a:fld>
            <a:endParaRPr lang="zh-TW" altLang="en-US"/>
          </a:p>
        </p:txBody>
      </p:sp>
    </p:spTree>
    <p:extLst>
      <p:ext uri="{BB962C8B-B14F-4D97-AF65-F5344CB8AC3E}">
        <p14:creationId xmlns:p14="http://schemas.microsoft.com/office/powerpoint/2010/main" val="4923030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77</a:t>
            </a:fld>
            <a:endParaRPr lang="zh-TW" altLang="en-US"/>
          </a:p>
        </p:txBody>
      </p:sp>
    </p:spTree>
    <p:extLst>
      <p:ext uri="{BB962C8B-B14F-4D97-AF65-F5344CB8AC3E}">
        <p14:creationId xmlns:p14="http://schemas.microsoft.com/office/powerpoint/2010/main" val="3719900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78</a:t>
            </a:fld>
            <a:endParaRPr lang="zh-TW" altLang="en-US"/>
          </a:p>
        </p:txBody>
      </p:sp>
    </p:spTree>
    <p:extLst>
      <p:ext uri="{BB962C8B-B14F-4D97-AF65-F5344CB8AC3E}">
        <p14:creationId xmlns:p14="http://schemas.microsoft.com/office/powerpoint/2010/main" val="30891751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79</a:t>
            </a:fld>
            <a:endParaRPr lang="zh-TW" altLang="en-US"/>
          </a:p>
        </p:txBody>
      </p:sp>
    </p:spTree>
    <p:extLst>
      <p:ext uri="{BB962C8B-B14F-4D97-AF65-F5344CB8AC3E}">
        <p14:creationId xmlns:p14="http://schemas.microsoft.com/office/powerpoint/2010/main" val="27388220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80</a:t>
            </a:fld>
            <a:endParaRPr lang="zh-TW" altLang="en-US"/>
          </a:p>
        </p:txBody>
      </p:sp>
    </p:spTree>
    <p:extLst>
      <p:ext uri="{BB962C8B-B14F-4D97-AF65-F5344CB8AC3E}">
        <p14:creationId xmlns:p14="http://schemas.microsoft.com/office/powerpoint/2010/main" val="4124446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81</a:t>
            </a:fld>
            <a:endParaRPr lang="zh-TW" altLang="en-US"/>
          </a:p>
        </p:txBody>
      </p:sp>
    </p:spTree>
    <p:extLst>
      <p:ext uri="{BB962C8B-B14F-4D97-AF65-F5344CB8AC3E}">
        <p14:creationId xmlns:p14="http://schemas.microsoft.com/office/powerpoint/2010/main" val="12779213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83</a:t>
            </a:fld>
            <a:endParaRPr lang="zh-TW" altLang="en-US"/>
          </a:p>
        </p:txBody>
      </p:sp>
    </p:spTree>
    <p:extLst>
      <p:ext uri="{BB962C8B-B14F-4D97-AF65-F5344CB8AC3E}">
        <p14:creationId xmlns:p14="http://schemas.microsoft.com/office/powerpoint/2010/main" val="31004645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84</a:t>
            </a:fld>
            <a:endParaRPr lang="zh-TW" altLang="en-US"/>
          </a:p>
        </p:txBody>
      </p:sp>
    </p:spTree>
    <p:extLst>
      <p:ext uri="{BB962C8B-B14F-4D97-AF65-F5344CB8AC3E}">
        <p14:creationId xmlns:p14="http://schemas.microsoft.com/office/powerpoint/2010/main" val="107643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7532179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85</a:t>
            </a:fld>
            <a:endParaRPr lang="zh-TW" altLang="en-US"/>
          </a:p>
        </p:txBody>
      </p:sp>
    </p:spTree>
    <p:extLst>
      <p:ext uri="{BB962C8B-B14F-4D97-AF65-F5344CB8AC3E}">
        <p14:creationId xmlns:p14="http://schemas.microsoft.com/office/powerpoint/2010/main" val="37489289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87</a:t>
            </a:fld>
            <a:endParaRPr lang="zh-TW" altLang="en-US"/>
          </a:p>
        </p:txBody>
      </p:sp>
    </p:spTree>
    <p:extLst>
      <p:ext uri="{BB962C8B-B14F-4D97-AF65-F5344CB8AC3E}">
        <p14:creationId xmlns:p14="http://schemas.microsoft.com/office/powerpoint/2010/main" val="8398790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88</a:t>
            </a:fld>
            <a:endParaRPr lang="zh-TW" altLang="en-US"/>
          </a:p>
        </p:txBody>
      </p:sp>
    </p:spTree>
    <p:extLst>
      <p:ext uri="{BB962C8B-B14F-4D97-AF65-F5344CB8AC3E}">
        <p14:creationId xmlns:p14="http://schemas.microsoft.com/office/powerpoint/2010/main" val="21423530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89</a:t>
            </a:fld>
            <a:endParaRPr lang="zh-TW" altLang="en-US"/>
          </a:p>
        </p:txBody>
      </p:sp>
    </p:spTree>
    <p:extLst>
      <p:ext uri="{BB962C8B-B14F-4D97-AF65-F5344CB8AC3E}">
        <p14:creationId xmlns:p14="http://schemas.microsoft.com/office/powerpoint/2010/main" val="388372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90</a:t>
            </a:fld>
            <a:endParaRPr lang="zh-TW" altLang="en-US"/>
          </a:p>
        </p:txBody>
      </p:sp>
    </p:spTree>
    <p:extLst>
      <p:ext uri="{BB962C8B-B14F-4D97-AF65-F5344CB8AC3E}">
        <p14:creationId xmlns:p14="http://schemas.microsoft.com/office/powerpoint/2010/main" val="23545114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91</a:t>
            </a:fld>
            <a:endParaRPr lang="zh-TW" altLang="en-US"/>
          </a:p>
        </p:txBody>
      </p:sp>
    </p:spTree>
    <p:extLst>
      <p:ext uri="{BB962C8B-B14F-4D97-AF65-F5344CB8AC3E}">
        <p14:creationId xmlns:p14="http://schemas.microsoft.com/office/powerpoint/2010/main" val="17342349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93</a:t>
            </a:fld>
            <a:endParaRPr lang="zh-TW" altLang="en-US"/>
          </a:p>
        </p:txBody>
      </p:sp>
    </p:spTree>
    <p:extLst>
      <p:ext uri="{BB962C8B-B14F-4D97-AF65-F5344CB8AC3E}">
        <p14:creationId xmlns:p14="http://schemas.microsoft.com/office/powerpoint/2010/main" val="22025112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94</a:t>
            </a:fld>
            <a:endParaRPr lang="zh-TW" altLang="en-US"/>
          </a:p>
        </p:txBody>
      </p:sp>
    </p:spTree>
    <p:extLst>
      <p:ext uri="{BB962C8B-B14F-4D97-AF65-F5344CB8AC3E}">
        <p14:creationId xmlns:p14="http://schemas.microsoft.com/office/powerpoint/2010/main" val="11199695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95</a:t>
            </a:fld>
            <a:endParaRPr lang="zh-TW" altLang="en-US"/>
          </a:p>
        </p:txBody>
      </p:sp>
    </p:spTree>
    <p:extLst>
      <p:ext uri="{BB962C8B-B14F-4D97-AF65-F5344CB8AC3E}">
        <p14:creationId xmlns:p14="http://schemas.microsoft.com/office/powerpoint/2010/main" val="3494035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96</a:t>
            </a:fld>
            <a:endParaRPr lang="zh-TW" altLang="en-US"/>
          </a:p>
        </p:txBody>
      </p:sp>
    </p:spTree>
    <p:extLst>
      <p:ext uri="{BB962C8B-B14F-4D97-AF65-F5344CB8AC3E}">
        <p14:creationId xmlns:p14="http://schemas.microsoft.com/office/powerpoint/2010/main" val="307311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34820"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69993" indent="-296151">
              <a:defRPr>
                <a:solidFill>
                  <a:schemeClr val="tx1"/>
                </a:solidFill>
                <a:latin typeface="Calibri" panose="020F0502020204030204" pitchFamily="34" charset="0"/>
                <a:ea typeface="新細明體" panose="02020500000000000000" pitchFamily="18" charset="-120"/>
              </a:defRPr>
            </a:lvl2pPr>
            <a:lvl3pPr marL="1184605" indent="-236921">
              <a:defRPr>
                <a:solidFill>
                  <a:schemeClr val="tx1"/>
                </a:solidFill>
                <a:latin typeface="Calibri" panose="020F0502020204030204" pitchFamily="34" charset="0"/>
                <a:ea typeface="新細明體" panose="02020500000000000000" pitchFamily="18" charset="-120"/>
              </a:defRPr>
            </a:lvl3pPr>
            <a:lvl4pPr marL="1658447" indent="-236921">
              <a:defRPr>
                <a:solidFill>
                  <a:schemeClr val="tx1"/>
                </a:solidFill>
                <a:latin typeface="Calibri" panose="020F0502020204030204" pitchFamily="34" charset="0"/>
                <a:ea typeface="新細明體" panose="02020500000000000000" pitchFamily="18" charset="-120"/>
              </a:defRPr>
            </a:lvl4pPr>
            <a:lvl5pPr marL="2132289" indent="-236921">
              <a:defRPr>
                <a:solidFill>
                  <a:schemeClr val="tx1"/>
                </a:solidFill>
                <a:latin typeface="Calibri" panose="020F0502020204030204" pitchFamily="34" charset="0"/>
                <a:ea typeface="新細明體" panose="02020500000000000000" pitchFamily="18" charset="-120"/>
              </a:defRPr>
            </a:lvl5pPr>
            <a:lvl6pPr marL="2606131"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3079974"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553816"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4027658" indent="-236921"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extLst>
      <p:ext uri="{BB962C8B-B14F-4D97-AF65-F5344CB8AC3E}">
        <p14:creationId xmlns:p14="http://schemas.microsoft.com/office/powerpoint/2010/main" val="17794949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97</a:t>
            </a:fld>
            <a:endParaRPr lang="zh-TW" altLang="en-US"/>
          </a:p>
        </p:txBody>
      </p:sp>
    </p:spTree>
    <p:extLst>
      <p:ext uri="{BB962C8B-B14F-4D97-AF65-F5344CB8AC3E}">
        <p14:creationId xmlns:p14="http://schemas.microsoft.com/office/powerpoint/2010/main" val="26188431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98</a:t>
            </a:fld>
            <a:endParaRPr lang="zh-TW" altLang="en-US"/>
          </a:p>
        </p:txBody>
      </p:sp>
    </p:spTree>
    <p:extLst>
      <p:ext uri="{BB962C8B-B14F-4D97-AF65-F5344CB8AC3E}">
        <p14:creationId xmlns:p14="http://schemas.microsoft.com/office/powerpoint/2010/main" val="30052227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99</a:t>
            </a:fld>
            <a:endParaRPr lang="zh-TW" altLang="en-US"/>
          </a:p>
        </p:txBody>
      </p:sp>
    </p:spTree>
    <p:extLst>
      <p:ext uri="{BB962C8B-B14F-4D97-AF65-F5344CB8AC3E}">
        <p14:creationId xmlns:p14="http://schemas.microsoft.com/office/powerpoint/2010/main" val="35438459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100</a:t>
            </a:fld>
            <a:endParaRPr lang="zh-TW" altLang="en-US"/>
          </a:p>
        </p:txBody>
      </p:sp>
    </p:spTree>
    <p:extLst>
      <p:ext uri="{BB962C8B-B14F-4D97-AF65-F5344CB8AC3E}">
        <p14:creationId xmlns:p14="http://schemas.microsoft.com/office/powerpoint/2010/main" val="29034278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101</a:t>
            </a:fld>
            <a:endParaRPr lang="zh-TW" altLang="en-US"/>
          </a:p>
        </p:txBody>
      </p:sp>
    </p:spTree>
    <p:extLst>
      <p:ext uri="{BB962C8B-B14F-4D97-AF65-F5344CB8AC3E}">
        <p14:creationId xmlns:p14="http://schemas.microsoft.com/office/powerpoint/2010/main" val="18748343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102</a:t>
            </a:fld>
            <a:endParaRPr lang="zh-TW" altLang="en-US"/>
          </a:p>
        </p:txBody>
      </p:sp>
    </p:spTree>
    <p:extLst>
      <p:ext uri="{BB962C8B-B14F-4D97-AF65-F5344CB8AC3E}">
        <p14:creationId xmlns:p14="http://schemas.microsoft.com/office/powerpoint/2010/main" val="26844701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103</a:t>
            </a:fld>
            <a:endParaRPr lang="zh-TW" altLang="en-US"/>
          </a:p>
        </p:txBody>
      </p:sp>
    </p:spTree>
    <p:extLst>
      <p:ext uri="{BB962C8B-B14F-4D97-AF65-F5344CB8AC3E}">
        <p14:creationId xmlns:p14="http://schemas.microsoft.com/office/powerpoint/2010/main" val="27409250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104</a:t>
            </a:fld>
            <a:endParaRPr lang="zh-TW" altLang="en-US"/>
          </a:p>
        </p:txBody>
      </p:sp>
    </p:spTree>
    <p:extLst>
      <p:ext uri="{BB962C8B-B14F-4D97-AF65-F5344CB8AC3E}">
        <p14:creationId xmlns:p14="http://schemas.microsoft.com/office/powerpoint/2010/main" val="11630331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105</a:t>
            </a:fld>
            <a:endParaRPr lang="zh-TW" altLang="en-US"/>
          </a:p>
        </p:txBody>
      </p:sp>
    </p:spTree>
    <p:extLst>
      <p:ext uri="{BB962C8B-B14F-4D97-AF65-F5344CB8AC3E}">
        <p14:creationId xmlns:p14="http://schemas.microsoft.com/office/powerpoint/2010/main" val="31075013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106</a:t>
            </a:fld>
            <a:endParaRPr lang="zh-TW" altLang="en-US"/>
          </a:p>
        </p:txBody>
      </p:sp>
    </p:spTree>
    <p:extLst>
      <p:ext uri="{BB962C8B-B14F-4D97-AF65-F5344CB8AC3E}">
        <p14:creationId xmlns:p14="http://schemas.microsoft.com/office/powerpoint/2010/main" val="225761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860C109-09F0-4814-8196-835C6CCDF75A}" type="datetime1">
              <a:rPr lang="zh-TW" altLang="en-US" smtClean="0"/>
              <a:t>2020/3/30</a:t>
            </a:fld>
            <a:endParaRPr lang="zh-TW" altLang="en-US"/>
          </a:p>
        </p:txBody>
      </p:sp>
    </p:spTree>
    <p:extLst>
      <p:ext uri="{BB962C8B-B14F-4D97-AF65-F5344CB8AC3E}">
        <p14:creationId xmlns:p14="http://schemas.microsoft.com/office/powerpoint/2010/main" val="284569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3EB6B17-6166-4E06-8B01-836DB39C5692}" type="datetime1">
              <a:rPr lang="zh-TW" altLang="en-US" smtClean="0"/>
              <a:t>2020/3/30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25698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A670069-B757-4D07-BC36-79F0002897B1}" type="datetime1">
              <a:rPr lang="zh-TW" altLang="en-US" smtClean="0"/>
              <a:t>2020/3/30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0087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73BEEAA0-BF2E-4E16-8A38-F30A6AE3C5F0}" type="datetime1">
              <a:rPr lang="zh-TW" altLang="en-US" smtClean="0"/>
              <a:t>2020/3/30</a:t>
            </a:fld>
            <a:endParaRPr lang="zh-TW" altLang="en-US"/>
          </a:p>
        </p:txBody>
      </p:sp>
      <p:sp>
        <p:nvSpPr>
          <p:cNvPr id="6" name="投影片編號版面配置區 5"/>
          <p:cNvSpPr>
            <a:spLocks noGrp="1"/>
          </p:cNvSpPr>
          <p:nvPr>
            <p:ph type="sldNum" sz="quarter" idx="12"/>
          </p:nvPr>
        </p:nvSpPr>
        <p:spPr>
          <a:xfrm>
            <a:off x="9448800" y="6492608"/>
            <a:ext cx="2743200" cy="365125"/>
          </a:xfrm>
        </p:spPr>
        <p:txBody>
          <a:bodyPr/>
          <a:lstStyle>
            <a:lvl1pPr>
              <a:defRPr sz="1800" b="1" u="sng"/>
            </a:lvl1pPr>
          </a:lstStyle>
          <a:p>
            <a:fld id="{97006424-D9F2-4793-8C2C-FF1240B9B1D0}" type="slidenum">
              <a:rPr lang="zh-TW" altLang="en-US" smtClean="0"/>
              <a:pPr/>
              <a:t>‹#›</a:t>
            </a:fld>
            <a:endParaRPr lang="zh-TW" altLang="en-US" dirty="0"/>
          </a:p>
        </p:txBody>
      </p:sp>
    </p:spTree>
    <p:extLst>
      <p:ext uri="{BB962C8B-B14F-4D97-AF65-F5344CB8AC3E}">
        <p14:creationId xmlns:p14="http://schemas.microsoft.com/office/powerpoint/2010/main" val="247134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CE904B3-9E1C-487F-BD01-723895E479D2}" type="datetime1">
              <a:rPr lang="zh-TW" altLang="en-US" smtClean="0"/>
              <a:t>2020/3/30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226458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DE1771A-13A3-4390-BB29-843A68059396}" type="datetime1">
              <a:rPr lang="zh-TW" altLang="en-US" smtClean="0"/>
              <a:t>2020/3/30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90650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4DF7164-6FE3-471C-B175-568D34462B7E}" type="datetime1">
              <a:rPr lang="zh-TW" altLang="en-US" smtClean="0"/>
              <a:t>2020/3/30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416633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7BE78B6-4993-42D1-A7AE-D8D2D2DA2431}" type="datetime1">
              <a:rPr lang="zh-TW" altLang="en-US" smtClean="0"/>
              <a:t>2020/3/30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394662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D1FB53D-64BA-444D-93C1-13DCA51358E0}" type="datetime1">
              <a:rPr lang="zh-TW" altLang="en-US" smtClean="0"/>
              <a:t>2020/3/30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67285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45E9BED-B110-472C-9136-30BF810228AB}" type="datetime1">
              <a:rPr lang="zh-TW" altLang="en-US" smtClean="0"/>
              <a:t>2020/3/30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75247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7DAF7B2-F753-4196-9146-5E396BCE6536}" type="datetime1">
              <a:rPr lang="zh-TW" altLang="en-US" smtClean="0"/>
              <a:t>2020/3/30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360710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AF127-A217-406B-A98D-FFD03659C81D}" type="datetime1">
              <a:rPr lang="zh-TW" altLang="en-US" smtClean="0"/>
              <a:t>2020/3/30</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97006424-D9F2-4793-8C2C-FF1240B9B1D0}" type="slidenum">
              <a:rPr lang="zh-TW" altLang="en-US" smtClean="0"/>
              <a:pPr/>
              <a:t>‹#›</a:t>
            </a:fld>
            <a:endParaRPr lang="zh-TW" altLang="en-US" dirty="0"/>
          </a:p>
        </p:txBody>
      </p:sp>
    </p:spTree>
    <p:extLst>
      <p:ext uri="{BB962C8B-B14F-4D97-AF65-F5344CB8AC3E}">
        <p14:creationId xmlns:p14="http://schemas.microsoft.com/office/powerpoint/2010/main" val="402179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157.jpg"/></Relationships>
</file>

<file path=ppt/slides/_rels/slide10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159.png"/></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61.jpg"/><Relationship Id="rId4" Type="http://schemas.openxmlformats.org/officeDocument/2006/relationships/image" Target="../media/image160.g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jctv.ntut.edu.tw/u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9.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47.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72.JP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65.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65.jpeg"/></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130.png"/></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132.pn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135.png"/><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65.jpeg"/><Relationship Id="rId4" Type="http://schemas.openxmlformats.org/officeDocument/2006/relationships/image" Target="../media/image137.png"/></Relationships>
</file>

<file path=ppt/slides/_rels/slide9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65.jpeg"/></Relationships>
</file>

<file path=ppt/slides/_rels/slide9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146.png"/></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152.png"/><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F:\檢測\聯合會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 y="215900"/>
            <a:ext cx="5441924" cy="990600"/>
          </a:xfrm>
          <a:prstGeom prst="rect">
            <a:avLst/>
          </a:prstGeom>
          <a:noFill/>
        </p:spPr>
      </p:pic>
      <p:sp>
        <p:nvSpPr>
          <p:cNvPr id="11" name="矩形 10"/>
          <p:cNvSpPr/>
          <p:nvPr/>
        </p:nvSpPr>
        <p:spPr>
          <a:xfrm>
            <a:off x="1559823" y="1644027"/>
            <a:ext cx="9377888" cy="1677382"/>
          </a:xfrm>
          <a:prstGeom prst="rect">
            <a:avLst/>
          </a:prstGeom>
        </p:spPr>
        <p:txBody>
          <a:bodyPr wrap="none">
            <a:spAutoFit/>
          </a:bodyPr>
          <a:lstStyle/>
          <a:p>
            <a:r>
              <a:rPr lang="en-US" altLang="zh-TW" sz="4800" b="1" dirty="0" smtClean="0">
                <a:solidFill>
                  <a:srgbClr val="C00000"/>
                </a:solidFill>
                <a:latin typeface="微軟正黑體" panose="020B0604030504040204" pitchFamily="34" charset="-120"/>
                <a:ea typeface="微軟正黑體" panose="020B0604030504040204" pitchFamily="34" charset="-120"/>
              </a:rPr>
              <a:t>109</a:t>
            </a:r>
            <a:r>
              <a:rPr lang="zh-TW" altLang="en-US" sz="4800" b="1" dirty="0" smtClean="0">
                <a:solidFill>
                  <a:srgbClr val="C00000"/>
                </a:solidFill>
                <a:latin typeface="微軟正黑體" panose="020B0604030504040204" pitchFamily="34" charset="-120"/>
                <a:ea typeface="微軟正黑體" panose="020B0604030504040204" pitchFamily="34" charset="-120"/>
              </a:rPr>
              <a:t>學年度五專優先免試入學</a:t>
            </a:r>
            <a:endParaRPr lang="en-US" altLang="zh-TW" sz="4800" b="1" dirty="0" smtClean="0">
              <a:solidFill>
                <a:srgbClr val="C00000"/>
              </a:solidFill>
              <a:latin typeface="微軟正黑體" panose="020B0604030504040204" pitchFamily="34" charset="-120"/>
              <a:ea typeface="微軟正黑體" panose="020B0604030504040204" pitchFamily="34" charset="-120"/>
            </a:endParaRPr>
          </a:p>
          <a:p>
            <a:pPr algn="r"/>
            <a:r>
              <a:rPr lang="zh-TW" altLang="en-US" sz="5500" b="1" dirty="0" smtClean="0">
                <a:solidFill>
                  <a:srgbClr val="0033CC"/>
                </a:solidFill>
                <a:latin typeface="微軟正黑體" panose="020B0604030504040204" pitchFamily="34" charset="-120"/>
                <a:ea typeface="微軟正黑體" panose="020B0604030504040204" pitchFamily="34" charset="-120"/>
              </a:rPr>
              <a:t>試務作業暨系統操作說明</a:t>
            </a:r>
            <a:endParaRPr lang="zh-TW" altLang="en-US" sz="5500" b="1" dirty="0">
              <a:solidFill>
                <a:srgbClr val="0033CC"/>
              </a:solidFill>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9053" y="2590265"/>
            <a:ext cx="12204700" cy="4366311"/>
            <a:chOff x="-12700" y="2569945"/>
            <a:chExt cx="12204700" cy="4366311"/>
          </a:xfrm>
        </p:grpSpPr>
        <p:grpSp>
          <p:nvGrpSpPr>
            <p:cNvPr id="15" name="群組 5"/>
            <p:cNvGrpSpPr>
              <a:grpSpLocks/>
            </p:cNvGrpSpPr>
            <p:nvPr/>
          </p:nvGrpSpPr>
          <p:grpSpPr bwMode="auto">
            <a:xfrm>
              <a:off x="-12700" y="2569945"/>
              <a:ext cx="6740759" cy="4366311"/>
              <a:chOff x="129389" y="1189848"/>
              <a:chExt cx="9778054" cy="5628804"/>
            </a:xfrm>
          </p:grpSpPr>
          <p:pic>
            <p:nvPicPr>
              <p:cNvPr id="16" name="圖片 1"/>
              <p:cNvPicPr>
                <a:picLocks noChangeAspect="1"/>
              </p:cNvPicPr>
              <p:nvPr/>
            </p:nvPicPr>
            <p:blipFill>
              <a:blip r:embed="rId4" cstate="email">
                <a:extLst>
                  <a:ext uri="{28A0092B-C50C-407E-A947-70E740481C1C}">
                    <a14:useLocalDpi xmlns:a14="http://schemas.microsoft.com/office/drawing/2010/main"/>
                  </a:ext>
                </a:extLst>
              </a:blip>
              <a:srcRect b="-92"/>
              <a:stretch>
                <a:fillRect/>
              </a:stretch>
            </p:blipFill>
            <p:spPr bwMode="auto">
              <a:xfrm>
                <a:off x="129389" y="3020089"/>
                <a:ext cx="9778054" cy="37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7690" y="1189848"/>
                <a:ext cx="2500018" cy="226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圖片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28059" y="2569945"/>
              <a:ext cx="5463941" cy="436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48308" y="3958681"/>
              <a:ext cx="2419181" cy="219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0996" y="4247327"/>
              <a:ext cx="1352731" cy="20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3683000" y="5588000"/>
              <a:ext cx="4854214" cy="584775"/>
            </a:xfrm>
            <a:prstGeom prst="rect">
              <a:avLst/>
            </a:prstGeom>
            <a:solidFill>
              <a:schemeClr val="bg1">
                <a:alpha val="75000"/>
              </a:schemeClr>
            </a:solidFill>
          </p:spPr>
          <p:txBody>
            <a:bodyPr wrap="none" rtlCol="0">
              <a:spAutoFit/>
            </a:bodyPr>
            <a:lstStyle/>
            <a:p>
              <a:r>
                <a:rPr lang="en-US" altLang="zh-TW"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109</a:t>
              </a:r>
              <a:r>
                <a:rPr lang="zh-TW" altLang="en-US"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年</a:t>
              </a:r>
              <a:r>
                <a:rPr lang="en-US" altLang="zh-TW"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月</a:t>
              </a:r>
              <a:r>
                <a:rPr lang="en-US" altLang="zh-TW"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27</a:t>
              </a:r>
              <a:r>
                <a:rPr lang="zh-TW" altLang="en-US"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日～</a:t>
              </a:r>
              <a:r>
                <a:rPr lang="en-US" altLang="zh-TW"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月</a:t>
              </a:r>
              <a:r>
                <a:rPr lang="en-US" altLang="zh-TW"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10</a:t>
              </a:r>
              <a:r>
                <a:rPr lang="zh-TW" altLang="en-US" sz="3200" b="1" dirty="0" smtClean="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rPr>
                <a:t>日</a:t>
              </a:r>
              <a:endParaRPr lang="zh-TW" altLang="en-US" sz="3200" b="1" dirty="0">
                <a:solidFill>
                  <a:srgbClr val="002060"/>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grpSp>
    </p:spTree>
    <p:extLst>
      <p:ext uri="{BB962C8B-B14F-4D97-AF65-F5344CB8AC3E}">
        <p14:creationId xmlns:p14="http://schemas.microsoft.com/office/powerpoint/2010/main" val="4236185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字方塊 70"/>
          <p:cNvSpPr txBox="1"/>
          <p:nvPr/>
        </p:nvSpPr>
        <p:spPr>
          <a:xfrm>
            <a:off x="3017838" y="2033588"/>
            <a:ext cx="3887787" cy="1216025"/>
          </a:xfrm>
          <a:prstGeom prst="rect">
            <a:avLst/>
          </a:prstGeom>
          <a:solidFill>
            <a:srgbClr val="FFF7E1"/>
          </a:solidFill>
        </p:spPr>
        <p:txBody>
          <a:bodyPr>
            <a:spAutoFit/>
          </a:bodyPr>
          <a:lstStyle/>
          <a:p>
            <a:pPr eaLnBrk="1" fontAlgn="auto" hangingPunct="1">
              <a:spcBef>
                <a:spcPts val="0"/>
              </a:spcBef>
              <a:spcAft>
                <a:spcPts val="0"/>
              </a:spcAft>
              <a:defRPr/>
            </a:pPr>
            <a:r>
              <a:rPr lang="zh-TW" altLang="en-US" b="1" dirty="0">
                <a:solidFill>
                  <a:srgbClr val="283F19"/>
                </a:solidFill>
                <a:latin typeface="微軟正黑體" panose="020B0604030504040204" pitchFamily="34" charset="-120"/>
                <a:ea typeface="微軟正黑體" panose="020B0604030504040204" pitchFamily="34" charset="-120"/>
              </a:rPr>
              <a:t>    報名郵寄地址：</a:t>
            </a:r>
            <a:endParaRPr lang="en-US" altLang="zh-TW" b="1" dirty="0">
              <a:solidFill>
                <a:srgbClr val="283F19"/>
              </a:solidFill>
              <a:latin typeface="微軟正黑體" panose="020B0604030504040204" pitchFamily="34" charset="-120"/>
              <a:ea typeface="微軟正黑體" panose="020B0604030504040204" pitchFamily="34" charset="-120"/>
            </a:endParaRPr>
          </a:p>
          <a:p>
            <a:pPr eaLnBrk="1" fontAlgn="auto" hangingPunct="1">
              <a:lnSpc>
                <a:spcPts val="2200"/>
              </a:lnSpc>
              <a:spcBef>
                <a:spcPts val="0"/>
              </a:spcBef>
              <a:spcAft>
                <a:spcPts val="0"/>
              </a:spcAft>
              <a:defRPr/>
            </a:pPr>
            <a:r>
              <a:rPr lang="en-US" altLang="zh-TW" sz="1600" b="1" dirty="0">
                <a:solidFill>
                  <a:srgbClr val="002060"/>
                </a:solidFill>
                <a:latin typeface="微軟正黑體" panose="020B0604030504040204" pitchFamily="34" charset="-120"/>
                <a:ea typeface="微軟正黑體" panose="020B0604030504040204" pitchFamily="34" charset="-120"/>
              </a:rPr>
              <a:t>   </a:t>
            </a: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10608</a:t>
            </a: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rPr>
              <a:t>臺北市大安區忠孝東路三段</a:t>
            </a: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1</a:t>
            </a: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rPr>
              <a:t>號</a:t>
            </a: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   </a:t>
            </a: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rPr>
              <a:t>國立臺北科技大學億光大樓</a:t>
            </a: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5</a:t>
            </a: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rPr>
              <a:t>樓</a:t>
            </a:r>
            <a:endParaRPr lang="en-US" altLang="zh-TW" sz="1600" b="1" dirty="0">
              <a:solidFill>
                <a:schemeClr val="accent6">
                  <a:lumMod val="50000"/>
                </a:schemeClr>
              </a:solidFill>
              <a:latin typeface="微軟正黑體" panose="020B0604030504040204" pitchFamily="34" charset="-120"/>
              <a:ea typeface="微軟正黑體" panose="020B0604030504040204" pitchFamily="34" charset="-120"/>
            </a:endParaRPr>
          </a:p>
          <a:p>
            <a:pPr eaLnBrk="1" fontAlgn="auto" hangingPunct="1">
              <a:lnSpc>
                <a:spcPts val="2200"/>
              </a:lnSpc>
              <a:spcBef>
                <a:spcPts val="0"/>
              </a:spcBef>
              <a:spcAft>
                <a:spcPts val="0"/>
              </a:spcAft>
              <a:defRPr/>
            </a:pPr>
            <a:r>
              <a:rPr lang="en-US" altLang="zh-TW" sz="1400" b="1" dirty="0">
                <a:solidFill>
                  <a:schemeClr val="accent6">
                    <a:lumMod val="50000"/>
                  </a:schemeClr>
                </a:solidFill>
                <a:latin typeface="微軟正黑體" panose="020B0604030504040204" pitchFamily="34" charset="-120"/>
                <a:ea typeface="微軟正黑體" panose="020B0604030504040204" pitchFamily="34" charset="-120"/>
              </a:rPr>
              <a:t>   </a:t>
            </a:r>
            <a:r>
              <a:rPr lang="en-US" altLang="zh-TW" sz="1400" b="1" dirty="0" smtClean="0">
                <a:solidFill>
                  <a:schemeClr val="accent6">
                    <a:lumMod val="50000"/>
                  </a:schemeClr>
                </a:solidFill>
                <a:latin typeface="微軟正黑體" panose="020B0604030504040204" pitchFamily="34" charset="-120"/>
                <a:ea typeface="微軟正黑體" panose="020B0604030504040204" pitchFamily="34" charset="-120"/>
              </a:rPr>
              <a:t>109</a:t>
            </a:r>
            <a:r>
              <a:rPr lang="zh-TW" altLang="en-US" sz="1400" b="1" dirty="0" smtClean="0">
                <a:solidFill>
                  <a:schemeClr val="accent6">
                    <a:lumMod val="50000"/>
                  </a:schemeClr>
                </a:solidFill>
                <a:latin typeface="微軟正黑體" panose="020B0604030504040204" pitchFamily="34" charset="-120"/>
                <a:ea typeface="微軟正黑體" panose="020B0604030504040204" pitchFamily="34" charset="-120"/>
              </a:rPr>
              <a:t>學年</a:t>
            </a:r>
            <a:r>
              <a:rPr lang="zh-TW" altLang="en-US" sz="1400" b="1" dirty="0">
                <a:solidFill>
                  <a:schemeClr val="accent6">
                    <a:lumMod val="50000"/>
                  </a:schemeClr>
                </a:solidFill>
                <a:latin typeface="微軟正黑體" panose="020B0604030504040204" pitchFamily="34" charset="-120"/>
                <a:ea typeface="微軟正黑體" panose="020B0604030504040204" pitchFamily="34" charset="-120"/>
              </a:rPr>
              <a:t>度五專優先免試入學招生委員會</a:t>
            </a:r>
          </a:p>
        </p:txBody>
      </p:sp>
      <p:sp>
        <p:nvSpPr>
          <p:cNvPr id="33795" name="標題 1"/>
          <p:cNvSpPr>
            <a:spLocks noGrp="1"/>
          </p:cNvSpPr>
          <p:nvPr>
            <p:ph type="title"/>
          </p:nvPr>
        </p:nvSpPr>
        <p:spPr>
          <a:xfrm>
            <a:off x="468313" y="-39688"/>
            <a:ext cx="10515600" cy="1087438"/>
          </a:xfrm>
        </p:spPr>
        <p:txBody>
          <a:bodyPr/>
          <a:lstStyle/>
          <a:p>
            <a:pPr eaLnBrk="1" hangingPunct="1"/>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4000" b="1" dirty="0" smtClean="0">
                <a:solidFill>
                  <a:srgbClr val="002060"/>
                </a:solidFill>
                <a:latin typeface="微軟正黑體" panose="020B0604030504040204" pitchFamily="34" charset="-120"/>
                <a:ea typeface="微軟正黑體" panose="020B0604030504040204" pitchFamily="34" charset="-120"/>
              </a:rPr>
              <a:t>報名方式（</a:t>
            </a:r>
            <a:r>
              <a:rPr lang="en-US" altLang="zh-TW" sz="4000" b="1" dirty="0" smtClean="0">
                <a:solidFill>
                  <a:srgbClr val="002060"/>
                </a:solidFill>
                <a:latin typeface="微軟正黑體" panose="020B0604030504040204" pitchFamily="34" charset="-120"/>
                <a:ea typeface="微軟正黑體" panose="020B0604030504040204" pitchFamily="34" charset="-120"/>
              </a:rPr>
              <a:t>4/10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endParaRPr lang="zh-TW" altLang="en-US" sz="4000" dirty="0" smtClean="0"/>
          </a:p>
        </p:txBody>
      </p:sp>
      <p:sp>
        <p:nvSpPr>
          <p:cNvPr id="58" name="左中括弧 57"/>
          <p:cNvSpPr/>
          <p:nvPr/>
        </p:nvSpPr>
        <p:spPr>
          <a:xfrm rot="5400000">
            <a:off x="1269206" y="338932"/>
            <a:ext cx="231775" cy="2293938"/>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64" name="左中括弧 63"/>
          <p:cNvSpPr/>
          <p:nvPr/>
        </p:nvSpPr>
        <p:spPr>
          <a:xfrm rot="5400000">
            <a:off x="4749800" y="-284162"/>
            <a:ext cx="231775" cy="354012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33798" name="文字方塊 62"/>
          <p:cNvSpPr txBox="1">
            <a:spLocks noChangeArrowheads="1"/>
          </p:cNvSpPr>
          <p:nvPr/>
        </p:nvSpPr>
        <p:spPr bwMode="auto">
          <a:xfrm>
            <a:off x="174625" y="873125"/>
            <a:ext cx="2217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b="1">
                <a:solidFill>
                  <a:srgbClr val="C00000"/>
                </a:solidFill>
              </a:rPr>
              <a:t>Step 1 </a:t>
            </a:r>
            <a:r>
              <a:rPr lang="zh-TW" altLang="en-US" sz="1800" b="1">
                <a:solidFill>
                  <a:srgbClr val="C00000"/>
                </a:solidFill>
                <a:latin typeface="微軟正黑體" panose="020B0604030504040204" pitchFamily="34" charset="-120"/>
                <a:ea typeface="微軟正黑體" panose="020B0604030504040204" pitchFamily="34" charset="-120"/>
              </a:rPr>
              <a:t>登入報名系統</a:t>
            </a:r>
          </a:p>
        </p:txBody>
      </p:sp>
      <p:sp>
        <p:nvSpPr>
          <p:cNvPr id="66" name="左中括弧 65"/>
          <p:cNvSpPr/>
          <p:nvPr/>
        </p:nvSpPr>
        <p:spPr>
          <a:xfrm rot="5400000">
            <a:off x="8881269" y="-259556"/>
            <a:ext cx="233362" cy="349250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33800" name="文字方塊 64"/>
          <p:cNvSpPr txBox="1">
            <a:spLocks noChangeArrowheads="1"/>
          </p:cNvSpPr>
          <p:nvPr/>
        </p:nvSpPr>
        <p:spPr bwMode="auto">
          <a:xfrm>
            <a:off x="3448050" y="873125"/>
            <a:ext cx="283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b="1">
                <a:solidFill>
                  <a:srgbClr val="C00000"/>
                </a:solidFill>
              </a:rPr>
              <a:t>Step 2 </a:t>
            </a:r>
            <a:r>
              <a:rPr lang="zh-TW" altLang="en-US" sz="1800" b="1">
                <a:solidFill>
                  <a:srgbClr val="C00000"/>
                </a:solidFill>
                <a:latin typeface="微軟正黑體" panose="020B0604030504040204" pitchFamily="34" charset="-120"/>
                <a:ea typeface="微軟正黑體" panose="020B0604030504040204" pitchFamily="34" charset="-120"/>
              </a:rPr>
              <a:t>上傳報名資料</a:t>
            </a:r>
          </a:p>
        </p:txBody>
      </p:sp>
      <p:sp>
        <p:nvSpPr>
          <p:cNvPr id="33801" name="文字方塊 66"/>
          <p:cNvSpPr txBox="1">
            <a:spLocks noChangeArrowheads="1"/>
          </p:cNvSpPr>
          <p:nvPr/>
        </p:nvSpPr>
        <p:spPr bwMode="auto">
          <a:xfrm>
            <a:off x="7793038" y="876300"/>
            <a:ext cx="262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b="1">
                <a:solidFill>
                  <a:srgbClr val="C00000"/>
                </a:solidFill>
              </a:rPr>
              <a:t>Step 3 </a:t>
            </a:r>
            <a:r>
              <a:rPr lang="zh-TW" altLang="en-US" sz="1800" b="1">
                <a:solidFill>
                  <a:srgbClr val="C00000"/>
                </a:solidFill>
                <a:latin typeface="微軟正黑體" panose="020B0604030504040204" pitchFamily="34" charset="-120"/>
                <a:ea typeface="微軟正黑體" panose="020B0604030504040204" pitchFamily="34" charset="-120"/>
              </a:rPr>
              <a:t>彙整報名資料</a:t>
            </a:r>
          </a:p>
        </p:txBody>
      </p:sp>
      <p:sp>
        <p:nvSpPr>
          <p:cNvPr id="68" name="左中括弧 67"/>
          <p:cNvSpPr/>
          <p:nvPr/>
        </p:nvSpPr>
        <p:spPr>
          <a:xfrm rot="5400000">
            <a:off x="11395075" y="931863"/>
            <a:ext cx="231775" cy="110807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33803" name="文字方塊 68"/>
          <p:cNvSpPr txBox="1">
            <a:spLocks noChangeArrowheads="1"/>
          </p:cNvSpPr>
          <p:nvPr/>
        </p:nvSpPr>
        <p:spPr bwMode="auto">
          <a:xfrm>
            <a:off x="10842625" y="908050"/>
            <a:ext cx="156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b="1">
                <a:solidFill>
                  <a:srgbClr val="C00000"/>
                </a:solidFill>
              </a:rPr>
              <a:t>Step 4 </a:t>
            </a:r>
            <a:r>
              <a:rPr lang="zh-TW" altLang="en-US" sz="1800" b="1">
                <a:solidFill>
                  <a:srgbClr val="C00000"/>
                </a:solidFill>
                <a:latin typeface="微軟正黑體" panose="020B0604030504040204" pitchFamily="34" charset="-120"/>
                <a:ea typeface="微軟正黑體" panose="020B0604030504040204" pitchFamily="34" charset="-120"/>
              </a:rPr>
              <a:t>寄出</a:t>
            </a:r>
          </a:p>
        </p:txBody>
      </p:sp>
      <p:grpSp>
        <p:nvGrpSpPr>
          <p:cNvPr id="33804" name="群組 42"/>
          <p:cNvGrpSpPr>
            <a:grpSpLocks/>
          </p:cNvGrpSpPr>
          <p:nvPr/>
        </p:nvGrpSpPr>
        <p:grpSpPr bwMode="auto">
          <a:xfrm>
            <a:off x="138113" y="1948907"/>
            <a:ext cx="12053877" cy="4089944"/>
            <a:chOff x="248302" y="1830119"/>
            <a:chExt cx="12053730" cy="4090821"/>
          </a:xfrm>
        </p:grpSpPr>
        <p:sp>
          <p:nvSpPr>
            <p:cNvPr id="20" name="矩形 19"/>
            <p:cNvSpPr/>
            <p:nvPr/>
          </p:nvSpPr>
          <p:spPr>
            <a:xfrm>
              <a:off x="7357040" y="2262555"/>
              <a:ext cx="3492457" cy="3658385"/>
            </a:xfrm>
            <a:prstGeom prst="rect">
              <a:avLst/>
            </a:prstGeom>
            <a:solidFill>
              <a:srgbClr val="FFFBF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ts val="3600"/>
                </a:lnSpc>
                <a:spcBef>
                  <a:spcPts val="600"/>
                </a:spcBef>
                <a:spcAft>
                  <a:spcPts val="600"/>
                </a:spcAft>
                <a:defRPr/>
              </a:pPr>
              <a:r>
                <a:rPr lang="zh-TW" altLang="en-US" sz="1700" b="1" dirty="0">
                  <a:solidFill>
                    <a:srgbClr val="0070C0"/>
                  </a:solidFill>
                  <a:latin typeface="微軟正黑體" panose="020B0604030504040204" pitchFamily="34" charset="-120"/>
                  <a:ea typeface="微軟正黑體" panose="020B0604030504040204" pitchFamily="34" charset="-120"/>
                </a:rPr>
                <a:t>彙整報名表與報名系統列印之表單</a:t>
              </a:r>
              <a:endParaRPr lang="en-US" altLang="zh-TW" sz="1700" b="1" dirty="0">
                <a:solidFill>
                  <a:srgbClr val="0070C0"/>
                </a:solidFill>
                <a:latin typeface="微軟正黑體" panose="020B0604030504040204" pitchFamily="34" charset="-120"/>
                <a:ea typeface="微軟正黑體" panose="020B0604030504040204" pitchFamily="34" charset="-120"/>
              </a:endParaRPr>
            </a:p>
            <a:p>
              <a:pPr eaLnBrk="1" fontAlgn="auto" hangingPunct="1">
                <a:lnSpc>
                  <a:spcPts val="2400"/>
                </a:lnSpc>
                <a:spcBef>
                  <a:spcPts val="300"/>
                </a:spcBef>
                <a:spcAft>
                  <a:spcPts val="300"/>
                </a:spcAft>
                <a:defRPr/>
              </a:pPr>
              <a:r>
                <a:rPr lang="zh-TW" altLang="zh-TW" sz="1600" b="1" dirty="0">
                  <a:solidFill>
                    <a:schemeClr val="tx1"/>
                  </a:solidFill>
                  <a:latin typeface="微軟正黑體" panose="020B0604030504040204" pitchFamily="34" charset="-120"/>
                  <a:ea typeface="微軟正黑體" panose="020B0604030504040204" pitchFamily="34" charset="-120"/>
                </a:rPr>
                <a:t>表一、報名人數統計表</a:t>
              </a:r>
              <a:r>
                <a:rPr lang="en-US" altLang="zh-TW" sz="1600" b="1" dirty="0">
                  <a:solidFill>
                    <a:schemeClr val="tx1"/>
                  </a:solidFill>
                  <a:latin typeface="微軟正黑體" panose="020B0604030504040204" pitchFamily="34" charset="-120"/>
                  <a:ea typeface="微軟正黑體" panose="020B0604030504040204" pitchFamily="34" charset="-120"/>
                </a:rPr>
                <a:t/>
              </a:r>
              <a:br>
                <a:rPr lang="en-US" altLang="zh-TW" sz="1600" b="1" dirty="0">
                  <a:solidFill>
                    <a:schemeClr val="tx1"/>
                  </a:solidFill>
                  <a:latin typeface="微軟正黑體" panose="020B0604030504040204" pitchFamily="34" charset="-120"/>
                  <a:ea typeface="微軟正黑體" panose="020B0604030504040204" pitchFamily="34" charset="-120"/>
                </a:rPr>
              </a:br>
              <a:r>
                <a:rPr lang="en-US" altLang="zh-TW" sz="1600" b="1" dirty="0">
                  <a:solidFill>
                    <a:schemeClr val="tx1"/>
                  </a:solidFill>
                  <a:latin typeface="微軟正黑體" panose="020B0604030504040204" pitchFamily="34" charset="-120"/>
                  <a:ea typeface="微軟正黑體" panose="020B0604030504040204" pitchFamily="34" charset="-120"/>
                </a:rPr>
                <a:t>            (</a:t>
              </a:r>
              <a:r>
                <a:rPr lang="zh-TW" altLang="zh-TW" sz="1600" b="1" dirty="0">
                  <a:solidFill>
                    <a:schemeClr val="tx1"/>
                  </a:solidFill>
                  <a:latin typeface="微軟正黑體" panose="020B0604030504040204" pitchFamily="34" charset="-120"/>
                  <a:ea typeface="微軟正黑體" panose="020B0604030504040204" pitchFamily="34" charset="-120"/>
                </a:rPr>
                <a:t>含黏貼繳費證明</a:t>
              </a:r>
              <a:r>
                <a:rPr lang="zh-TW" altLang="en-US" sz="1600" b="1" dirty="0">
                  <a:solidFill>
                    <a:schemeClr val="tx1"/>
                  </a:solidFill>
                  <a:latin typeface="微軟正黑體" panose="020B0604030504040204" pitchFamily="34" charset="-120"/>
                  <a:ea typeface="微軟正黑體" panose="020B0604030504040204" pitchFamily="34" charset="-120"/>
                </a:rPr>
                <a:t>文件</a:t>
              </a:r>
              <a:r>
                <a:rPr lang="zh-TW" altLang="zh-TW" sz="1600" b="1" dirty="0">
                  <a:solidFill>
                    <a:schemeClr val="tx1"/>
                  </a:solidFill>
                  <a:latin typeface="微軟正黑體" panose="020B0604030504040204" pitchFamily="34" charset="-120"/>
                  <a:ea typeface="微軟正黑體" panose="020B0604030504040204" pitchFamily="34" charset="-120"/>
                </a:rPr>
                <a:t>影印本</a:t>
              </a:r>
              <a:r>
                <a:rPr lang="en-US" altLang="zh-TW" sz="1600" b="1" dirty="0">
                  <a:solidFill>
                    <a:schemeClr val="tx1"/>
                  </a:solidFill>
                  <a:latin typeface="微軟正黑體" panose="020B0604030504040204" pitchFamily="34" charset="-120"/>
                  <a:ea typeface="微軟正黑體" panose="020B0604030504040204" pitchFamily="34" charset="-120"/>
                </a:rPr>
                <a:t>)</a:t>
              </a:r>
              <a:endParaRPr lang="zh-TW" altLang="zh-TW" sz="1600" b="1" dirty="0">
                <a:solidFill>
                  <a:schemeClr val="tx1"/>
                </a:solidFill>
                <a:latin typeface="微軟正黑體" panose="020B0604030504040204" pitchFamily="34" charset="-120"/>
                <a:ea typeface="微軟正黑體" panose="020B0604030504040204" pitchFamily="34" charset="-120"/>
              </a:endParaRPr>
            </a:p>
            <a:p>
              <a:pPr eaLnBrk="1" fontAlgn="auto" hangingPunct="1">
                <a:lnSpc>
                  <a:spcPts val="2400"/>
                </a:lnSpc>
                <a:spcBef>
                  <a:spcPts val="300"/>
                </a:spcBef>
                <a:spcAft>
                  <a:spcPts val="300"/>
                </a:spcAft>
                <a:defRPr/>
              </a:pPr>
              <a:r>
                <a:rPr lang="zh-TW" altLang="zh-TW" sz="1600" b="1" dirty="0">
                  <a:solidFill>
                    <a:schemeClr val="tx1"/>
                  </a:solidFill>
                  <a:latin typeface="微軟正黑體" panose="020B0604030504040204" pitchFamily="34" charset="-120"/>
                  <a:ea typeface="微軟正黑體" panose="020B0604030504040204" pitchFamily="34" charset="-120"/>
                </a:rPr>
                <a:t>表二、集體報名繳費清單</a:t>
              </a:r>
            </a:p>
            <a:p>
              <a:pPr>
                <a:lnSpc>
                  <a:spcPts val="2400"/>
                </a:lnSpc>
                <a:spcBef>
                  <a:spcPts val="300"/>
                </a:spcBef>
                <a:spcAft>
                  <a:spcPts val="300"/>
                </a:spcAft>
                <a:defRPr/>
              </a:pPr>
              <a:r>
                <a:rPr lang="zh-TW" altLang="zh-TW" sz="1600" b="1" dirty="0">
                  <a:solidFill>
                    <a:schemeClr val="tx1"/>
                  </a:solidFill>
                  <a:latin typeface="微軟正黑體" panose="020B0604030504040204" pitchFamily="34" charset="-120"/>
                  <a:ea typeface="微軟正黑體" panose="020B0604030504040204" pitchFamily="34" charset="-120"/>
                </a:rPr>
                <a:t>表三、集體免收報名費</a:t>
              </a:r>
              <a:r>
                <a:rPr lang="zh-TW" altLang="zh-TW" sz="1600" b="1" dirty="0" smtClean="0">
                  <a:solidFill>
                    <a:schemeClr val="tx1"/>
                  </a:solidFill>
                  <a:latin typeface="微軟正黑體" panose="020B0604030504040204" pitchFamily="34" charset="-120"/>
                  <a:ea typeface="微軟正黑體" panose="020B0604030504040204" pitchFamily="34" charset="-120"/>
                </a:rPr>
                <a:t>名冊</a:t>
              </a:r>
              <a:r>
                <a:rPr lang="en-US" altLang="zh-TW" sz="1600" b="1" dirty="0">
                  <a:solidFill>
                    <a:srgbClr val="FF0000"/>
                  </a:solidFill>
                  <a:latin typeface="微軟正黑體" pitchFamily="34" charset="-120"/>
                  <a:ea typeface="微軟正黑體" pitchFamily="34" charset="-120"/>
                </a:rPr>
                <a:t>(</a:t>
              </a:r>
              <a:r>
                <a:rPr lang="zh-TW" altLang="en-US" sz="1600" b="1" dirty="0">
                  <a:solidFill>
                    <a:srgbClr val="FF0000"/>
                  </a:solidFill>
                  <a:latin typeface="微軟正黑體" pitchFamily="34" charset="-120"/>
                  <a:ea typeface="微軟正黑體" pitchFamily="34" charset="-120"/>
                </a:rPr>
                <a:t>選繳</a:t>
              </a:r>
              <a:r>
                <a:rPr lang="en-US" altLang="zh-TW" sz="1600" b="1" dirty="0">
                  <a:solidFill>
                    <a:srgbClr val="FF0000"/>
                  </a:solidFill>
                  <a:latin typeface="微軟正黑體" pitchFamily="34" charset="-120"/>
                  <a:ea typeface="微軟正黑體" pitchFamily="34" charset="-120"/>
                </a:rPr>
                <a:t>)</a:t>
              </a:r>
              <a:endParaRPr lang="zh-TW" altLang="zh-TW" sz="1600" b="1" dirty="0">
                <a:solidFill>
                  <a:srgbClr val="FF0000"/>
                </a:solidFill>
                <a:latin typeface="微軟正黑體" panose="020B0604030504040204" pitchFamily="34" charset="-120"/>
                <a:ea typeface="微軟正黑體" panose="020B0604030504040204" pitchFamily="34" charset="-120"/>
              </a:endParaRPr>
            </a:p>
            <a:p>
              <a:pPr eaLnBrk="1" fontAlgn="auto" hangingPunct="1">
                <a:lnSpc>
                  <a:spcPts val="2400"/>
                </a:lnSpc>
                <a:spcBef>
                  <a:spcPts val="300"/>
                </a:spcBef>
                <a:spcAft>
                  <a:spcPts val="300"/>
                </a:spcAft>
                <a:defRPr/>
              </a:pPr>
              <a:r>
                <a:rPr lang="zh-TW" altLang="zh-TW" sz="1600" b="1" dirty="0">
                  <a:solidFill>
                    <a:schemeClr val="tx1"/>
                  </a:solidFill>
                  <a:latin typeface="微軟正黑體" panose="020B0604030504040204" pitchFamily="34" charset="-120"/>
                  <a:ea typeface="微軟正黑體" panose="020B0604030504040204" pitchFamily="34" charset="-120"/>
                </a:rPr>
                <a:t>表四、報名學生名冊</a:t>
              </a:r>
            </a:p>
            <a:p>
              <a:pPr eaLnBrk="1" fontAlgn="auto" hangingPunct="1">
                <a:lnSpc>
                  <a:spcPts val="2400"/>
                </a:lnSpc>
                <a:spcBef>
                  <a:spcPts val="0"/>
                </a:spcBef>
                <a:spcAft>
                  <a:spcPts val="0"/>
                </a:spcAft>
                <a:defRPr/>
              </a:pPr>
              <a:r>
                <a:rPr lang="zh-TW" altLang="zh-TW" sz="1600" b="1" dirty="0">
                  <a:solidFill>
                    <a:schemeClr val="tx1"/>
                  </a:solidFill>
                  <a:latin typeface="微軟正黑體" panose="020B0604030504040204" pitchFamily="34" charset="-120"/>
                  <a:ea typeface="微軟正黑體" panose="020B0604030504040204" pitchFamily="34" charset="-120"/>
                </a:rPr>
                <a:t>表五、報名學生</a:t>
              </a:r>
              <a:r>
                <a:rPr lang="zh-TW" altLang="en-US" sz="1600" b="1" dirty="0">
                  <a:solidFill>
                    <a:schemeClr val="tx1"/>
                  </a:solidFill>
                  <a:latin typeface="微軟正黑體" panose="020B0604030504040204" pitchFamily="34" charset="-120"/>
                  <a:ea typeface="微軟正黑體" panose="020B0604030504040204" pitchFamily="34" charset="-120"/>
                </a:rPr>
                <a:t>超額比序項目</a:t>
              </a:r>
              <a:endParaRPr lang="en-US" altLang="zh-TW" sz="1600" b="1" dirty="0">
                <a:solidFill>
                  <a:schemeClr val="tx1"/>
                </a:solidFill>
                <a:latin typeface="微軟正黑體" panose="020B0604030504040204" pitchFamily="34" charset="-120"/>
                <a:ea typeface="微軟正黑體" panose="020B0604030504040204" pitchFamily="34" charset="-120"/>
              </a:endParaRPr>
            </a:p>
            <a:p>
              <a:pPr eaLnBrk="1" fontAlgn="auto" hangingPunct="1">
                <a:lnSpc>
                  <a:spcPts val="2400"/>
                </a:lnSpc>
                <a:spcBef>
                  <a:spcPts val="0"/>
                </a:spcBef>
                <a:spcAft>
                  <a:spcPts val="0"/>
                </a:spcAft>
                <a:defRPr/>
              </a:pPr>
              <a:r>
                <a:rPr lang="zh-TW" altLang="en-US" sz="1600" b="1" dirty="0">
                  <a:solidFill>
                    <a:schemeClr val="tx1"/>
                  </a:solidFill>
                  <a:latin typeface="微軟正黑體" panose="020B0604030504040204" pitchFamily="34" charset="-120"/>
                  <a:ea typeface="微軟正黑體" panose="020B0604030504040204" pitchFamily="34" charset="-120"/>
                </a:rPr>
                <a:t>            積分列表</a:t>
              </a:r>
              <a:endParaRPr lang="zh-TW" altLang="zh-TW" sz="1600" b="1" dirty="0">
                <a:solidFill>
                  <a:schemeClr val="tx1"/>
                </a:solidFill>
                <a:latin typeface="微軟正黑體" panose="020B0604030504040204" pitchFamily="34" charset="-120"/>
                <a:ea typeface="微軟正黑體" panose="020B0604030504040204" pitchFamily="34" charset="-120"/>
              </a:endParaRPr>
            </a:p>
            <a:p>
              <a:pPr eaLnBrk="1" fontAlgn="auto" hangingPunct="1">
                <a:lnSpc>
                  <a:spcPts val="2400"/>
                </a:lnSpc>
                <a:spcBef>
                  <a:spcPts val="300"/>
                </a:spcBef>
                <a:spcAft>
                  <a:spcPts val="300"/>
                </a:spcAft>
                <a:defRPr/>
              </a:pPr>
              <a:r>
                <a:rPr lang="zh-TW" altLang="zh-TW" sz="1600" b="1" dirty="0">
                  <a:solidFill>
                    <a:schemeClr val="tx1"/>
                  </a:solidFill>
                  <a:latin typeface="微軟正黑體" panose="020B0604030504040204" pitchFamily="34" charset="-120"/>
                  <a:ea typeface="微軟正黑體" panose="020B0604030504040204" pitchFamily="34" charset="-120"/>
                </a:rPr>
                <a:t>表六、報名資料袋封面</a:t>
              </a:r>
              <a:endParaRPr lang="zh-TW" altLang="en-US" sz="1600" b="1" dirty="0">
                <a:solidFill>
                  <a:schemeClr val="tx1"/>
                </a:solidFill>
                <a:latin typeface="微軟正黑體" panose="020B0604030504040204" pitchFamily="34" charset="-120"/>
                <a:ea typeface="微軟正黑體" panose="020B0604030504040204" pitchFamily="34" charset="-120"/>
              </a:endParaRPr>
            </a:p>
            <a:p>
              <a:pPr algn="ctr" eaLnBrk="1" fontAlgn="auto" hangingPunct="1">
                <a:lnSpc>
                  <a:spcPts val="3600"/>
                </a:lnSpc>
                <a:spcBef>
                  <a:spcPts val="600"/>
                </a:spcBef>
                <a:spcAft>
                  <a:spcPts val="600"/>
                </a:spcAft>
                <a:defRPr/>
              </a:pPr>
              <a:endParaRPr lang="en-US" altLang="zh-TW" sz="1400" b="1" dirty="0">
                <a:solidFill>
                  <a:srgbClr val="C00000"/>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11178106" y="4034585"/>
              <a:ext cx="819140" cy="474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2400" b="1" dirty="0">
                  <a:solidFill>
                    <a:srgbClr val="002060"/>
                  </a:solidFill>
                  <a:latin typeface="微軟正黑體" panose="020B0604030504040204" pitchFamily="34" charset="-120"/>
                  <a:ea typeface="微軟正黑體" panose="020B0604030504040204" pitchFamily="34" charset="-120"/>
                </a:rPr>
                <a:t>郵寄</a:t>
              </a:r>
              <a:endParaRPr lang="en-US" altLang="zh-TW" sz="2400" b="1" dirty="0">
                <a:solidFill>
                  <a:srgbClr val="002060"/>
                </a:solidFill>
                <a:latin typeface="微軟正黑體" panose="020B0604030504040204" pitchFamily="34" charset="-120"/>
                <a:ea typeface="微軟正黑體" panose="020B0604030504040204" pitchFamily="34" charset="-120"/>
              </a:endParaRPr>
            </a:p>
          </p:txBody>
        </p:sp>
        <p:sp>
          <p:nvSpPr>
            <p:cNvPr id="22" name="向右箭號 21"/>
            <p:cNvSpPr/>
            <p:nvPr/>
          </p:nvSpPr>
          <p:spPr>
            <a:xfrm>
              <a:off x="10851085" y="4063166"/>
              <a:ext cx="415920" cy="373143"/>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3816" name="矩形 27"/>
            <p:cNvSpPr>
              <a:spLocks noChangeArrowheads="1"/>
            </p:cNvSpPr>
            <p:nvPr/>
          </p:nvSpPr>
          <p:spPr bwMode="auto">
            <a:xfrm>
              <a:off x="10854218" y="4490150"/>
              <a:ext cx="1447814" cy="3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TW" sz="1800" b="1" dirty="0" smtClean="0">
                  <a:solidFill>
                    <a:srgbClr val="C00000"/>
                  </a:solidFill>
                  <a:latin typeface="微軟正黑體" panose="020B0604030504040204" pitchFamily="34" charset="-120"/>
                  <a:ea typeface="微軟正黑體" panose="020B0604030504040204" pitchFamily="34" charset="-120"/>
                </a:rPr>
                <a:t>109/5/22</a:t>
              </a:r>
              <a:r>
                <a:rPr lang="zh-TW" altLang="en-US" sz="1800" b="1" dirty="0" smtClean="0">
                  <a:solidFill>
                    <a:srgbClr val="C00000"/>
                  </a:solidFill>
                  <a:latin typeface="微軟正黑體" panose="020B0604030504040204" pitchFamily="34" charset="-120"/>
                  <a:ea typeface="微軟正黑體" panose="020B0604030504040204" pitchFamily="34" charset="-120"/>
                </a:rPr>
                <a:t>前</a:t>
              </a:r>
              <a:endParaRPr lang="zh-TW" altLang="en-US" sz="1800" b="1" dirty="0">
                <a:solidFill>
                  <a:srgbClr val="C00000"/>
                </a:solidFill>
                <a:latin typeface="微軟正黑體" panose="020B0604030504040204" pitchFamily="34" charset="-120"/>
                <a:ea typeface="微軟正黑體" panose="020B0604030504040204" pitchFamily="34" charset="-120"/>
              </a:endParaRPr>
            </a:p>
          </p:txBody>
        </p:sp>
        <p:grpSp>
          <p:nvGrpSpPr>
            <p:cNvPr id="33817" name="群組 41"/>
            <p:cNvGrpSpPr>
              <a:grpSpLocks/>
            </p:cNvGrpSpPr>
            <p:nvPr/>
          </p:nvGrpSpPr>
          <p:grpSpPr bwMode="auto">
            <a:xfrm>
              <a:off x="248302" y="1830119"/>
              <a:ext cx="6751384" cy="3050030"/>
              <a:chOff x="248302" y="1830119"/>
              <a:chExt cx="6751384" cy="3050030"/>
            </a:xfrm>
          </p:grpSpPr>
          <p:grpSp>
            <p:nvGrpSpPr>
              <p:cNvPr id="33819" name="群組 20"/>
              <p:cNvGrpSpPr>
                <a:grpSpLocks/>
              </p:cNvGrpSpPr>
              <p:nvPr/>
            </p:nvGrpSpPr>
            <p:grpSpPr bwMode="auto">
              <a:xfrm>
                <a:off x="248302" y="2924962"/>
                <a:ext cx="6751384" cy="1955187"/>
                <a:chOff x="248302" y="2924962"/>
                <a:chExt cx="6751384" cy="1955187"/>
              </a:xfrm>
            </p:grpSpPr>
            <p:sp>
              <p:nvSpPr>
                <p:cNvPr id="12" name="矩形 11"/>
                <p:cNvSpPr/>
                <p:nvPr/>
              </p:nvSpPr>
              <p:spPr>
                <a:xfrm>
                  <a:off x="3358176" y="3415327"/>
                  <a:ext cx="3641681" cy="1465578"/>
                </a:xfrm>
                <a:prstGeom prst="rect">
                  <a:avLst/>
                </a:prstGeom>
                <a:solidFill>
                  <a:srgbClr val="EBF0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lnSpc>
                      <a:spcPts val="3600"/>
                    </a:lnSpc>
                    <a:spcBef>
                      <a:spcPts val="600"/>
                    </a:spcBef>
                    <a:spcAft>
                      <a:spcPts val="600"/>
                    </a:spcAft>
                    <a:defRPr/>
                  </a:pPr>
                  <a:r>
                    <a:rPr lang="zh-TW" altLang="en-US" sz="2200" b="1" dirty="0">
                      <a:solidFill>
                        <a:srgbClr val="C00000"/>
                      </a:solidFill>
                      <a:latin typeface="微軟正黑體" panose="020B0604030504040204" pitchFamily="34" charset="-120"/>
                      <a:ea typeface="微軟正黑體" panose="020B0604030504040204" pitchFamily="34" charset="-120"/>
                    </a:rPr>
                    <a:t>報名資料上傳網址</a:t>
                  </a:r>
                  <a:endParaRPr lang="en-US" altLang="zh-TW" sz="2200" b="1" dirty="0">
                    <a:solidFill>
                      <a:srgbClr val="C00000"/>
                    </a:solidFill>
                    <a:latin typeface="微軟正黑體" panose="020B0604030504040204" pitchFamily="34" charset="-120"/>
                    <a:ea typeface="微軟正黑體" panose="020B0604030504040204" pitchFamily="34" charset="-120"/>
                  </a:endParaRPr>
                </a:p>
                <a:p>
                  <a:pPr indent="-457200" algn="ctr" eaLnBrk="1" fontAlgn="auto" hangingPunct="1">
                    <a:lnSpc>
                      <a:spcPts val="2600"/>
                    </a:lnSpc>
                    <a:spcBef>
                      <a:spcPts val="600"/>
                    </a:spcBef>
                    <a:spcAft>
                      <a:spcPts val="600"/>
                    </a:spcAft>
                    <a:buFont typeface="Wingdings" panose="05000000000000000000" pitchFamily="2" charset="2"/>
                    <a:buChar char="u"/>
                    <a:defRPr/>
                  </a:pPr>
                  <a:r>
                    <a:rPr lang="zh-TW" altLang="en-US" sz="2400" b="1" dirty="0">
                      <a:solidFill>
                        <a:srgbClr val="0033CC"/>
                      </a:solidFill>
                      <a:latin typeface="微軟正黑體" panose="020B0604030504040204" pitchFamily="34" charset="-120"/>
                      <a:ea typeface="微軟正黑體" panose="020B0604030504040204" pitchFamily="34" charset="-120"/>
                    </a:rPr>
                    <a:t>國中集體報名系統</a:t>
                  </a:r>
                  <a:r>
                    <a:rPr lang="en-US" altLang="zh-TW" sz="1600" b="1" kern="0" dirty="0">
                      <a:solidFill>
                        <a:srgbClr val="0033CC"/>
                      </a:solidFill>
                      <a:latin typeface="微軟正黑體" panose="020B0604030504040204" pitchFamily="34" charset="-120"/>
                      <a:ea typeface="微軟正黑體" panose="020B0604030504040204" pitchFamily="34" charset="-120"/>
                    </a:rPr>
                    <a:t>https://www.jctv.ntut.edu.tw/u5/</a:t>
                  </a:r>
                  <a:endParaRPr lang="en-US" altLang="zh-TW" sz="1600" b="1" kern="0" dirty="0">
                    <a:solidFill>
                      <a:srgbClr val="0070C0"/>
                    </a:solidFill>
                    <a:latin typeface="微軟正黑體" panose="020B0604030504040204" pitchFamily="34" charset="-120"/>
                    <a:ea typeface="微軟正黑體" panose="020B0604030504040204" pitchFamily="34" charset="-120"/>
                  </a:endParaRPr>
                </a:p>
                <a:p>
                  <a:pPr eaLnBrk="1" fontAlgn="auto" hangingPunct="1">
                    <a:lnSpc>
                      <a:spcPts val="3600"/>
                    </a:lnSpc>
                    <a:spcBef>
                      <a:spcPts val="600"/>
                    </a:spcBef>
                    <a:spcAft>
                      <a:spcPts val="600"/>
                    </a:spcAft>
                    <a:defRPr/>
                  </a:pP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7" name="剪去單一角落矩形 6"/>
                <p:cNvSpPr/>
                <p:nvPr/>
              </p:nvSpPr>
              <p:spPr>
                <a:xfrm>
                  <a:off x="248302" y="2924685"/>
                  <a:ext cx="2606643" cy="631961"/>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zh-TW" altLang="en-US" sz="2800" b="1" dirty="0">
                      <a:latin typeface="微軟正黑體" panose="020B0604030504040204" pitchFamily="34" charset="-120"/>
                      <a:ea typeface="微軟正黑體" panose="020B0604030504040204" pitchFamily="34" charset="-120"/>
                    </a:rPr>
                    <a:t>集體報名</a:t>
                  </a:r>
                </a:p>
              </p:txBody>
            </p:sp>
          </p:grpSp>
          <p:pic>
            <p:nvPicPr>
              <p:cNvPr id="33820" name="圖片 3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6460897">
                <a:off x="3056776" y="1808123"/>
                <a:ext cx="298003" cy="34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18" name="圖片 2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77340" y="3523210"/>
              <a:ext cx="1226949" cy="64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 name="向右箭號 69"/>
          <p:cNvSpPr/>
          <p:nvPr/>
        </p:nvSpPr>
        <p:spPr>
          <a:xfrm>
            <a:off x="6900863" y="4152900"/>
            <a:ext cx="415925" cy="363538"/>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a:solidFill>
                <a:srgbClr val="C00000"/>
              </a:solidFill>
            </a:endParaRPr>
          </a:p>
        </p:txBody>
      </p:sp>
      <p:sp>
        <p:nvSpPr>
          <p:cNvPr id="38" name="向右箭號 37"/>
          <p:cNvSpPr/>
          <p:nvPr/>
        </p:nvSpPr>
        <p:spPr>
          <a:xfrm>
            <a:off x="2665413" y="4098925"/>
            <a:ext cx="750887" cy="417513"/>
          </a:xfrm>
          <a:prstGeom prst="rightArrow">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endParaRPr lang="zh-TW" altLang="en-US">
              <a:solidFill>
                <a:srgbClr val="C00000"/>
              </a:solidFill>
            </a:endParaRPr>
          </a:p>
        </p:txBody>
      </p:sp>
      <p:sp>
        <p:nvSpPr>
          <p:cNvPr id="39" name="矩形 38"/>
          <p:cNvSpPr/>
          <p:nvPr/>
        </p:nvSpPr>
        <p:spPr>
          <a:xfrm>
            <a:off x="138113" y="3675063"/>
            <a:ext cx="2595562" cy="1863725"/>
          </a:xfrm>
          <a:prstGeom prst="rect">
            <a:avLst/>
          </a:prstGeom>
          <a:solidFill>
            <a:srgbClr val="FFF7E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600"/>
              </a:spcAft>
              <a:defRPr/>
            </a:pPr>
            <a:r>
              <a:rPr lang="zh-TW" altLang="en-US" b="1" dirty="0">
                <a:solidFill>
                  <a:schemeClr val="tx1"/>
                </a:solidFill>
                <a:latin typeface="微軟正黑體" panose="020B0604030504040204" pitchFamily="34" charset="-120"/>
                <a:ea typeface="微軟正黑體" panose="020B0604030504040204" pitchFamily="34" charset="-120"/>
              </a:rPr>
              <a:t>　</a:t>
            </a:r>
            <a:r>
              <a:rPr lang="en-US" altLang="zh-TW" b="1" dirty="0" smtClean="0">
                <a:solidFill>
                  <a:schemeClr val="tx1"/>
                </a:solidFill>
                <a:latin typeface="微軟正黑體" panose="020B0604030504040204" pitchFamily="34" charset="-120"/>
                <a:ea typeface="微軟正黑體" panose="020B0604030504040204" pitchFamily="34" charset="-120"/>
              </a:rPr>
              <a:t>109</a:t>
            </a:r>
            <a:r>
              <a:rPr lang="zh-TW" altLang="en-US" b="1" dirty="0" smtClean="0">
                <a:solidFill>
                  <a:schemeClr val="tx1"/>
                </a:solidFill>
                <a:latin typeface="微軟正黑體" panose="020B0604030504040204" pitchFamily="34" charset="-120"/>
                <a:ea typeface="微軟正黑體" panose="020B0604030504040204" pitchFamily="34" charset="-120"/>
              </a:rPr>
              <a:t>年</a:t>
            </a:r>
            <a:r>
              <a:rPr lang="en-US" altLang="zh-TW" b="1" dirty="0">
                <a:solidFill>
                  <a:schemeClr val="tx1"/>
                </a:solidFill>
                <a:latin typeface="微軟正黑體" panose="020B0604030504040204" pitchFamily="34" charset="-120"/>
                <a:ea typeface="微軟正黑體" panose="020B0604030504040204" pitchFamily="34" charset="-120"/>
              </a:rPr>
              <a:t>5</a:t>
            </a:r>
            <a:r>
              <a:rPr lang="zh-TW" altLang="en-US" b="1" dirty="0" smtClean="0">
                <a:solidFill>
                  <a:schemeClr val="tx1"/>
                </a:solidFill>
                <a:latin typeface="微軟正黑體" panose="020B0604030504040204" pitchFamily="34" charset="-120"/>
                <a:ea typeface="微軟正黑體" panose="020B0604030504040204" pitchFamily="34" charset="-120"/>
              </a:rPr>
              <a:t>月</a:t>
            </a:r>
            <a:r>
              <a:rPr lang="en-US" altLang="zh-TW" b="1" dirty="0" smtClean="0">
                <a:solidFill>
                  <a:schemeClr val="tx1"/>
                </a:solidFill>
                <a:latin typeface="微軟正黑體" panose="020B0604030504040204" pitchFamily="34" charset="-120"/>
                <a:ea typeface="微軟正黑體" panose="020B0604030504040204" pitchFamily="34" charset="-120"/>
              </a:rPr>
              <a:t>18</a:t>
            </a:r>
            <a:r>
              <a:rPr lang="zh-TW" altLang="en-US" b="1" dirty="0" smtClean="0">
                <a:solidFill>
                  <a:schemeClr val="tx1"/>
                </a:solidFill>
                <a:latin typeface="微軟正黑體" panose="020B0604030504040204" pitchFamily="34" charset="-120"/>
                <a:ea typeface="微軟正黑體" panose="020B0604030504040204" pitchFamily="34" charset="-120"/>
              </a:rPr>
              <a:t>日</a:t>
            </a:r>
            <a:r>
              <a:rPr lang="zh-TW" altLang="en-US" b="1" dirty="0">
                <a:solidFill>
                  <a:schemeClr val="tx1"/>
                </a:solidFill>
                <a:latin typeface="微軟正黑體" panose="020B0604030504040204" pitchFamily="34" charset="-120"/>
                <a:ea typeface="微軟正黑體" panose="020B0604030504040204" pitchFamily="34" charset="-120"/>
              </a:rPr>
              <a:t>（一）</a:t>
            </a:r>
            <a:r>
              <a:rPr lang="en-US" altLang="zh-TW" b="1" dirty="0">
                <a:solidFill>
                  <a:schemeClr val="tx1"/>
                </a:solidFill>
                <a:latin typeface="微軟正黑體" panose="020B0604030504040204" pitchFamily="34" charset="-120"/>
                <a:ea typeface="微軟正黑體" panose="020B0604030504040204" pitchFamily="34" charset="-120"/>
              </a:rPr>
              <a:t/>
            </a:r>
            <a:br>
              <a:rPr lang="en-US" altLang="zh-TW" b="1" dirty="0">
                <a:solidFill>
                  <a:schemeClr val="tx1"/>
                </a:solidFill>
                <a:latin typeface="微軟正黑體" panose="020B0604030504040204" pitchFamily="34" charset="-120"/>
                <a:ea typeface="微軟正黑體" panose="020B0604030504040204" pitchFamily="34" charset="-120"/>
              </a:rPr>
            </a:br>
            <a:r>
              <a:rPr lang="en-US" altLang="zh-TW" b="1" dirty="0">
                <a:solidFill>
                  <a:schemeClr val="tx1"/>
                </a:solidFill>
                <a:latin typeface="微軟正黑體" panose="020B0604030504040204" pitchFamily="34" charset="-120"/>
                <a:ea typeface="微軟正黑體" panose="020B0604030504040204" pitchFamily="34" charset="-120"/>
              </a:rPr>
              <a:t>    10:00</a:t>
            </a:r>
            <a:r>
              <a:rPr lang="zh-TW" altLang="en-US" b="1" dirty="0">
                <a:solidFill>
                  <a:schemeClr val="tx1"/>
                </a:solidFill>
                <a:latin typeface="微軟正黑體" panose="020B0604030504040204" pitchFamily="34" charset="-120"/>
                <a:ea typeface="微軟正黑體" panose="020B0604030504040204" pitchFamily="34" charset="-120"/>
              </a:rPr>
              <a:t>起至</a:t>
            </a:r>
            <a:endParaRPr lang="en-US" altLang="zh-TW" b="1" dirty="0">
              <a:solidFill>
                <a:schemeClr val="tx1"/>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600"/>
              </a:spcAft>
              <a:defRPr/>
            </a:pPr>
            <a:r>
              <a:rPr lang="zh-TW" altLang="en-US" b="1" dirty="0">
                <a:solidFill>
                  <a:schemeClr val="tx1"/>
                </a:solidFill>
                <a:latin typeface="微軟正黑體" panose="020B0604030504040204" pitchFamily="34" charset="-120"/>
                <a:ea typeface="微軟正黑體" panose="020B0604030504040204" pitchFamily="34" charset="-120"/>
              </a:rPr>
              <a:t>　</a:t>
            </a:r>
            <a:r>
              <a:rPr lang="en-US" altLang="zh-TW" b="1" dirty="0" smtClean="0">
                <a:solidFill>
                  <a:schemeClr val="tx1"/>
                </a:solidFill>
                <a:latin typeface="微軟正黑體" panose="020B0604030504040204" pitchFamily="34" charset="-120"/>
                <a:ea typeface="微軟正黑體" panose="020B0604030504040204" pitchFamily="34" charset="-120"/>
              </a:rPr>
              <a:t>109</a:t>
            </a:r>
            <a:r>
              <a:rPr lang="zh-TW" altLang="en-US" b="1" dirty="0" smtClean="0">
                <a:solidFill>
                  <a:schemeClr val="tx1"/>
                </a:solidFill>
                <a:latin typeface="微軟正黑體" panose="020B0604030504040204" pitchFamily="34" charset="-120"/>
                <a:ea typeface="微軟正黑體" panose="020B0604030504040204" pitchFamily="34" charset="-120"/>
              </a:rPr>
              <a:t>年</a:t>
            </a:r>
            <a:r>
              <a:rPr lang="en-US" altLang="zh-TW" b="1" dirty="0">
                <a:solidFill>
                  <a:schemeClr val="tx1"/>
                </a:solidFill>
                <a:latin typeface="微軟正黑體" panose="020B0604030504040204" pitchFamily="34" charset="-120"/>
                <a:ea typeface="微軟正黑體" panose="020B0604030504040204" pitchFamily="34" charset="-120"/>
              </a:rPr>
              <a:t>5</a:t>
            </a:r>
            <a:r>
              <a:rPr lang="zh-TW" altLang="en-US" b="1" dirty="0" smtClean="0">
                <a:solidFill>
                  <a:schemeClr val="tx1"/>
                </a:solidFill>
                <a:latin typeface="微軟正黑體" panose="020B0604030504040204" pitchFamily="34" charset="-120"/>
                <a:ea typeface="微軟正黑體" panose="020B0604030504040204" pitchFamily="34" charset="-120"/>
              </a:rPr>
              <a:t>月</a:t>
            </a:r>
            <a:r>
              <a:rPr lang="en-US" altLang="zh-TW" b="1" dirty="0" smtClean="0">
                <a:solidFill>
                  <a:schemeClr val="tx1"/>
                </a:solidFill>
                <a:latin typeface="微軟正黑體" panose="020B0604030504040204" pitchFamily="34" charset="-120"/>
                <a:ea typeface="微軟正黑體" panose="020B0604030504040204" pitchFamily="34" charset="-120"/>
              </a:rPr>
              <a:t>22</a:t>
            </a:r>
            <a:r>
              <a:rPr lang="zh-TW" altLang="en-US" b="1" dirty="0" smtClean="0">
                <a:solidFill>
                  <a:schemeClr val="tx1"/>
                </a:solidFill>
                <a:latin typeface="微軟正黑體" panose="020B0604030504040204" pitchFamily="34" charset="-120"/>
                <a:ea typeface="微軟正黑體" panose="020B0604030504040204" pitchFamily="34" charset="-120"/>
              </a:rPr>
              <a:t>日</a:t>
            </a:r>
            <a:r>
              <a:rPr lang="zh-TW" altLang="en-US" b="1" dirty="0">
                <a:solidFill>
                  <a:schemeClr val="tx1"/>
                </a:solidFill>
                <a:latin typeface="微軟正黑體" panose="020B0604030504040204" pitchFamily="34" charset="-120"/>
                <a:ea typeface="微軟正黑體" panose="020B0604030504040204" pitchFamily="34" charset="-120"/>
              </a:rPr>
              <a:t>（五）</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eaLnBrk="1" fontAlgn="auto" hangingPunct="1">
              <a:spcBef>
                <a:spcPts val="0"/>
              </a:spcBef>
              <a:spcAft>
                <a:spcPts val="600"/>
              </a:spcAft>
              <a:defRPr/>
            </a:pPr>
            <a:r>
              <a:rPr lang="en-US" altLang="zh-TW" b="1" dirty="0" smtClean="0">
                <a:solidFill>
                  <a:schemeClr val="tx1"/>
                </a:solidFill>
                <a:latin typeface="微軟正黑體" panose="020B0604030504040204" pitchFamily="34" charset="-120"/>
                <a:ea typeface="微軟正黑體" panose="020B0604030504040204" pitchFamily="34" charset="-120"/>
              </a:rPr>
              <a:t>12:00</a:t>
            </a:r>
            <a:r>
              <a:rPr lang="zh-TW" altLang="en-US" b="1" dirty="0">
                <a:solidFill>
                  <a:schemeClr val="tx1"/>
                </a:solidFill>
                <a:latin typeface="微軟正黑體" panose="020B0604030504040204" pitchFamily="34" charset="-120"/>
                <a:ea typeface="微軟正黑體" panose="020B0604030504040204" pitchFamily="34" charset="-120"/>
              </a:rPr>
              <a:t>止</a:t>
            </a:r>
            <a:r>
              <a:rPr lang="en-US" altLang="zh-TW" b="1" dirty="0">
                <a:solidFill>
                  <a:schemeClr val="tx1"/>
                </a:solidFill>
                <a:latin typeface="微軟正黑體" panose="020B0604030504040204" pitchFamily="34" charset="-120"/>
                <a:ea typeface="微軟正黑體" panose="020B0604030504040204" pitchFamily="34" charset="-120"/>
              </a:rPr>
              <a:t/>
            </a:r>
            <a:br>
              <a:rPr lang="en-US" altLang="zh-TW" b="1" dirty="0">
                <a:solidFill>
                  <a:schemeClr val="tx1"/>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完成學生報名資料上</a:t>
            </a:r>
            <a:r>
              <a:rPr lang="zh-TW" altLang="en-US" b="1" dirty="0" smtClean="0">
                <a:solidFill>
                  <a:srgbClr val="C00000"/>
                </a:solidFill>
                <a:latin typeface="微軟正黑體" panose="020B0604030504040204" pitchFamily="34" charset="-120"/>
                <a:ea typeface="微軟正黑體" panose="020B0604030504040204" pitchFamily="34" charset="-120"/>
              </a:rPr>
              <a:t>傳</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33808" name="投影片編號版面配置區 2"/>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2410243D-017C-4A1C-B87B-0A95ED33BB1D}" type="slidenum">
              <a:rPr lang="zh-TW" altLang="en-US" sz="2000" b="1" u="sng" smtClean="0"/>
              <a:pPr fontAlgn="base">
                <a:lnSpc>
                  <a:spcPct val="100000"/>
                </a:lnSpc>
                <a:spcBef>
                  <a:spcPct val="0"/>
                </a:spcBef>
                <a:spcAft>
                  <a:spcPct val="0"/>
                </a:spcAft>
                <a:buFontTx/>
                <a:buNone/>
              </a:pPr>
              <a:t>10</a:t>
            </a:fld>
            <a:endParaRPr lang="zh-TW" altLang="en-US" sz="2000" b="1" u="sng" dirty="0" smtClean="0"/>
          </a:p>
        </p:txBody>
      </p:sp>
      <p:grpSp>
        <p:nvGrpSpPr>
          <p:cNvPr id="33809" name="组合 25"/>
          <p:cNvGrpSpPr>
            <a:grpSpLocks/>
          </p:cNvGrpSpPr>
          <p:nvPr/>
        </p:nvGrpSpPr>
        <p:grpSpPr bwMode="auto">
          <a:xfrm>
            <a:off x="10157988" y="4979070"/>
            <a:ext cx="1964832" cy="1158876"/>
            <a:chOff x="2296401" y="1298663"/>
            <a:chExt cx="2322654" cy="1747228"/>
          </a:xfrm>
        </p:grpSpPr>
        <p:sp>
          <p:nvSpPr>
            <p:cNvPr id="29" name="矩形 28"/>
            <p:cNvSpPr/>
            <p:nvPr/>
          </p:nvSpPr>
          <p:spPr>
            <a:xfrm>
              <a:off x="2296401" y="1298663"/>
              <a:ext cx="2298270" cy="1747228"/>
            </a:xfrm>
            <a:prstGeom prst="rect">
              <a:avLst/>
            </a:prstGeom>
            <a:gradFill flip="none" rotWithShape="1">
              <a:gsLst>
                <a:gs pos="0">
                  <a:srgbClr val="00B0F0"/>
                </a:gs>
                <a:gs pos="85000">
                  <a:srgbClr val="005696"/>
                </a:gs>
              </a:gsLst>
              <a:lin ang="81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sp>
          <p:nvSpPr>
            <p:cNvPr id="31" name="TextBox 18"/>
            <p:cNvSpPr txBox="1"/>
            <p:nvPr/>
          </p:nvSpPr>
          <p:spPr>
            <a:xfrm>
              <a:off x="2296401" y="1380095"/>
              <a:ext cx="2322654" cy="1531307"/>
            </a:xfrm>
            <a:prstGeom prst="rect">
              <a:avLst/>
            </a:prstGeom>
            <a:noFill/>
          </p:spPr>
          <p:txBody>
            <a:bodyPr wrap="square">
              <a:spAutoFit/>
            </a:bodyPr>
            <a:lstStyle/>
            <a:p>
              <a:pPr eaLnBrk="1" fontAlgn="auto" hangingPunct="1">
                <a:spcBef>
                  <a:spcPts val="0"/>
                </a:spcBef>
                <a:spcAft>
                  <a:spcPts val="0"/>
                </a:spcAft>
                <a:defRPr/>
              </a:pPr>
              <a:r>
                <a:rPr lang="zh-TW" altLang="zh-TW" sz="2000" b="1" dirty="0">
                  <a:solidFill>
                    <a:schemeClr val="bg1"/>
                  </a:solidFill>
                  <a:latin typeface="微軟正黑體" panose="020B0604030504040204" pitchFamily="34" charset="-120"/>
                  <a:ea typeface="微軟正黑體" panose="020B0604030504040204" pitchFamily="34" charset="-120"/>
                </a:rPr>
                <a:t>以國內快捷郵件或限時掛號郵戳為憑</a:t>
              </a:r>
              <a:endParaRPr lang="zh-CN" altLang="en-US" sz="1900" b="1" spc="3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379178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48918" y="1014429"/>
            <a:ext cx="7366009" cy="5232752"/>
          </a:xfrm>
          <a:prstGeom prst="rect">
            <a:avLst/>
          </a:prstGeom>
          <a:ln>
            <a:solidFill>
              <a:schemeClr val="accent1"/>
            </a:solidFill>
          </a:ln>
        </p:spPr>
      </p:pic>
      <p:sp>
        <p:nvSpPr>
          <p:cNvPr id="15" name="圓角矩形 14"/>
          <p:cNvSpPr/>
          <p:nvPr/>
        </p:nvSpPr>
        <p:spPr>
          <a:xfrm>
            <a:off x="8163721" y="1014705"/>
            <a:ext cx="3271190" cy="1397358"/>
          </a:xfrm>
          <a:prstGeom prst="roundRect">
            <a:avLst/>
          </a:prstGeom>
          <a:solidFill>
            <a:schemeClr val="accent2">
              <a:lumMod val="20000"/>
              <a:lumOff val="80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100</a:t>
            </a:fld>
            <a:endParaRPr lang="zh-TW" altLang="en-US" sz="2000" dirty="0">
              <a:solidFill>
                <a:schemeClr val="tx1"/>
              </a:solidFill>
            </a:endParaRPr>
          </a:p>
        </p:txBody>
      </p:sp>
      <p:sp>
        <p:nvSpPr>
          <p:cNvPr id="9" name="Rectangle 2"/>
          <p:cNvSpPr>
            <a:spLocks noGrp="1" noChangeArrowheads="1"/>
          </p:cNvSpPr>
          <p:nvPr>
            <p:ph type="title"/>
          </p:nvPr>
        </p:nvSpPr>
        <p:spPr>
          <a:xfrm>
            <a:off x="582598" y="222267"/>
            <a:ext cx="8229600"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選填志願及順序 </a:t>
            </a:r>
            <a:r>
              <a:rPr lang="en-US" altLang="zh-TW" sz="3200" b="1" dirty="0" smtClean="0">
                <a:solidFill>
                  <a:srgbClr val="002060"/>
                </a:solidFill>
                <a:latin typeface="微軟正黑體" panose="020B0604030504040204" pitchFamily="34" charset="-120"/>
                <a:ea typeface="微軟正黑體" panose="020B0604030504040204" pitchFamily="34" charset="-120"/>
              </a:rPr>
              <a:t>(1/6)</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8263521" y="1182469"/>
            <a:ext cx="3449445" cy="1061829"/>
          </a:xfrm>
          <a:prstGeom prst="rect">
            <a:avLst/>
          </a:prstGeom>
          <a:noFill/>
        </p:spPr>
        <p:txBody>
          <a:bodyPr wrap="square" rtlCol="0">
            <a:spAutoFit/>
          </a:bodyPr>
          <a:lstStyle/>
          <a:p>
            <a:pPr marL="342900" indent="-342900">
              <a:spcAft>
                <a:spcPts val="18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查詢五專招生學校</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342900" indent="-342900">
              <a:spcAft>
                <a:spcPts val="18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帶出該校科</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組</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資訊</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p:txBody>
      </p:sp>
      <p:sp>
        <p:nvSpPr>
          <p:cNvPr id="20" name="圓角矩形 19"/>
          <p:cNvSpPr/>
          <p:nvPr/>
        </p:nvSpPr>
        <p:spPr>
          <a:xfrm>
            <a:off x="7718364" y="2976752"/>
            <a:ext cx="4331798" cy="3348091"/>
          </a:xfrm>
          <a:prstGeom prst="round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志願代碼：</a:t>
            </a:r>
            <a:r>
              <a:rPr lang="en-US" altLang="zh-TW" sz="2400" b="1" dirty="0" smtClean="0">
                <a:solidFill>
                  <a:srgbClr val="002060"/>
                </a:solidFill>
                <a:latin typeface="微軟正黑體" panose="020B0604030504040204" pitchFamily="34" charset="-120"/>
                <a:ea typeface="微軟正黑體" panose="020B0604030504040204" pitchFamily="34" charset="-120"/>
              </a:rPr>
              <a:t>11401</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招生學校：國立臺北商業</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r>
              <a:rPr lang="zh-TW" altLang="en-US" sz="2400" b="1" dirty="0" smtClean="0">
                <a:solidFill>
                  <a:srgbClr val="002060"/>
                </a:solidFill>
                <a:latin typeface="微軟正黑體" panose="020B0604030504040204" pitchFamily="34" charset="-120"/>
                <a:ea typeface="微軟正黑體" panose="020B0604030504040204" pitchFamily="34" charset="-120"/>
              </a:rPr>
              <a:t>                        大學</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科</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組</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名稱：會計資訊科</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r>
              <a:rPr lang="zh-TW" altLang="en-US"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smtClean="0">
                <a:solidFill>
                  <a:srgbClr val="002060"/>
                </a:solidFill>
                <a:latin typeface="微軟正黑體" panose="020B0604030504040204" pitchFamily="34" charset="-120"/>
                <a:ea typeface="微軟正黑體" panose="020B0604030504040204" pitchFamily="34" charset="-120"/>
              </a:rPr>
              <a:t>                          </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臺北校區</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p>
          <a:p>
            <a:pPr marL="342900" indent="-34290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是否採計會考：有</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招生名額：一般生</a:t>
            </a:r>
            <a:r>
              <a:rPr lang="en-US" altLang="zh-TW" sz="2400" b="1" dirty="0" smtClean="0">
                <a:solidFill>
                  <a:srgbClr val="002060"/>
                </a:solidFill>
                <a:latin typeface="微軟正黑體" panose="020B0604030504040204" pitchFamily="34" charset="-120"/>
                <a:ea typeface="微軟正黑體" panose="020B0604030504040204" pitchFamily="34" charset="-120"/>
              </a:rPr>
              <a:t>30</a:t>
            </a:r>
          </a:p>
          <a:p>
            <a:r>
              <a:rPr lang="zh-TW" altLang="en-US"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smtClean="0">
                <a:solidFill>
                  <a:srgbClr val="002060"/>
                </a:solidFill>
                <a:latin typeface="微軟正黑體" panose="020B0604030504040204" pitchFamily="34" charset="-120"/>
                <a:ea typeface="微軟正黑體" panose="020B0604030504040204" pitchFamily="34" charset="-120"/>
              </a:rPr>
              <a:t>                       大陸長探生</a:t>
            </a:r>
            <a:r>
              <a:rPr lang="en-US" altLang="zh-TW" sz="2400" b="1" dirty="0" smtClean="0">
                <a:solidFill>
                  <a:srgbClr val="002060"/>
                </a:solidFill>
                <a:latin typeface="微軟正黑體" panose="020B0604030504040204" pitchFamily="34" charset="-120"/>
                <a:ea typeface="微軟正黑體" panose="020B0604030504040204" pitchFamily="34" charset="-120"/>
              </a:rPr>
              <a:t>0</a:t>
            </a:r>
          </a:p>
          <a:p>
            <a:r>
              <a:rPr lang="zh-TW" altLang="en-US"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smtClean="0">
                <a:solidFill>
                  <a:srgbClr val="002060"/>
                </a:solidFill>
                <a:latin typeface="微軟正黑體" panose="020B0604030504040204" pitchFamily="34" charset="-120"/>
                <a:ea typeface="微軟正黑體" panose="020B0604030504040204" pitchFamily="34" charset="-120"/>
              </a:rPr>
              <a:t>                       特種生</a:t>
            </a:r>
            <a:r>
              <a:rPr lang="en-US" altLang="zh-TW" sz="2400" b="1" dirty="0" smtClean="0">
                <a:solidFill>
                  <a:srgbClr val="002060"/>
                </a:solidFill>
                <a:latin typeface="微軟正黑體" panose="020B0604030504040204" pitchFamily="34" charset="-120"/>
                <a:ea typeface="微軟正黑體" panose="020B0604030504040204" pitchFamily="34" charset="-120"/>
              </a:rPr>
              <a:t>0</a:t>
            </a:r>
          </a:p>
        </p:txBody>
      </p:sp>
      <p:sp>
        <p:nvSpPr>
          <p:cNvPr id="6" name="圓角矩形 5"/>
          <p:cNvSpPr/>
          <p:nvPr/>
        </p:nvSpPr>
        <p:spPr>
          <a:xfrm>
            <a:off x="913531" y="1098967"/>
            <a:ext cx="1947364" cy="32180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18723" y="3430134"/>
            <a:ext cx="2248200" cy="2980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436418" y="3774219"/>
            <a:ext cx="3058220" cy="116457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p:cNvCxnSpPr/>
          <p:nvPr/>
        </p:nvCxnSpPr>
        <p:spPr>
          <a:xfrm>
            <a:off x="3494638" y="4390594"/>
            <a:ext cx="4161384" cy="4004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V="1">
            <a:off x="2563658" y="1596557"/>
            <a:ext cx="5600063" cy="20018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9306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3118" t="30775" r="2217" b="1253"/>
          <a:stretch/>
        </p:blipFill>
        <p:spPr>
          <a:xfrm>
            <a:off x="608127" y="1132081"/>
            <a:ext cx="7292382" cy="5346556"/>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101</a:t>
            </a:fld>
            <a:endParaRPr lang="zh-TW" altLang="en-US" sz="2000" dirty="0">
              <a:solidFill>
                <a:schemeClr val="tx1"/>
              </a:solidFill>
            </a:endParaRPr>
          </a:p>
        </p:txBody>
      </p:sp>
      <p:sp>
        <p:nvSpPr>
          <p:cNvPr id="5" name="Rectangle 2"/>
          <p:cNvSpPr>
            <a:spLocks noGrp="1" noChangeArrowheads="1"/>
          </p:cNvSpPr>
          <p:nvPr>
            <p:ph type="title"/>
          </p:nvPr>
        </p:nvSpPr>
        <p:spPr>
          <a:xfrm>
            <a:off x="574506" y="161258"/>
            <a:ext cx="8229600"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選填志願及順序 </a:t>
            </a:r>
            <a:r>
              <a:rPr lang="en-US" altLang="zh-TW" sz="3200" b="1" dirty="0" smtClean="0">
                <a:solidFill>
                  <a:srgbClr val="002060"/>
                </a:solidFill>
                <a:latin typeface="微軟正黑體" panose="020B0604030504040204" pitchFamily="34" charset="-120"/>
                <a:ea typeface="微軟正黑體" panose="020B0604030504040204" pitchFamily="34" charset="-120"/>
              </a:rPr>
              <a:t>(2/6)</a:t>
            </a:r>
            <a:r>
              <a:rPr lang="zh-TW" altLang="en-US" sz="3200" b="1" dirty="0" smtClean="0">
                <a:solidFill>
                  <a:srgbClr val="002060"/>
                </a:solidFill>
                <a:latin typeface="微軟正黑體" panose="020B0604030504040204" pitchFamily="34" charset="-120"/>
                <a:ea typeface="微軟正黑體" panose="020B0604030504040204" pitchFamily="34" charset="-120"/>
              </a:rPr>
              <a:t> </a:t>
            </a:r>
          </a:p>
        </p:txBody>
      </p:sp>
      <p:grpSp>
        <p:nvGrpSpPr>
          <p:cNvPr id="2" name="群組 1"/>
          <p:cNvGrpSpPr/>
          <p:nvPr/>
        </p:nvGrpSpPr>
        <p:grpSpPr>
          <a:xfrm>
            <a:off x="499085" y="827137"/>
            <a:ext cx="11578221" cy="5528810"/>
            <a:chOff x="499085" y="827137"/>
            <a:chExt cx="11578221" cy="5528810"/>
          </a:xfrm>
        </p:grpSpPr>
        <p:sp>
          <p:nvSpPr>
            <p:cNvPr id="29" name="圓角矩形 28"/>
            <p:cNvSpPr/>
            <p:nvPr/>
          </p:nvSpPr>
          <p:spPr>
            <a:xfrm>
              <a:off x="8136885" y="1560176"/>
              <a:ext cx="3754705" cy="4795771"/>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8323318" y="1810532"/>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20" name="文字方塊 19"/>
            <p:cNvSpPr txBox="1"/>
            <p:nvPr/>
          </p:nvSpPr>
          <p:spPr>
            <a:xfrm>
              <a:off x="8697240" y="1830632"/>
              <a:ext cx="3380066" cy="4093428"/>
            </a:xfrm>
            <a:prstGeom prst="rect">
              <a:avLst/>
            </a:prstGeom>
            <a:noFill/>
          </p:spPr>
          <p:txBody>
            <a:bodyPr wrap="square" rtlCol="0">
              <a:spAutoFit/>
            </a:bodyPr>
            <a:lstStyle/>
            <a:p>
              <a:r>
                <a:rPr lang="zh-TW" altLang="en-US" sz="2000" b="1" dirty="0" smtClean="0">
                  <a:solidFill>
                    <a:srgbClr val="002060"/>
                  </a:solidFill>
                  <a:latin typeface="微軟正黑體" panose="020B0604030504040204" pitchFamily="34" charset="-120"/>
                  <a:ea typeface="微軟正黑體" panose="020B0604030504040204" pitchFamily="34" charset="-120"/>
                </a:rPr>
                <a:t>選擇招生學校，點選查詢</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選擇科</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組</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endParaRPr lang="en-US" altLang="zh-TW" sz="2000" b="1" dirty="0">
                <a:solidFill>
                  <a:srgbClr val="002060"/>
                </a:solidFill>
                <a:latin typeface="微軟正黑體" panose="020B0604030504040204" pitchFamily="34" charset="-120"/>
                <a:ea typeface="微軟正黑體" panose="020B0604030504040204" pitchFamily="34" charset="-120"/>
              </a:endParaRPr>
            </a:p>
            <a:p>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點選新增，移至右方暫存區</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已選填志願暫存區</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a:solidFill>
                    <a:srgbClr val="002060"/>
                  </a:solidFill>
                  <a:latin typeface="微軟正黑體" panose="020B0604030504040204" pitchFamily="34" charset="-120"/>
                  <a:ea typeface="微軟正黑體" panose="020B0604030504040204" pitchFamily="34" charset="-120"/>
                </a:rPr>
                <a:t>點選暫存區之志願</a:t>
              </a: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志願順序</a:t>
              </a:r>
              <a:r>
                <a:rPr lang="zh-TW" altLang="en-US" sz="2000" b="1" dirty="0">
                  <a:solidFill>
                    <a:srgbClr val="002060"/>
                  </a:solidFill>
                  <a:latin typeface="微軟正黑體" panose="020B0604030504040204" pitchFamily="34" charset="-120"/>
                  <a:ea typeface="微軟正黑體" panose="020B0604030504040204" pitchFamily="34" charset="-120"/>
                </a:rPr>
                <a:t>排序上下更動</a:t>
              </a: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移除志願</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499085" y="827137"/>
              <a:ext cx="6991288" cy="3604153"/>
              <a:chOff x="499085" y="827137"/>
              <a:chExt cx="6991288" cy="3604153"/>
            </a:xfrm>
          </p:grpSpPr>
          <p:sp>
            <p:nvSpPr>
              <p:cNvPr id="13" name="橢圓 12"/>
              <p:cNvSpPr/>
              <p:nvPr/>
            </p:nvSpPr>
            <p:spPr>
              <a:xfrm>
                <a:off x="4055895" y="1173900"/>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3</a:t>
                </a:r>
                <a:endParaRPr lang="zh-TW" altLang="en-US" sz="2400" b="1" dirty="0">
                  <a:latin typeface="Times New Roman" panose="02020603050405020304" pitchFamily="18" charset="0"/>
                  <a:cs typeface="Times New Roman" panose="02020603050405020304" pitchFamily="18" charset="0"/>
                </a:endParaRPr>
              </a:p>
            </p:txBody>
          </p:sp>
          <p:sp>
            <p:nvSpPr>
              <p:cNvPr id="14" name="橢圓 13"/>
              <p:cNvSpPr/>
              <p:nvPr/>
            </p:nvSpPr>
            <p:spPr>
              <a:xfrm>
                <a:off x="499085" y="1552955"/>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15" name="橢圓 14"/>
              <p:cNvSpPr/>
              <p:nvPr/>
            </p:nvSpPr>
            <p:spPr>
              <a:xfrm>
                <a:off x="5978202" y="1201059"/>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4</a:t>
                </a:r>
                <a:endParaRPr lang="zh-TW" altLang="en-US" sz="2400" b="1" dirty="0">
                  <a:latin typeface="Times New Roman" panose="02020603050405020304" pitchFamily="18" charset="0"/>
                  <a:cs typeface="Times New Roman" panose="02020603050405020304" pitchFamily="18" charset="0"/>
                </a:endParaRPr>
              </a:p>
            </p:txBody>
          </p:sp>
          <p:sp>
            <p:nvSpPr>
              <p:cNvPr id="16" name="橢圓 15"/>
              <p:cNvSpPr/>
              <p:nvPr/>
            </p:nvSpPr>
            <p:spPr>
              <a:xfrm>
                <a:off x="2270476" y="827137"/>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17" name="橢圓 16"/>
              <p:cNvSpPr/>
              <p:nvPr/>
            </p:nvSpPr>
            <p:spPr>
              <a:xfrm>
                <a:off x="5923720" y="2734473"/>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5</a:t>
                </a:r>
                <a:endParaRPr lang="zh-TW" altLang="en-US" sz="2400" b="1" dirty="0">
                  <a:latin typeface="Times New Roman" panose="02020603050405020304" pitchFamily="18" charset="0"/>
                  <a:cs typeface="Times New Roman" panose="02020603050405020304" pitchFamily="18" charset="0"/>
                </a:endParaRPr>
              </a:p>
            </p:txBody>
          </p:sp>
          <p:sp>
            <p:nvSpPr>
              <p:cNvPr id="18" name="橢圓 17"/>
              <p:cNvSpPr/>
              <p:nvPr/>
            </p:nvSpPr>
            <p:spPr>
              <a:xfrm>
                <a:off x="4055895" y="2587004"/>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6</a:t>
                </a:r>
                <a:endParaRPr lang="zh-TW" altLang="en-US" sz="2400" b="1" dirty="0">
                  <a:latin typeface="Times New Roman" panose="02020603050405020304" pitchFamily="18" charset="0"/>
                  <a:cs typeface="Times New Roman" panose="02020603050405020304" pitchFamily="18" charset="0"/>
                </a:endParaRPr>
              </a:p>
            </p:txBody>
          </p:sp>
          <p:sp>
            <p:nvSpPr>
              <p:cNvPr id="21" name="矩形 20"/>
              <p:cNvSpPr/>
              <p:nvPr/>
            </p:nvSpPr>
            <p:spPr>
              <a:xfrm>
                <a:off x="4730989" y="2511630"/>
                <a:ext cx="2759384" cy="18696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4055895" y="4057368"/>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7</a:t>
                </a:r>
                <a:endParaRPr lang="zh-TW" altLang="en-US" sz="2400" b="1" dirty="0">
                  <a:latin typeface="Times New Roman" panose="02020603050405020304" pitchFamily="18" charset="0"/>
                  <a:cs typeface="Times New Roman" panose="02020603050405020304" pitchFamily="18" charset="0"/>
                </a:endParaRPr>
              </a:p>
            </p:txBody>
          </p:sp>
        </p:grpSp>
        <p:sp>
          <p:nvSpPr>
            <p:cNvPr id="23" name="橢圓 22"/>
            <p:cNvSpPr/>
            <p:nvPr/>
          </p:nvSpPr>
          <p:spPr>
            <a:xfrm>
              <a:off x="8323318" y="2466364"/>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24" name="橢圓 23"/>
            <p:cNvSpPr/>
            <p:nvPr/>
          </p:nvSpPr>
          <p:spPr>
            <a:xfrm>
              <a:off x="8323318" y="3070484"/>
              <a:ext cx="373922" cy="3875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3</a:t>
              </a:r>
              <a:endParaRPr lang="zh-TW" altLang="en-US" sz="2400" b="1" dirty="0">
                <a:latin typeface="Times New Roman" panose="02020603050405020304" pitchFamily="18" charset="0"/>
                <a:cs typeface="Times New Roman" panose="02020603050405020304" pitchFamily="18" charset="0"/>
              </a:endParaRPr>
            </a:p>
          </p:txBody>
        </p:sp>
        <p:sp>
          <p:nvSpPr>
            <p:cNvPr id="25" name="橢圓 24"/>
            <p:cNvSpPr/>
            <p:nvPr/>
          </p:nvSpPr>
          <p:spPr>
            <a:xfrm>
              <a:off x="8323318" y="3683446"/>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4</a:t>
              </a:r>
              <a:endParaRPr lang="zh-TW" altLang="en-US" sz="2400" b="1" dirty="0">
                <a:latin typeface="Times New Roman" panose="02020603050405020304" pitchFamily="18" charset="0"/>
                <a:cs typeface="Times New Roman" panose="02020603050405020304" pitchFamily="18" charset="0"/>
              </a:endParaRPr>
            </a:p>
          </p:txBody>
        </p:sp>
        <p:sp>
          <p:nvSpPr>
            <p:cNvPr id="26" name="橢圓 25"/>
            <p:cNvSpPr/>
            <p:nvPr/>
          </p:nvSpPr>
          <p:spPr>
            <a:xfrm>
              <a:off x="8330245" y="4293435"/>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5</a:t>
              </a:r>
              <a:endParaRPr lang="zh-TW" altLang="en-US" sz="2400" b="1" dirty="0">
                <a:latin typeface="Times New Roman" panose="02020603050405020304" pitchFamily="18" charset="0"/>
                <a:cs typeface="Times New Roman" panose="02020603050405020304" pitchFamily="18" charset="0"/>
              </a:endParaRPr>
            </a:p>
          </p:txBody>
        </p:sp>
        <p:sp>
          <p:nvSpPr>
            <p:cNvPr id="27" name="橢圓 26"/>
            <p:cNvSpPr/>
            <p:nvPr/>
          </p:nvSpPr>
          <p:spPr>
            <a:xfrm>
              <a:off x="8323318" y="4902039"/>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6</a:t>
              </a:r>
              <a:endParaRPr lang="zh-TW" altLang="en-US" sz="2400" b="1" dirty="0">
                <a:latin typeface="Times New Roman" panose="02020603050405020304" pitchFamily="18" charset="0"/>
                <a:cs typeface="Times New Roman" panose="02020603050405020304" pitchFamily="18" charset="0"/>
              </a:endParaRPr>
            </a:p>
          </p:txBody>
        </p:sp>
        <p:sp>
          <p:nvSpPr>
            <p:cNvPr id="28" name="橢圓 27"/>
            <p:cNvSpPr/>
            <p:nvPr/>
          </p:nvSpPr>
          <p:spPr>
            <a:xfrm>
              <a:off x="8323318" y="5506879"/>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7</a:t>
              </a:r>
              <a:endParaRPr lang="zh-TW" alt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440096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t="29571"/>
          <a:stretch/>
        </p:blipFill>
        <p:spPr>
          <a:xfrm>
            <a:off x="574505" y="1173554"/>
            <a:ext cx="7284521" cy="5344939"/>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102</a:t>
            </a:fld>
            <a:endParaRPr lang="zh-TW" altLang="en-US" sz="2000" dirty="0">
              <a:solidFill>
                <a:schemeClr val="tx1"/>
              </a:solidFill>
            </a:endParaRPr>
          </a:p>
        </p:txBody>
      </p:sp>
      <p:sp>
        <p:nvSpPr>
          <p:cNvPr id="6" name="Rectangle 2"/>
          <p:cNvSpPr>
            <a:spLocks noGrp="1" noChangeArrowheads="1"/>
          </p:cNvSpPr>
          <p:nvPr>
            <p:ph type="title"/>
          </p:nvPr>
        </p:nvSpPr>
        <p:spPr>
          <a:xfrm>
            <a:off x="574506" y="333011"/>
            <a:ext cx="8229600"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選填志願及順序 </a:t>
            </a:r>
            <a:r>
              <a:rPr lang="en-US" altLang="zh-TW" sz="3200" b="1" dirty="0" smtClean="0">
                <a:solidFill>
                  <a:srgbClr val="002060"/>
                </a:solidFill>
                <a:latin typeface="微軟正黑體" panose="020B0604030504040204" pitchFamily="34" charset="-120"/>
                <a:ea typeface="微軟正黑體" panose="020B0604030504040204" pitchFamily="34" charset="-120"/>
              </a:rPr>
              <a:t>(3/6)</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792963" y="5893085"/>
            <a:ext cx="925331" cy="4496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282288" y="5893085"/>
            <a:ext cx="3576737" cy="5869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053859" y="1451722"/>
            <a:ext cx="3876884" cy="3647152"/>
          </a:xfrm>
          <a:prstGeom prst="rect">
            <a:avLst/>
          </a:prstGeom>
          <a:noFill/>
        </p:spPr>
        <p:txBody>
          <a:bodyPr wrap="square" rtlCol="0">
            <a:spAutoFit/>
          </a:bodyPr>
          <a:lstStyle/>
          <a:p>
            <a:pPr marL="342900" indent="-342900">
              <a:spcAft>
                <a:spcPts val="18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選填登記志願後，可以選擇暫存志願，右方會顯示：</a:t>
            </a:r>
            <a:r>
              <a:rPr lang="zh-TW" altLang="en-US" sz="2400" b="1" dirty="0" smtClean="0">
                <a:solidFill>
                  <a:srgbClr val="C00000"/>
                </a:solidFill>
                <a:latin typeface="微軟正黑體" panose="020B0604030504040204" pitchFamily="34" charset="-120"/>
                <a:ea typeface="微軟正黑體" panose="020B0604030504040204" pitchFamily="34" charset="-120"/>
              </a:rPr>
              <a:t>暫存就讀志願順序成功</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342900" indent="-342900">
              <a:spcAft>
                <a:spcPts val="1800"/>
              </a:spcAft>
              <a:buFont typeface="Wingdings" panose="05000000000000000000" pitchFamily="2" charset="2"/>
              <a:buChar char="u"/>
            </a:pPr>
            <a:r>
              <a:rPr lang="zh-TW" altLang="en-US" sz="2400" b="1" dirty="0" smtClean="0">
                <a:solidFill>
                  <a:srgbClr val="C00000"/>
                </a:solidFill>
                <a:latin typeface="微軟正黑體" panose="020B0604030504040204" pitchFamily="34" charset="-120"/>
                <a:ea typeface="微軟正黑體" panose="020B0604030504040204" pitchFamily="34" charset="-120"/>
              </a:rPr>
              <a:t>暫存志願不代表確認送出，若未於規定時間內確認送出者，亦視同未上網選填登記志願，放棄參加分發</a:t>
            </a:r>
            <a:endParaRPr lang="en-US" altLang="zh-TW" sz="2400" b="1" dirty="0">
              <a:solidFill>
                <a:srgbClr val="C00000"/>
              </a:solidFill>
              <a:latin typeface="微軟正黑體" panose="020B0604030504040204" pitchFamily="34" charset="-120"/>
              <a:ea typeface="微軟正黑體" panose="020B0604030504040204" pitchFamily="34" charset="-120"/>
            </a:endParaRPr>
          </a:p>
        </p:txBody>
      </p:sp>
      <p:sp>
        <p:nvSpPr>
          <p:cNvPr id="10" name="橢圓形圖說文字 9"/>
          <p:cNvSpPr/>
          <p:nvPr/>
        </p:nvSpPr>
        <p:spPr>
          <a:xfrm>
            <a:off x="10333057" y="5164157"/>
            <a:ext cx="1366676" cy="1178560"/>
          </a:xfrm>
          <a:prstGeom prst="wedgeEllipseCallout">
            <a:avLst>
              <a:gd name="adj1" fmla="val -61848"/>
              <a:gd name="adj2" fmla="val -74600"/>
            </a:avLst>
          </a:prstGeom>
          <a:solidFill>
            <a:srgbClr val="FFFF00"/>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smtClean="0">
                <a:solidFill>
                  <a:srgbClr val="C00000"/>
                </a:solidFill>
                <a:latin typeface="微軟正黑體" panose="020B0604030504040204" pitchFamily="34" charset="-120"/>
                <a:ea typeface="微軟正黑體" panose="020B0604030504040204" pitchFamily="34" charset="-120"/>
              </a:rPr>
              <a:t>非常重</a:t>
            </a:r>
            <a:r>
              <a:rPr lang="zh-TW" altLang="en-US" sz="2800" b="1" dirty="0">
                <a:solidFill>
                  <a:srgbClr val="C00000"/>
                </a:solidFill>
                <a:latin typeface="微軟正黑體" panose="020B0604030504040204" pitchFamily="34" charset="-120"/>
                <a:ea typeface="微軟正黑體" panose="020B0604030504040204" pitchFamily="34" charset="-120"/>
              </a:rPr>
              <a:t>要</a:t>
            </a:r>
          </a:p>
        </p:txBody>
      </p:sp>
    </p:spTree>
    <p:extLst>
      <p:ext uri="{BB962C8B-B14F-4D97-AF65-F5344CB8AC3E}">
        <p14:creationId xmlns:p14="http://schemas.microsoft.com/office/powerpoint/2010/main" val="14171181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6680979" y="1078601"/>
            <a:ext cx="5043259" cy="5329400"/>
          </a:xfrm>
          <a:prstGeom prst="rect">
            <a:avLst/>
          </a:prstGeom>
          <a:ln>
            <a:solidFill>
              <a:schemeClr val="accent1"/>
            </a:solidFill>
          </a:ln>
        </p:spPr>
      </p:pic>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t="8449"/>
          <a:stretch/>
        </p:blipFill>
        <p:spPr>
          <a:xfrm>
            <a:off x="325924" y="1078600"/>
            <a:ext cx="6231717" cy="5329400"/>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a:lstStyle/>
          <a:p>
            <a:fld id="{97006424-D9F2-4793-8C2C-FF1240B9B1D0}" type="slidenum">
              <a:rPr lang="zh-TW" altLang="en-US" smtClean="0">
                <a:solidFill>
                  <a:schemeClr val="tx1"/>
                </a:solidFill>
              </a:rPr>
              <a:pPr/>
              <a:t>103</a:t>
            </a:fld>
            <a:endParaRPr lang="zh-TW" altLang="en-US" dirty="0">
              <a:solidFill>
                <a:schemeClr val="tx1"/>
              </a:solidFill>
            </a:endParaRPr>
          </a:p>
        </p:txBody>
      </p:sp>
      <p:sp>
        <p:nvSpPr>
          <p:cNvPr id="5" name="Rectangle 2"/>
          <p:cNvSpPr txBox="1">
            <a:spLocks noChangeArrowheads="1"/>
          </p:cNvSpPr>
          <p:nvPr/>
        </p:nvSpPr>
        <p:spPr>
          <a:xfrm>
            <a:off x="574506" y="161258"/>
            <a:ext cx="8229600" cy="79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四、選填登記志願系統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選填志願及順序 </a:t>
            </a:r>
            <a:r>
              <a:rPr lang="en-US" altLang="zh-TW" sz="3200" b="1" dirty="0" smtClean="0">
                <a:solidFill>
                  <a:srgbClr val="002060"/>
                </a:solidFill>
                <a:latin typeface="微軟正黑體" panose="020B0604030504040204" pitchFamily="34" charset="-120"/>
                <a:ea typeface="微軟正黑體" panose="020B0604030504040204" pitchFamily="34" charset="-120"/>
              </a:rPr>
              <a:t>(4/6)</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425513" y="1222217"/>
            <a:ext cx="11393891" cy="4119196"/>
            <a:chOff x="425513" y="1222217"/>
            <a:chExt cx="11393891" cy="4119196"/>
          </a:xfrm>
        </p:grpSpPr>
        <p:sp>
          <p:nvSpPr>
            <p:cNvPr id="7" name="矩形 6"/>
            <p:cNvSpPr/>
            <p:nvPr/>
          </p:nvSpPr>
          <p:spPr>
            <a:xfrm>
              <a:off x="425513" y="2871971"/>
              <a:ext cx="3159074" cy="6246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759695" y="4068048"/>
              <a:ext cx="4039070" cy="1273365"/>
            </a:xfrm>
            <a:prstGeom prst="roundRect">
              <a:avLst/>
            </a:prstGeom>
            <a:solidFill>
              <a:schemeClr val="accent2">
                <a:lumMod val="20000"/>
                <a:lumOff val="80000"/>
              </a:schemeClr>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zh-TW" altLang="zh-TW" sz="2400" b="1" dirty="0">
                  <a:solidFill>
                    <a:schemeClr val="tx1"/>
                  </a:solidFill>
                  <a:latin typeface="微軟正黑體" panose="020B0604030504040204" pitchFamily="34" charset="-120"/>
                  <a:ea typeface="微軟正黑體" panose="020B0604030504040204" pitchFamily="34" charset="-120"/>
                </a:rPr>
                <a:t>免試</a:t>
              </a:r>
              <a:r>
                <a:rPr lang="zh-TW" altLang="zh-TW" sz="2400" b="1" dirty="0" smtClean="0">
                  <a:solidFill>
                    <a:schemeClr val="tx1"/>
                  </a:solidFill>
                  <a:latin typeface="微軟正黑體" panose="020B0604030504040204" pitchFamily="34" charset="-120"/>
                  <a:ea typeface="微軟正黑體" panose="020B0604030504040204" pitchFamily="34" charset="-120"/>
                </a:rPr>
                <a:t>生</a:t>
              </a:r>
              <a:r>
                <a:rPr lang="zh-TW" altLang="en-US" sz="2400" b="1" dirty="0" smtClean="0">
                  <a:solidFill>
                    <a:schemeClr val="tx1"/>
                  </a:solidFill>
                  <a:latin typeface="微軟正黑體" panose="020B0604030504040204" pitchFamily="34" charset="-120"/>
                  <a:ea typeface="微軟正黑體" panose="020B0604030504040204" pitchFamily="34" charset="-120"/>
                </a:rPr>
                <a:t>在</a:t>
              </a:r>
              <a:r>
                <a:rPr lang="zh-TW" altLang="zh-TW" sz="2400" b="1" dirty="0" smtClean="0">
                  <a:solidFill>
                    <a:schemeClr val="tx1"/>
                  </a:solidFill>
                  <a:latin typeface="微軟正黑體" panose="020B0604030504040204" pitchFamily="34" charset="-120"/>
                  <a:ea typeface="微軟正黑體" panose="020B0604030504040204" pitchFamily="34" charset="-120"/>
                </a:rPr>
                <a:t>確定</a:t>
              </a:r>
              <a:r>
                <a:rPr lang="zh-TW" altLang="zh-TW" sz="2400" b="1" dirty="0">
                  <a:solidFill>
                    <a:schemeClr val="tx1"/>
                  </a:solidFill>
                  <a:latin typeface="微軟正黑體" panose="020B0604030504040204" pitchFamily="34" charset="-120"/>
                  <a:ea typeface="微軟正黑體" panose="020B0604030504040204" pitchFamily="34" charset="-120"/>
                </a:rPr>
                <a:t>送出志願前，可點選「列印暫存志願」</a:t>
              </a:r>
              <a:r>
                <a:rPr lang="zh-TW" altLang="zh-TW" sz="2400" b="1" dirty="0" smtClean="0">
                  <a:solidFill>
                    <a:schemeClr val="tx1"/>
                  </a:solidFill>
                  <a:latin typeface="微軟正黑體" panose="020B0604030504040204" pitchFamily="34" charset="-120"/>
                  <a:ea typeface="微軟正黑體" panose="020B0604030504040204" pitchFamily="34" charset="-120"/>
                </a:rPr>
                <a:t>鈕，</a:t>
              </a:r>
              <a:r>
                <a:rPr lang="zh-TW" altLang="zh-TW" sz="2400" b="1" dirty="0">
                  <a:solidFill>
                    <a:srgbClr val="0000FF"/>
                  </a:solidFill>
                  <a:latin typeface="微軟正黑體" panose="020B0604030504040204" pitchFamily="34" charset="-120"/>
                  <a:ea typeface="微軟正黑體" panose="020B0604030504040204" pitchFamily="34" charset="-120"/>
                </a:rPr>
                <a:t>檢核確認志願順序</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2" name="向下箭號 1"/>
            <p:cNvSpPr/>
            <p:nvPr/>
          </p:nvSpPr>
          <p:spPr>
            <a:xfrm>
              <a:off x="2575092" y="3496661"/>
              <a:ext cx="384463" cy="52466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p:cNvCxnSpPr/>
            <p:nvPr/>
          </p:nvCxnSpPr>
          <p:spPr>
            <a:xfrm>
              <a:off x="3584587" y="3184316"/>
              <a:ext cx="305948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0049715" y="1222217"/>
              <a:ext cx="850657" cy="225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矩形 18"/>
            <p:cNvSpPr/>
            <p:nvPr/>
          </p:nvSpPr>
          <p:spPr>
            <a:xfrm>
              <a:off x="8122226" y="1448279"/>
              <a:ext cx="2111430" cy="1630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7641973" y="3700537"/>
              <a:ext cx="3647698" cy="862409"/>
            </a:xfrm>
            <a:prstGeom prst="roundRect">
              <a:avLst/>
            </a:prstGeom>
            <a:solidFill>
              <a:schemeClr val="accent2">
                <a:lumMod val="20000"/>
                <a:lumOff val="80000"/>
              </a:schemeClr>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zh-TW" altLang="en-US" sz="2400" b="1" dirty="0" smtClean="0">
                  <a:solidFill>
                    <a:schemeClr val="tx1"/>
                  </a:solidFill>
                  <a:latin typeface="微軟正黑體" panose="020B0604030504040204" pitchFamily="34" charset="-120"/>
                  <a:ea typeface="微軟正黑體" panose="020B0604030504040204" pitchFamily="34" charset="-120"/>
                </a:rPr>
                <a:t>此為暫存檢核用，</a:t>
              </a:r>
              <a:r>
                <a:rPr lang="zh-TW" altLang="en-US" sz="2400" b="1" dirty="0">
                  <a:solidFill>
                    <a:schemeClr val="tx1"/>
                  </a:solidFill>
                  <a:latin typeface="微軟正黑體" panose="020B0604030504040204" pitchFamily="34" charset="-120"/>
                  <a:ea typeface="微軟正黑體" panose="020B0604030504040204" pitchFamily="34" charset="-120"/>
                </a:rPr>
                <a:t>請</a:t>
              </a:r>
              <a:r>
                <a:rPr lang="zh-TW" altLang="zh-TW" sz="2400" b="1" dirty="0">
                  <a:solidFill>
                    <a:srgbClr val="0000FF"/>
                  </a:solidFill>
                  <a:latin typeface="微軟正黑體" panose="020B0604030504040204" pitchFamily="34" charset="-120"/>
                  <a:ea typeface="微軟正黑體" panose="020B0604030504040204" pitchFamily="34" charset="-120"/>
                </a:rPr>
                <a:t>檢核確認志願</a:t>
              </a:r>
              <a:r>
                <a:rPr lang="zh-TW" altLang="zh-TW" sz="2400" b="1" dirty="0" smtClean="0">
                  <a:solidFill>
                    <a:srgbClr val="0000FF"/>
                  </a:solidFill>
                  <a:latin typeface="微軟正黑體" panose="020B0604030504040204" pitchFamily="34" charset="-120"/>
                  <a:ea typeface="微軟正黑體" panose="020B0604030504040204" pitchFamily="34" charset="-120"/>
                </a:rPr>
                <a:t>順序</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21" name="橢圓形圖說文字 20"/>
            <p:cNvSpPr/>
            <p:nvPr/>
          </p:nvSpPr>
          <p:spPr>
            <a:xfrm>
              <a:off x="10308482" y="2223202"/>
              <a:ext cx="1510922" cy="900899"/>
            </a:xfrm>
            <a:prstGeom prst="wedgeEllipseCallout">
              <a:avLst>
                <a:gd name="adj1" fmla="val -66531"/>
                <a:gd name="adj2" fmla="val -104696"/>
              </a:avLst>
            </a:prstGeom>
            <a:solidFill>
              <a:srgbClr val="FFFF00"/>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3200" b="1" dirty="0" smtClean="0">
                  <a:solidFill>
                    <a:srgbClr val="C00000"/>
                  </a:solidFill>
                  <a:latin typeface="微軟正黑體" panose="020B0604030504040204" pitchFamily="34" charset="-120"/>
                  <a:ea typeface="微軟正黑體" panose="020B0604030504040204" pitchFamily="34" charset="-120"/>
                </a:rPr>
                <a:t>提醒</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3" name="圓角矩形 22"/>
            <p:cNvSpPr/>
            <p:nvPr/>
          </p:nvSpPr>
          <p:spPr>
            <a:xfrm>
              <a:off x="9080624" y="1647503"/>
              <a:ext cx="751438" cy="190349"/>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23"/>
            <p:cNvSpPr/>
            <p:nvPr/>
          </p:nvSpPr>
          <p:spPr>
            <a:xfrm>
              <a:off x="10724016" y="1626451"/>
              <a:ext cx="565655" cy="170331"/>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387657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rotWithShape="1">
          <a:blip r:embed="rId3">
            <a:extLst>
              <a:ext uri="{28A0092B-C50C-407E-A947-70E740481C1C}">
                <a14:useLocalDpi xmlns:a14="http://schemas.microsoft.com/office/drawing/2010/main" val="0"/>
              </a:ext>
            </a:extLst>
          </a:blip>
          <a:srcRect t="8449"/>
          <a:stretch/>
        </p:blipFill>
        <p:spPr>
          <a:xfrm>
            <a:off x="313938" y="825486"/>
            <a:ext cx="7028421" cy="5947637"/>
          </a:xfrm>
          <a:prstGeom prst="rect">
            <a:avLst/>
          </a:prstGeom>
          <a:ln>
            <a:no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104</a:t>
            </a:fld>
            <a:endParaRPr lang="zh-TW" altLang="en-US" sz="2000" dirty="0">
              <a:solidFill>
                <a:schemeClr val="tx1"/>
              </a:solidFill>
            </a:endParaRPr>
          </a:p>
        </p:txBody>
      </p:sp>
      <p:sp>
        <p:nvSpPr>
          <p:cNvPr id="5" name="Rectangle 2"/>
          <p:cNvSpPr>
            <a:spLocks noGrp="1" noChangeArrowheads="1"/>
          </p:cNvSpPr>
          <p:nvPr>
            <p:ph type="title"/>
          </p:nvPr>
        </p:nvSpPr>
        <p:spPr>
          <a:xfrm>
            <a:off x="574506" y="161258"/>
            <a:ext cx="8229600"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選填志願及順序 </a:t>
            </a:r>
            <a:r>
              <a:rPr lang="en-US" altLang="zh-TW" sz="3200" b="1" dirty="0" smtClean="0">
                <a:solidFill>
                  <a:srgbClr val="002060"/>
                </a:solidFill>
                <a:latin typeface="微軟正黑體" panose="020B0604030504040204" pitchFamily="34" charset="-120"/>
                <a:ea typeface="微軟正黑體" panose="020B0604030504040204" pitchFamily="34" charset="-120"/>
              </a:rPr>
              <a:t>(5/6)</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7985695" y="1424781"/>
            <a:ext cx="4039070" cy="1140393"/>
          </a:xfrm>
          <a:prstGeom prst="round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600"/>
              </a:lnSpc>
            </a:pPr>
            <a:r>
              <a:rPr lang="zh-TW" altLang="en-US" sz="2400" b="1" dirty="0" smtClean="0">
                <a:solidFill>
                  <a:srgbClr val="002060"/>
                </a:solidFill>
                <a:latin typeface="微軟正黑體" panose="020B0604030504040204" pitchFamily="34" charset="-120"/>
                <a:ea typeface="微軟正黑體" panose="020B0604030504040204" pitchFamily="34" charset="-120"/>
              </a:rPr>
              <a:t>確認所選填之志願是否無誤</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a:lnSpc>
                <a:spcPts val="3600"/>
              </a:lnSpc>
            </a:pPr>
            <a:r>
              <a:rPr lang="zh-TW" altLang="en-US" sz="2400" b="1" dirty="0" smtClean="0">
                <a:solidFill>
                  <a:srgbClr val="002060"/>
                </a:solidFill>
                <a:latin typeface="微軟正黑體" panose="020B0604030504040204" pitchFamily="34" charset="-120"/>
                <a:ea typeface="微軟正黑體" panose="020B0604030504040204" pitchFamily="34" charset="-120"/>
              </a:rPr>
              <a:t>確認志願順序是否無誤</a:t>
            </a:r>
            <a:endParaRPr lang="zh-TW" altLang="en-US" sz="2400" b="1" dirty="0">
              <a:solidFill>
                <a:srgbClr val="002060"/>
              </a:solidFill>
              <a:latin typeface="微軟正黑體" panose="020B0604030504040204" pitchFamily="34" charset="-120"/>
              <a:ea typeface="微軟正黑體" panose="020B0604030504040204" pitchFamily="34" charset="-120"/>
            </a:endParaRPr>
          </a:p>
        </p:txBody>
      </p:sp>
      <p:sp>
        <p:nvSpPr>
          <p:cNvPr id="16" name="圓角矩形 15"/>
          <p:cNvSpPr/>
          <p:nvPr/>
        </p:nvSpPr>
        <p:spPr>
          <a:xfrm>
            <a:off x="7964240" y="3082783"/>
            <a:ext cx="4039070" cy="2375721"/>
          </a:xfrm>
          <a:prstGeom prst="roundRect">
            <a:avLst/>
          </a:prstGeom>
          <a:solidFill>
            <a:schemeClr val="accent2">
              <a:lumMod val="20000"/>
              <a:lumOff val="80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zh-TW" altLang="en-US" sz="2400" b="1" dirty="0" smtClean="0">
                <a:solidFill>
                  <a:srgbClr val="002060"/>
                </a:solidFill>
                <a:latin typeface="微軟正黑體" panose="020B0604030504040204" pitchFamily="34" charset="-120"/>
                <a:ea typeface="微軟正黑體" panose="020B0604030504040204" pitchFamily="34" charset="-120"/>
              </a:rPr>
              <a:t>確認志願順序選填無誤後，須輸入：</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a:lnSpc>
                <a:spcPts val="3000"/>
              </a:lnSpc>
            </a:pPr>
            <a:r>
              <a:rPr lang="zh-TW" altLang="en-US" sz="2400" b="1" dirty="0" smtClean="0">
                <a:solidFill>
                  <a:srgbClr val="C00000"/>
                </a:solidFill>
                <a:latin typeface="微軟正黑體" panose="020B0604030504040204" pitchFamily="34" charset="-120"/>
                <a:ea typeface="微軟正黑體" panose="020B0604030504040204" pitchFamily="34" charset="-120"/>
              </a:rPr>
              <a:t>身分證統一編號</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居留證號或入出境許可證統一證號</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出生年月日、通行碼及驗證碼</a:t>
            </a:r>
            <a:r>
              <a:rPr lang="zh-TW" altLang="en-US" sz="2400" b="1" dirty="0" smtClean="0">
                <a:solidFill>
                  <a:srgbClr val="002060"/>
                </a:solidFill>
                <a:latin typeface="微軟正黑體" panose="020B0604030504040204" pitchFamily="34" charset="-120"/>
                <a:ea typeface="微軟正黑體" panose="020B0604030504040204" pitchFamily="34" charset="-120"/>
              </a:rPr>
              <a:t>即可點選確認送出</a:t>
            </a:r>
            <a:endParaRPr lang="zh-TW" altLang="en-US" sz="2400" b="1" dirty="0">
              <a:solidFill>
                <a:srgbClr val="00206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3987484" y="877954"/>
            <a:ext cx="3309444" cy="553004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flipV="1">
            <a:off x="7260077" y="2118511"/>
            <a:ext cx="725618" cy="16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64581" y="4281384"/>
            <a:ext cx="3477472" cy="15688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03652" y="6452420"/>
            <a:ext cx="628226" cy="32070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p:cNvCxnSpPr/>
          <p:nvPr/>
        </p:nvCxnSpPr>
        <p:spPr>
          <a:xfrm flipV="1">
            <a:off x="3942053" y="3117992"/>
            <a:ext cx="4007760" cy="1163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圓角矩形圖說文字 21"/>
          <p:cNvSpPr/>
          <p:nvPr/>
        </p:nvSpPr>
        <p:spPr>
          <a:xfrm>
            <a:off x="3725030" y="6009892"/>
            <a:ext cx="2820626" cy="769830"/>
          </a:xfrm>
          <a:prstGeom prst="wedgeRoundRectCallout">
            <a:avLst>
              <a:gd name="adj1" fmla="val -144171"/>
              <a:gd name="adj2" fmla="val 27682"/>
              <a:gd name="adj3" fmla="val 16667"/>
            </a:avLst>
          </a:prstGeom>
          <a:solidFill>
            <a:schemeClr val="accent6">
              <a:lumMod val="20000"/>
              <a:lumOff val="80000"/>
            </a:schemeClr>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smtClean="0">
                <a:solidFill>
                  <a:srgbClr val="002060"/>
                </a:solidFill>
                <a:latin typeface="微軟正黑體" panose="020B0604030504040204" pitchFamily="34" charset="-120"/>
                <a:ea typeface="微軟正黑體" panose="020B0604030504040204" pitchFamily="34" charset="-120"/>
              </a:rPr>
              <a:t>志願未確認送出</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r>
              <a:rPr lang="zh-TW" altLang="en-US" b="1" dirty="0" smtClean="0">
                <a:solidFill>
                  <a:srgbClr val="002060"/>
                </a:solidFill>
                <a:latin typeface="微軟正黑體" panose="020B0604030504040204" pitchFamily="34" charset="-120"/>
                <a:ea typeface="微軟正黑體" panose="020B0604030504040204" pitchFamily="34" charset="-120"/>
              </a:rPr>
              <a:t>皆可返回修改志願及順序</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23" name="圓角矩形圖說文字 22"/>
          <p:cNvSpPr/>
          <p:nvPr/>
        </p:nvSpPr>
        <p:spPr>
          <a:xfrm>
            <a:off x="4385152" y="4317815"/>
            <a:ext cx="3457066" cy="1495978"/>
          </a:xfrm>
          <a:prstGeom prst="wedgeRoundRectCallout">
            <a:avLst>
              <a:gd name="adj1" fmla="val -77259"/>
              <a:gd name="adj2" fmla="val 54989"/>
              <a:gd name="adj3" fmla="val 16667"/>
            </a:avLst>
          </a:prstGeom>
          <a:solidFill>
            <a:srgbClr val="FFFF00"/>
          </a:solid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400" b="1" dirty="0" smtClean="0">
                <a:solidFill>
                  <a:srgbClr val="C00000"/>
                </a:solidFill>
                <a:latin typeface="微軟正黑體" panose="020B0604030504040204" pitchFamily="34" charset="-120"/>
                <a:ea typeface="微軟正黑體" panose="020B0604030504040204" pitchFamily="34" charset="-120"/>
              </a:rPr>
              <a:t>注意：</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gn="just"/>
            <a:r>
              <a:rPr lang="zh-TW" altLang="en-US" sz="2400" b="1" dirty="0" smtClean="0">
                <a:solidFill>
                  <a:srgbClr val="C00000"/>
                </a:solidFill>
                <a:latin typeface="微軟正黑體" panose="020B0604030504040204" pitchFamily="34" charset="-120"/>
                <a:ea typeface="微軟正黑體" panose="020B0604030504040204" pitchFamily="34" charset="-120"/>
              </a:rPr>
              <a:t>志願一旦點選確認送出</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gn="just"/>
            <a:r>
              <a:rPr lang="zh-TW" altLang="en-US" sz="2400" b="1" dirty="0" smtClean="0">
                <a:solidFill>
                  <a:srgbClr val="C00000"/>
                </a:solidFill>
                <a:latin typeface="微軟正黑體" panose="020B0604030504040204" pitchFamily="34" charset="-120"/>
                <a:ea typeface="微軟正黑體" panose="020B0604030504040204" pitchFamily="34" charset="-120"/>
              </a:rPr>
              <a:t>即不可修改志願及順序</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4" name="矩形 23"/>
          <p:cNvSpPr/>
          <p:nvPr/>
        </p:nvSpPr>
        <p:spPr>
          <a:xfrm>
            <a:off x="2770360" y="5929170"/>
            <a:ext cx="581280" cy="357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630797" y="4091167"/>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26" name="橢圓 25"/>
          <p:cNvSpPr/>
          <p:nvPr/>
        </p:nvSpPr>
        <p:spPr>
          <a:xfrm>
            <a:off x="7931872" y="2795379"/>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27" name="橢圓 26"/>
          <p:cNvSpPr/>
          <p:nvPr/>
        </p:nvSpPr>
        <p:spPr>
          <a:xfrm>
            <a:off x="2351007" y="5920844"/>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28" name="橢圓 27"/>
          <p:cNvSpPr/>
          <p:nvPr/>
        </p:nvSpPr>
        <p:spPr>
          <a:xfrm>
            <a:off x="4230736" y="4207545"/>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29" name="矩形 28"/>
          <p:cNvSpPr/>
          <p:nvPr/>
        </p:nvSpPr>
        <p:spPr>
          <a:xfrm>
            <a:off x="456933" y="2862271"/>
            <a:ext cx="3516124" cy="67791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990587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6441145" y="892281"/>
            <a:ext cx="4939623" cy="5908670"/>
          </a:xfrm>
          <a:prstGeom prst="rect">
            <a:avLst/>
          </a:prstGeom>
          <a:solidFill>
            <a:schemeClr val="accent1"/>
          </a:solidFill>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105</a:t>
            </a:fld>
            <a:endParaRPr lang="zh-TW" altLang="en-US" sz="2000" dirty="0">
              <a:solidFill>
                <a:schemeClr val="tx1"/>
              </a:solidFill>
            </a:endParaRPr>
          </a:p>
        </p:txBody>
      </p:sp>
      <p:sp>
        <p:nvSpPr>
          <p:cNvPr id="6" name="Rectangle 2"/>
          <p:cNvSpPr>
            <a:spLocks noGrp="1" noChangeArrowheads="1"/>
          </p:cNvSpPr>
          <p:nvPr>
            <p:ph type="title"/>
          </p:nvPr>
        </p:nvSpPr>
        <p:spPr>
          <a:xfrm>
            <a:off x="574506" y="161258"/>
            <a:ext cx="8229600"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選填志願及順序 </a:t>
            </a:r>
            <a:r>
              <a:rPr lang="en-US" altLang="zh-TW" sz="3200" b="1" dirty="0" smtClean="0">
                <a:solidFill>
                  <a:srgbClr val="002060"/>
                </a:solidFill>
                <a:latin typeface="微軟正黑體" panose="020B0604030504040204" pitchFamily="34" charset="-120"/>
                <a:ea typeface="微軟正黑體" panose="020B0604030504040204" pitchFamily="34" charset="-120"/>
              </a:rPr>
              <a:t>(6/6)</a:t>
            </a:r>
            <a:r>
              <a:rPr lang="zh-TW" altLang="en-US" sz="3200" b="1" dirty="0" smtClean="0">
                <a:solidFill>
                  <a:srgbClr val="002060"/>
                </a:solidFill>
                <a:latin typeface="微軟正黑體" panose="020B0604030504040204" pitchFamily="34" charset="-120"/>
                <a:ea typeface="微軟正黑體" panose="020B0604030504040204" pitchFamily="34" charset="-120"/>
              </a:rPr>
              <a:t> </a:t>
            </a:r>
          </a:p>
        </p:txBody>
      </p:sp>
      <p:grpSp>
        <p:nvGrpSpPr>
          <p:cNvPr id="2" name="群組 1"/>
          <p:cNvGrpSpPr/>
          <p:nvPr/>
        </p:nvGrpSpPr>
        <p:grpSpPr>
          <a:xfrm>
            <a:off x="467655" y="892281"/>
            <a:ext cx="10722428" cy="5915871"/>
            <a:chOff x="467655" y="892281"/>
            <a:chExt cx="10722428" cy="5915871"/>
          </a:xfrm>
        </p:grpSpPr>
        <p:pic>
          <p:nvPicPr>
            <p:cNvPr id="13" name="圖片 12"/>
            <p:cNvPicPr>
              <a:picLocks noChangeAspect="1"/>
            </p:cNvPicPr>
            <p:nvPr/>
          </p:nvPicPr>
          <p:blipFill>
            <a:blip r:embed="rId4"/>
            <a:stretch>
              <a:fillRect/>
            </a:stretch>
          </p:blipFill>
          <p:spPr>
            <a:xfrm>
              <a:off x="467655" y="892281"/>
              <a:ext cx="5631032" cy="2305423"/>
            </a:xfrm>
            <a:prstGeom prst="rect">
              <a:avLst/>
            </a:prstGeom>
            <a:ln>
              <a:solidFill>
                <a:schemeClr val="accent1"/>
              </a:solidFill>
            </a:ln>
          </p:spPr>
        </p:pic>
        <p:sp>
          <p:nvSpPr>
            <p:cNvPr id="9" name="圓角矩形 8"/>
            <p:cNvSpPr/>
            <p:nvPr/>
          </p:nvSpPr>
          <p:spPr>
            <a:xfrm>
              <a:off x="668540" y="3526335"/>
              <a:ext cx="5135764" cy="2427285"/>
            </a:xfrm>
            <a:prstGeom prst="roundRect">
              <a:avLst/>
            </a:prstGeom>
            <a:solidFill>
              <a:schemeClr val="accent2">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zh-TW" altLang="en-US" sz="2800" b="1" dirty="0" smtClean="0">
                  <a:solidFill>
                    <a:srgbClr val="002060"/>
                  </a:solidFill>
                  <a:latin typeface="微軟正黑體" panose="020B0604030504040204" pitchFamily="34" charset="-120"/>
                  <a:ea typeface="微軟正黑體" panose="020B0604030504040204" pitchFamily="34" charset="-120"/>
                </a:rPr>
                <a:t>畫面顯示：</a:t>
              </a:r>
              <a:endParaRPr lang="en-US" altLang="zh-TW" sz="2800" b="1" dirty="0" smtClean="0">
                <a:solidFill>
                  <a:srgbClr val="002060"/>
                </a:solidFill>
                <a:latin typeface="微軟正黑體" panose="020B0604030504040204" pitchFamily="34" charset="-120"/>
                <a:ea typeface="微軟正黑體" panose="020B0604030504040204" pitchFamily="34" charset="-120"/>
              </a:endParaRPr>
            </a:p>
            <a:p>
              <a:pPr>
                <a:lnSpc>
                  <a:spcPts val="3800"/>
                </a:lnSpc>
              </a:pPr>
              <a:r>
                <a:rPr lang="zh-TW" altLang="en-US" sz="2800" b="1" dirty="0" smtClean="0">
                  <a:solidFill>
                    <a:srgbClr val="C00000"/>
                  </a:solidFill>
                  <a:latin typeface="微軟正黑體" panose="020B0604030504040204" pitchFamily="34" charset="-120"/>
                  <a:ea typeface="微軟正黑體" panose="020B0604030504040204" pitchFamily="34" charset="-120"/>
                </a:rPr>
                <a:t>您已完成網路選填登記志願</a:t>
              </a:r>
              <a:r>
                <a:rPr lang="zh-TW" altLang="en-US" sz="2800" b="1" dirty="0" smtClean="0">
                  <a:solidFill>
                    <a:srgbClr val="002060"/>
                  </a:solidFill>
                  <a:latin typeface="微軟正黑體" panose="020B0604030504040204" pitchFamily="34" charset="-120"/>
                  <a:ea typeface="微軟正黑體" panose="020B0604030504040204" pitchFamily="34" charset="-120"/>
                </a:rPr>
                <a:t>之訊息，並</a:t>
              </a:r>
              <a:r>
                <a:rPr lang="zh-TW" altLang="en-US" sz="2800" b="1" dirty="0" smtClean="0">
                  <a:solidFill>
                    <a:srgbClr val="C00000"/>
                  </a:solidFill>
                  <a:latin typeface="微軟正黑體" panose="020B0604030504040204" pitchFamily="34" charset="-120"/>
                  <a:ea typeface="微軟正黑體" panose="020B0604030504040204" pitchFamily="34" charset="-120"/>
                </a:rPr>
                <a:t>產生就讀志願表</a:t>
              </a:r>
              <a:r>
                <a:rPr lang="zh-TW" altLang="en-US" sz="2800" b="1" dirty="0" smtClean="0">
                  <a:solidFill>
                    <a:srgbClr val="002060"/>
                  </a:solidFill>
                  <a:latin typeface="微軟正黑體" panose="020B0604030504040204" pitchFamily="34" charset="-120"/>
                  <a:ea typeface="微軟正黑體" panose="020B0604030504040204" pitchFamily="34" charset="-120"/>
                </a:rPr>
                <a:t>，才算完成網路選填登記志願程序</a:t>
              </a:r>
              <a:endParaRPr lang="zh-TW" altLang="en-US" sz="2800" b="1" dirty="0">
                <a:solidFill>
                  <a:srgbClr val="00206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94265" y="1851894"/>
              <a:ext cx="5604422" cy="5423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2777953" y="2463334"/>
              <a:ext cx="1037045" cy="2577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單箭頭接點 19"/>
            <p:cNvCxnSpPr/>
            <p:nvPr/>
          </p:nvCxnSpPr>
          <p:spPr>
            <a:xfrm>
              <a:off x="3820562" y="2580238"/>
              <a:ext cx="2853975" cy="90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圓角矩形 29"/>
            <p:cNvSpPr/>
            <p:nvPr/>
          </p:nvSpPr>
          <p:spPr>
            <a:xfrm>
              <a:off x="7119093" y="1339686"/>
              <a:ext cx="751438" cy="163190"/>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10494526" y="1528417"/>
              <a:ext cx="695557" cy="164698"/>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9672171" y="1072693"/>
              <a:ext cx="902277" cy="1908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6533632" y="6516973"/>
              <a:ext cx="4656451" cy="29117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6881700" y="3845232"/>
              <a:ext cx="4065006" cy="1337228"/>
            </a:xfrm>
            <a:prstGeom prst="round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400" b="1" dirty="0">
                  <a:solidFill>
                    <a:srgbClr val="C00000"/>
                  </a:solidFill>
                  <a:latin typeface="微軟正黑體" panose="020B0604030504040204" pitchFamily="34" charset="-120"/>
                  <a:ea typeface="微軟正黑體" panose="020B0604030504040204" pitchFamily="34" charset="-120"/>
                </a:rPr>
                <a:t>志願表繳回國中學校</a:t>
              </a:r>
              <a:r>
                <a:rPr lang="zh-TW" altLang="en-US" sz="2400" b="1" dirty="0" smtClean="0">
                  <a:solidFill>
                    <a:srgbClr val="C00000"/>
                  </a:solidFill>
                  <a:latin typeface="微軟正黑體" panose="020B0604030504040204" pitchFamily="34" charset="-120"/>
                  <a:ea typeface="微軟正黑體" panose="020B0604030504040204" pitchFamily="34" charset="-120"/>
                </a:rPr>
                <a:t>承辦老師，</a:t>
              </a:r>
              <a:r>
                <a:rPr lang="zh-TW" altLang="en-US" sz="2400" b="1" dirty="0">
                  <a:solidFill>
                    <a:srgbClr val="C00000"/>
                  </a:solidFill>
                  <a:latin typeface="微軟正黑體" panose="020B0604030504040204" pitchFamily="34" charset="-120"/>
                  <a:ea typeface="微軟正黑體" panose="020B0604030504040204" pitchFamily="34" charset="-120"/>
                </a:rPr>
                <a:t>並自存一份</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algn="just"/>
              <a:r>
                <a:rPr lang="zh-TW" altLang="en-US" sz="2400" b="1" dirty="0">
                  <a:solidFill>
                    <a:srgbClr val="002060"/>
                  </a:solidFill>
                  <a:latin typeface="微軟正黑體" panose="020B0604030504040204" pitchFamily="34" charset="-120"/>
                  <a:ea typeface="微軟正黑體" panose="020B0604030504040204" pitchFamily="34" charset="-120"/>
                </a:rPr>
                <a:t>申請分發結果複查時使用</a:t>
              </a:r>
            </a:p>
          </p:txBody>
        </p:sp>
      </p:grpSp>
      <p:sp>
        <p:nvSpPr>
          <p:cNvPr id="17" name="圓角矩形 16"/>
          <p:cNvSpPr/>
          <p:nvPr/>
        </p:nvSpPr>
        <p:spPr>
          <a:xfrm>
            <a:off x="7285733" y="1530037"/>
            <a:ext cx="300311" cy="163078"/>
          </a:xfrm>
          <a:prstGeom prst="round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818906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2"/>
          <p:cNvSpPr txBox="1">
            <a:spLocks/>
          </p:cNvSpPr>
          <p:nvPr/>
        </p:nvSpPr>
        <p:spPr>
          <a:xfrm>
            <a:off x="1548598" y="2761932"/>
            <a:ext cx="10643402" cy="1346200"/>
          </a:xfrm>
          <a:prstGeom prst="rect">
            <a:avLst/>
          </a:prstGeom>
          <a:solidFill>
            <a:srgbClr val="B7F0FB">
              <a:alpha val="39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smtClean="0">
                <a:latin typeface="微軟正黑體" pitchFamily="34" charset="-120"/>
                <a:ea typeface="微軟正黑體" pitchFamily="34" charset="-120"/>
              </a:rPr>
              <a:t>                     </a:t>
            </a:r>
          </a:p>
          <a:p>
            <a:r>
              <a:rPr lang="en-US" altLang="zh-TW" b="1" dirty="0" smtClean="0">
                <a:solidFill>
                  <a:srgbClr val="C00000"/>
                </a:solidFill>
                <a:latin typeface="微軟正黑體" pitchFamily="34" charset="-120"/>
                <a:ea typeface="微軟正黑體" pitchFamily="34" charset="-120"/>
              </a:rPr>
              <a:t>                            </a:t>
            </a:r>
            <a:endParaRPr lang="zh-TW" altLang="en-US" b="1" dirty="0">
              <a:solidFill>
                <a:srgbClr val="C00000"/>
              </a:solidFill>
              <a:latin typeface="微軟正黑體" pitchFamily="34" charset="-120"/>
              <a:ea typeface="微軟正黑體" pitchFamily="34" charset="-120"/>
            </a:endParaRPr>
          </a:p>
        </p:txBody>
      </p:sp>
      <p:pic>
        <p:nvPicPr>
          <p:cNvPr id="6" name="Picture 1" descr="F:\檢測\聯合會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400" y="476250"/>
            <a:ext cx="5441924" cy="990600"/>
          </a:xfrm>
          <a:prstGeom prst="rect">
            <a:avLst/>
          </a:prstGeom>
          <a:noFill/>
        </p:spPr>
      </p:pic>
      <p:pic>
        <p:nvPicPr>
          <p:cNvPr id="7" name="Picture 2" descr="https://caac.jctv.ntut.edu.tw/105generalquery/image/applyLogo.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723" y="1840029"/>
            <a:ext cx="3692258" cy="3708400"/>
          </a:xfrm>
          <a:prstGeom prst="rect">
            <a:avLst/>
          </a:prstGeom>
          <a:noFill/>
        </p:spPr>
      </p:pic>
      <p:sp>
        <p:nvSpPr>
          <p:cNvPr id="3" name="內容版面配置區 2"/>
          <p:cNvSpPr>
            <a:spLocks noGrp="1"/>
          </p:cNvSpPr>
          <p:nvPr>
            <p:ph idx="1"/>
          </p:nvPr>
        </p:nvSpPr>
        <p:spPr>
          <a:xfrm>
            <a:off x="3479533" y="3046596"/>
            <a:ext cx="8092440" cy="839253"/>
          </a:xfrm>
        </p:spPr>
        <p:txBody>
          <a:bodyPr>
            <a:normAutofit lnSpcReduction="10000"/>
          </a:bodyPr>
          <a:lstStyle/>
          <a:p>
            <a:pPr marL="0" indent="0">
              <a:buNone/>
            </a:pPr>
            <a:r>
              <a:rPr lang="zh-TW" altLang="en-US" sz="6000" b="1" dirty="0" smtClean="0">
                <a:latin typeface="微軟正黑體" panose="020B0604030504040204" pitchFamily="34" charset="-120"/>
                <a:ea typeface="微軟正黑體" panose="020B0604030504040204" pitchFamily="34" charset="-120"/>
              </a:rPr>
              <a:t>簡報完畢　敬請指教</a:t>
            </a:r>
            <a:endParaRPr lang="zh-TW" altLang="en-US" sz="6000" b="1" dirty="0">
              <a:latin typeface="微軟正黑體" panose="020B0604030504040204" pitchFamily="34" charset="-120"/>
              <a:ea typeface="微軟正黑體" panose="020B0604030504040204" pitchFamily="34" charset="-120"/>
            </a:endParaRPr>
          </a:p>
        </p:txBody>
      </p:sp>
      <p:sp>
        <p:nvSpPr>
          <p:cNvPr id="10" name="矩形 3"/>
          <p:cNvSpPr>
            <a:spLocks noChangeArrowheads="1"/>
          </p:cNvSpPr>
          <p:nvPr/>
        </p:nvSpPr>
        <p:spPr bwMode="auto">
          <a:xfrm>
            <a:off x="3611481" y="4267257"/>
            <a:ext cx="68278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600" b="1" dirty="0" smtClean="0">
                <a:solidFill>
                  <a:srgbClr val="C00000"/>
                </a:solidFill>
                <a:latin typeface="華康中圓體" panose="020F0509000000000000" pitchFamily="49" charset="-120"/>
                <a:ea typeface="華康中圓體" panose="020F0509000000000000" pitchFamily="49" charset="-120"/>
              </a:rPr>
              <a:t>109</a:t>
            </a:r>
            <a:r>
              <a:rPr lang="zh-TW" altLang="en-US" sz="2600" b="1" dirty="0" smtClean="0">
                <a:solidFill>
                  <a:srgbClr val="C00000"/>
                </a:solidFill>
                <a:latin typeface="華康中圓體" panose="020F0509000000000000" pitchFamily="49" charset="-120"/>
                <a:ea typeface="華康中圓體" panose="020F0509000000000000" pitchFamily="49" charset="-120"/>
              </a:rPr>
              <a:t>學年度五專優先免試</a:t>
            </a:r>
            <a:r>
              <a:rPr lang="zh-TW" altLang="en-US" sz="2600" b="1" dirty="0">
                <a:solidFill>
                  <a:srgbClr val="C00000"/>
                </a:solidFill>
                <a:latin typeface="華康中圓體" panose="020F0509000000000000" pitchFamily="49" charset="-120"/>
                <a:ea typeface="華康中圓體" panose="020F0509000000000000" pitchFamily="49" charset="-120"/>
              </a:rPr>
              <a:t>入學招生委員會</a:t>
            </a:r>
          </a:p>
        </p:txBody>
      </p:sp>
      <p:sp>
        <p:nvSpPr>
          <p:cNvPr id="12" name="文字方塊 1"/>
          <p:cNvSpPr txBox="1">
            <a:spLocks noChangeArrowheads="1"/>
          </p:cNvSpPr>
          <p:nvPr/>
        </p:nvSpPr>
        <p:spPr bwMode="auto">
          <a:xfrm>
            <a:off x="3621641" y="4760970"/>
            <a:ext cx="6264040" cy="1785104"/>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ts val="600"/>
              </a:spcBef>
              <a:spcAft>
                <a:spcPts val="600"/>
              </a:spcAft>
              <a:buFontTx/>
              <a:buNone/>
            </a:pPr>
            <a:r>
              <a:rPr lang="zh-TW" altLang="en-US" sz="2000" b="1" dirty="0">
                <a:latin typeface="華康中圓體" panose="020F0509000000000000" pitchFamily="49" charset="-120"/>
                <a:ea typeface="華康中圓體" panose="020F0509000000000000" pitchFamily="49" charset="-120"/>
              </a:rPr>
              <a:t>電   話：</a:t>
            </a:r>
            <a:r>
              <a:rPr lang="zh-TW" altLang="en-US" sz="2000" dirty="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02</a:t>
            </a:r>
            <a:r>
              <a:rPr lang="zh-TW" altLang="en-US" sz="2000" dirty="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2772-5333</a:t>
            </a:r>
            <a:r>
              <a:rPr lang="zh-TW" altLang="en-US" sz="2000" dirty="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2772-5182</a:t>
            </a:r>
          </a:p>
          <a:p>
            <a:pPr>
              <a:spcBef>
                <a:spcPts val="600"/>
              </a:spcBef>
              <a:spcAft>
                <a:spcPts val="600"/>
              </a:spcAft>
              <a:buFontTx/>
              <a:buNone/>
            </a:pPr>
            <a:r>
              <a:rPr lang="zh-TW" altLang="en-US" sz="2000" b="1" dirty="0">
                <a:latin typeface="華康中圓體" panose="020F0509000000000000" pitchFamily="49" charset="-120"/>
                <a:ea typeface="華康中圓體" panose="020F0509000000000000" pitchFamily="49" charset="-120"/>
              </a:rPr>
              <a:t>傳   真：</a:t>
            </a:r>
            <a:r>
              <a:rPr lang="zh-TW" altLang="en-US" sz="2000" dirty="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02</a:t>
            </a:r>
            <a:r>
              <a:rPr lang="zh-TW" altLang="en-US" sz="2000" dirty="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2773-8881</a:t>
            </a:r>
            <a:r>
              <a:rPr lang="zh-TW" altLang="en-US" sz="2000" dirty="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2773-1722</a:t>
            </a:r>
          </a:p>
          <a:p>
            <a:pPr>
              <a:spcBef>
                <a:spcPts val="600"/>
              </a:spcBef>
              <a:spcAft>
                <a:spcPts val="600"/>
              </a:spcAft>
              <a:buFontTx/>
              <a:buNone/>
            </a:pPr>
            <a:r>
              <a:rPr lang="zh-TW" altLang="en-US" sz="2000" b="1" dirty="0">
                <a:latin typeface="華康中圓體" panose="020F0509000000000000" pitchFamily="49" charset="-120"/>
                <a:ea typeface="華康中圓體" panose="020F0509000000000000" pitchFamily="49" charset="-120"/>
              </a:rPr>
              <a:t>網   址</a:t>
            </a:r>
            <a:r>
              <a:rPr lang="zh-TW" altLang="en-US" sz="2000" b="1" dirty="0" smtClean="0">
                <a:latin typeface="華康中圓體" panose="020F0509000000000000" pitchFamily="49" charset="-120"/>
                <a:ea typeface="華康中圓體" panose="020F0509000000000000" pitchFamily="49" charset="-120"/>
              </a:rPr>
              <a:t>：</a:t>
            </a:r>
            <a:r>
              <a:rPr lang="en-US" altLang="zh-TW" sz="2000" dirty="0">
                <a:latin typeface="華康中圓體" panose="020F0509000000000000" pitchFamily="49" charset="-120"/>
                <a:ea typeface="華康中圓體" panose="020F0509000000000000" pitchFamily="49" charset="-120"/>
              </a:rPr>
              <a:t>https://www.jctv.ntut.edu.tw/u5</a:t>
            </a:r>
            <a:r>
              <a:rPr lang="en-US" altLang="zh-TW" sz="2000" dirty="0" smtClean="0">
                <a:latin typeface="華康中圓體" panose="020F0509000000000000" pitchFamily="49" charset="-120"/>
                <a:ea typeface="華康中圓體" panose="020F0509000000000000" pitchFamily="49" charset="-120"/>
              </a:rPr>
              <a:t>/</a:t>
            </a:r>
          </a:p>
          <a:p>
            <a:pPr>
              <a:spcBef>
                <a:spcPts val="600"/>
              </a:spcBef>
              <a:spcAft>
                <a:spcPts val="600"/>
              </a:spcAft>
              <a:buFontTx/>
              <a:buNone/>
            </a:pPr>
            <a:r>
              <a:rPr lang="en-US" altLang="zh-TW" sz="2000" b="1" dirty="0" smtClean="0">
                <a:latin typeface="華康中圓體" panose="020F0509000000000000" pitchFamily="49" charset="-120"/>
                <a:ea typeface="華康中圓體" panose="020F0509000000000000" pitchFamily="49" charset="-120"/>
              </a:rPr>
              <a:t>E-mail </a:t>
            </a:r>
            <a:r>
              <a:rPr lang="en-US" altLang="zh-TW" sz="2000" dirty="0" smtClean="0">
                <a:latin typeface="華康中圓體" panose="020F0509000000000000" pitchFamily="49" charset="-120"/>
                <a:ea typeface="華康中圓體" panose="020F0509000000000000" pitchFamily="49" charset="-120"/>
              </a:rPr>
              <a:t>:u_5@ntut.edu.tw</a:t>
            </a:r>
            <a:endParaRPr lang="zh-TW" altLang="en-US" sz="2000" dirty="0">
              <a:latin typeface="華康中圓體" panose="020F0509000000000000" pitchFamily="49" charset="-120"/>
              <a:ea typeface="華康中圓體" panose="020F0509000000000000" pitchFamily="49" charset="-120"/>
            </a:endParaRPr>
          </a:p>
        </p:txBody>
      </p:sp>
      <p:pic>
        <p:nvPicPr>
          <p:cNvPr id="2" name="圖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1071" y="4758958"/>
            <a:ext cx="938892" cy="938892"/>
          </a:xfrm>
          <a:prstGeom prst="rect">
            <a:avLst/>
          </a:prstGeom>
        </p:spPr>
      </p:pic>
    </p:spTree>
    <p:extLst>
      <p:ext uri="{BB962C8B-B14F-4D97-AF65-F5344CB8AC3E}">
        <p14:creationId xmlns:p14="http://schemas.microsoft.com/office/powerpoint/2010/main" val="2634093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9150" y="1701800"/>
            <a:ext cx="11010900" cy="4781550"/>
          </a:xfrm>
        </p:spPr>
        <p:txBody>
          <a:bodyPr rtlCol="0">
            <a:noAutofit/>
          </a:bodyPr>
          <a:lstStyle/>
          <a:p>
            <a:pPr marL="0" indent="0" eaLnBrk="1" fontAlgn="auto" hangingPunct="1">
              <a:lnSpc>
                <a:spcPct val="150000"/>
              </a:lnSpc>
              <a:spcBef>
                <a:spcPts val="1200"/>
              </a:spcBef>
              <a:spcAft>
                <a:spcPts val="0"/>
              </a:spcAft>
              <a:buFont typeface="Arial" panose="020B0604020202020204" pitchFamily="34" charset="0"/>
              <a:buNone/>
              <a:defRPr/>
            </a:pPr>
            <a:r>
              <a:rPr lang="zh-TW" altLang="en-US" sz="3200" b="1" dirty="0" smtClean="0">
                <a:solidFill>
                  <a:srgbClr val="C00000"/>
                </a:solidFill>
                <a:latin typeface="微軟正黑體" pitchFamily="34" charset="-120"/>
                <a:ea typeface="微軟正黑體" pitchFamily="34" charset="-120"/>
              </a:rPr>
              <a:t>完成學生報名檔案上傳國中集體報名系統後，列印報名表件</a:t>
            </a:r>
            <a:r>
              <a:rPr lang="en-US" altLang="zh-TW" sz="3200" b="1" dirty="0" smtClean="0">
                <a:solidFill>
                  <a:srgbClr val="C00000"/>
                </a:solidFill>
                <a:latin typeface="微軟正黑體" pitchFamily="34" charset="-120"/>
                <a:ea typeface="微軟正黑體" pitchFamily="34" charset="-120"/>
              </a:rPr>
              <a:t/>
            </a:r>
            <a:br>
              <a:rPr lang="en-US" altLang="zh-TW" sz="3200" b="1" dirty="0" smtClean="0">
                <a:solidFill>
                  <a:srgbClr val="C00000"/>
                </a:solidFill>
                <a:latin typeface="微軟正黑體" pitchFamily="34" charset="-120"/>
                <a:ea typeface="微軟正黑體" pitchFamily="34" charset="-120"/>
              </a:rPr>
            </a:br>
            <a:r>
              <a:rPr lang="zh-TW" altLang="zh-TW" b="1" dirty="0" smtClean="0">
                <a:solidFill>
                  <a:schemeClr val="accent5">
                    <a:lumMod val="75000"/>
                  </a:schemeClr>
                </a:solidFill>
                <a:latin typeface="微軟正黑體" pitchFamily="34" charset="-120"/>
                <a:ea typeface="微軟正黑體" pitchFamily="34" charset="-120"/>
              </a:rPr>
              <a:t>表一、報名人數統計表</a:t>
            </a:r>
            <a:r>
              <a:rPr lang="en-US" altLang="zh-TW" b="1" dirty="0" smtClean="0">
                <a:solidFill>
                  <a:schemeClr val="accent6">
                    <a:lumMod val="75000"/>
                  </a:schemeClr>
                </a:solidFill>
                <a:latin typeface="微軟正黑體" pitchFamily="34" charset="-120"/>
                <a:ea typeface="微軟正黑體" pitchFamily="34" charset="-120"/>
              </a:rPr>
              <a:t>(</a:t>
            </a:r>
            <a:r>
              <a:rPr lang="zh-TW" altLang="zh-TW" b="1" dirty="0">
                <a:solidFill>
                  <a:schemeClr val="accent6">
                    <a:lumMod val="75000"/>
                  </a:schemeClr>
                </a:solidFill>
                <a:latin typeface="微軟正黑體" pitchFamily="34" charset="-120"/>
                <a:ea typeface="微軟正黑體" pitchFamily="34" charset="-120"/>
              </a:rPr>
              <a:t>繳費</a:t>
            </a:r>
            <a:r>
              <a:rPr lang="zh-TW" altLang="zh-TW" b="1" dirty="0" smtClean="0">
                <a:solidFill>
                  <a:schemeClr val="accent6">
                    <a:lumMod val="75000"/>
                  </a:schemeClr>
                </a:solidFill>
                <a:latin typeface="微軟正黑體" pitchFamily="34" charset="-120"/>
                <a:ea typeface="微軟正黑體" pitchFamily="34" charset="-120"/>
              </a:rPr>
              <a:t>證明</a:t>
            </a:r>
            <a:r>
              <a:rPr lang="zh-TW" altLang="en-US" b="1" dirty="0" smtClean="0">
                <a:solidFill>
                  <a:schemeClr val="accent6">
                    <a:lumMod val="75000"/>
                  </a:schemeClr>
                </a:solidFill>
                <a:latin typeface="微軟正黑體" pitchFamily="34" charset="-120"/>
                <a:ea typeface="微軟正黑體" pitchFamily="34" charset="-120"/>
              </a:rPr>
              <a:t>文件</a:t>
            </a:r>
            <a:r>
              <a:rPr lang="zh-TW" altLang="zh-TW" b="1" dirty="0" smtClean="0">
                <a:solidFill>
                  <a:schemeClr val="accent6">
                    <a:lumMod val="75000"/>
                  </a:schemeClr>
                </a:solidFill>
                <a:latin typeface="微軟正黑體" pitchFamily="34" charset="-120"/>
                <a:ea typeface="微軟正黑體" pitchFamily="34" charset="-120"/>
              </a:rPr>
              <a:t>影</a:t>
            </a:r>
            <a:r>
              <a:rPr lang="zh-TW" altLang="zh-TW" b="1" dirty="0">
                <a:solidFill>
                  <a:schemeClr val="accent6">
                    <a:lumMod val="75000"/>
                  </a:schemeClr>
                </a:solidFill>
                <a:latin typeface="微軟正黑體" pitchFamily="34" charset="-120"/>
                <a:ea typeface="微軟正黑體" pitchFamily="34" charset="-120"/>
              </a:rPr>
              <a:t>本</a:t>
            </a:r>
            <a:r>
              <a:rPr lang="zh-TW" altLang="en-US" b="1" dirty="0">
                <a:solidFill>
                  <a:schemeClr val="accent6">
                    <a:lumMod val="75000"/>
                  </a:schemeClr>
                </a:solidFill>
                <a:latin typeface="微軟正黑體" pitchFamily="34" charset="-120"/>
                <a:ea typeface="微軟正黑體" pitchFamily="34" charset="-120"/>
              </a:rPr>
              <a:t>黏貼於此表</a:t>
            </a:r>
            <a:r>
              <a:rPr lang="en-US" altLang="zh-TW" b="1" dirty="0">
                <a:solidFill>
                  <a:schemeClr val="accent6">
                    <a:lumMod val="75000"/>
                  </a:schemeClr>
                </a:solidFill>
                <a:latin typeface="微軟正黑體" pitchFamily="34" charset="-120"/>
                <a:ea typeface="微軟正黑體" pitchFamily="34" charset="-120"/>
              </a:rPr>
              <a:t>)</a:t>
            </a:r>
            <a:endParaRPr lang="zh-TW" altLang="zh-TW" dirty="0">
              <a:solidFill>
                <a:schemeClr val="accent6">
                  <a:lumMod val="75000"/>
                </a:schemeClr>
              </a:solidFill>
              <a:latin typeface="微軟正黑體" pitchFamily="34" charset="-120"/>
              <a:ea typeface="微軟正黑體" pitchFamily="34" charset="-120"/>
            </a:endParaRPr>
          </a:p>
          <a:p>
            <a:pPr eaLnBrk="1" fontAlgn="auto" hangingPunct="1">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表二、集體報名繳費清單</a:t>
            </a:r>
            <a:endParaRPr lang="en-US" altLang="zh-TW" b="1" dirty="0" smtClean="0">
              <a:solidFill>
                <a:schemeClr val="accent5">
                  <a:lumMod val="75000"/>
                </a:schemeClr>
              </a:solidFill>
              <a:latin typeface="微軟正黑體" pitchFamily="34" charset="-120"/>
              <a:ea typeface="微軟正黑體" pitchFamily="34" charset="-120"/>
            </a:endParaRPr>
          </a:p>
          <a:p>
            <a:pPr eaLnBrk="1" fontAlgn="auto" hangingPunct="1">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表三、集體免收報名費名冊</a:t>
            </a:r>
            <a:r>
              <a:rPr lang="en-US" altLang="zh-TW" b="1" dirty="0" smtClean="0">
                <a:solidFill>
                  <a:srgbClr val="C00000"/>
                </a:solidFill>
                <a:latin typeface="微軟正黑體" pitchFamily="34" charset="-120"/>
                <a:ea typeface="微軟正黑體" pitchFamily="34" charset="-120"/>
              </a:rPr>
              <a:t>(</a:t>
            </a:r>
            <a:r>
              <a:rPr lang="zh-TW" altLang="en-US" b="1" dirty="0" smtClean="0">
                <a:solidFill>
                  <a:srgbClr val="C00000"/>
                </a:solidFill>
                <a:latin typeface="微軟正黑體" pitchFamily="34" charset="-120"/>
                <a:ea typeface="微軟正黑體" pitchFamily="34" charset="-120"/>
              </a:rPr>
              <a:t>選繳</a:t>
            </a:r>
            <a:r>
              <a:rPr lang="en-US" altLang="zh-TW" b="1" dirty="0" smtClean="0">
                <a:solidFill>
                  <a:srgbClr val="C00000"/>
                </a:solidFill>
                <a:latin typeface="微軟正黑體" pitchFamily="34" charset="-120"/>
                <a:ea typeface="微軟正黑體" pitchFamily="34" charset="-120"/>
              </a:rPr>
              <a:t>)</a:t>
            </a:r>
            <a:endParaRPr lang="zh-TW" altLang="zh-TW" dirty="0" smtClean="0">
              <a:solidFill>
                <a:srgbClr val="C00000"/>
              </a:solidFill>
              <a:latin typeface="微軟正黑體" pitchFamily="34" charset="-120"/>
              <a:ea typeface="微軟正黑體" pitchFamily="34" charset="-120"/>
            </a:endParaRPr>
          </a:p>
          <a:p>
            <a:pPr eaLnBrk="1" fontAlgn="auto" hangingPunct="1">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表四、報名學生名冊</a:t>
            </a:r>
            <a:endParaRPr lang="en-US" altLang="zh-TW" b="1" dirty="0" smtClean="0">
              <a:solidFill>
                <a:schemeClr val="accent5">
                  <a:lumMod val="75000"/>
                </a:schemeClr>
              </a:solidFill>
              <a:latin typeface="微軟正黑體" pitchFamily="34" charset="-120"/>
              <a:ea typeface="微軟正黑體" pitchFamily="34" charset="-120"/>
            </a:endParaRPr>
          </a:p>
          <a:p>
            <a:pPr eaLnBrk="1" fontAlgn="auto" hangingPunct="1">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表五、報名學生</a:t>
            </a:r>
            <a:r>
              <a:rPr lang="zh-TW" altLang="en-US" b="1" dirty="0" smtClean="0">
                <a:solidFill>
                  <a:schemeClr val="accent5">
                    <a:lumMod val="75000"/>
                  </a:schemeClr>
                </a:solidFill>
                <a:latin typeface="微軟正黑體" pitchFamily="34" charset="-120"/>
                <a:ea typeface="微軟正黑體" pitchFamily="34" charset="-120"/>
              </a:rPr>
              <a:t>超額比序項目積分列表</a:t>
            </a:r>
            <a:endParaRPr lang="en-US" altLang="zh-TW" b="1" dirty="0" smtClean="0">
              <a:solidFill>
                <a:schemeClr val="accent5">
                  <a:lumMod val="75000"/>
                </a:schemeClr>
              </a:solidFill>
              <a:latin typeface="微軟正黑體" pitchFamily="34" charset="-120"/>
              <a:ea typeface="微軟正黑體" pitchFamily="34" charset="-120"/>
            </a:endParaRPr>
          </a:p>
          <a:p>
            <a:pPr eaLnBrk="1" fontAlgn="auto" hangingPunct="1">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表六、報名資料袋封面</a:t>
            </a:r>
            <a:r>
              <a:rPr lang="en-US" altLang="zh-TW" b="1" dirty="0" smtClean="0">
                <a:solidFill>
                  <a:schemeClr val="accent5">
                    <a:lumMod val="75000"/>
                  </a:schemeClr>
                </a:solidFill>
                <a:effectLst>
                  <a:outerShdw blurRad="38100" dist="38100" dir="2700000" algn="tl">
                    <a:srgbClr val="C0C0C0"/>
                  </a:outerShdw>
                </a:effectLst>
                <a:latin typeface="微軟正黑體" pitchFamily="34" charset="-120"/>
                <a:ea typeface="微軟正黑體" pitchFamily="34" charset="-120"/>
              </a:rPr>
              <a:t> </a:t>
            </a:r>
            <a:endParaRPr lang="zh-TW" altLang="en-US" dirty="0">
              <a:solidFill>
                <a:schemeClr val="accent5">
                  <a:lumMod val="75000"/>
                </a:schemeClr>
              </a:solidFill>
              <a:latin typeface="微軟正黑體" pitchFamily="34" charset="-120"/>
              <a:ea typeface="微軟正黑體" pitchFamily="34" charset="-120"/>
            </a:endParaRPr>
          </a:p>
        </p:txBody>
      </p:sp>
      <p:sp>
        <p:nvSpPr>
          <p:cNvPr id="35843" name="標題 1"/>
          <p:cNvSpPr>
            <a:spLocks noGrp="1"/>
          </p:cNvSpPr>
          <p:nvPr>
            <p:ph type="title"/>
          </p:nvPr>
        </p:nvSpPr>
        <p:spPr>
          <a:xfrm>
            <a:off x="819150" y="254000"/>
            <a:ext cx="10515600" cy="1325563"/>
          </a:xfrm>
        </p:spPr>
        <p:txBody>
          <a:bodyPr/>
          <a:lstStyle/>
          <a:p>
            <a:pPr eaLnBrk="1" hangingPunct="1"/>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4000" b="1" dirty="0" smtClean="0">
                <a:solidFill>
                  <a:srgbClr val="002060"/>
                </a:solidFill>
                <a:latin typeface="微軟正黑體" panose="020B0604030504040204" pitchFamily="34" charset="-120"/>
                <a:ea typeface="微軟正黑體" panose="020B0604030504040204" pitchFamily="34" charset="-120"/>
              </a:rPr>
              <a:t>5/10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p>
        </p:txBody>
      </p:sp>
      <p:pic>
        <p:nvPicPr>
          <p:cNvPr id="35844" name="Picture 2" descr="http://www.zhico.com.tw/images/0/BS00136_.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4500" y="3687763"/>
            <a:ext cx="20018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B3CACB62-4108-46B2-B484-1695A765104F}" type="slidenum">
              <a:rPr lang="zh-TW" altLang="en-US" sz="2000" b="1" u="sng" smtClean="0"/>
              <a:pPr fontAlgn="base">
                <a:lnSpc>
                  <a:spcPct val="100000"/>
                </a:lnSpc>
                <a:spcBef>
                  <a:spcPct val="0"/>
                </a:spcBef>
                <a:spcAft>
                  <a:spcPct val="0"/>
                </a:spcAft>
                <a:buFontTx/>
                <a:buNone/>
              </a:pPr>
              <a:t>11</a:t>
            </a:fld>
            <a:endParaRPr lang="zh-TW" altLang="en-US" sz="2000" b="1" u="sng" dirty="0" smtClean="0"/>
          </a:p>
        </p:txBody>
      </p:sp>
    </p:spTree>
    <p:extLst>
      <p:ext uri="{BB962C8B-B14F-4D97-AF65-F5344CB8AC3E}">
        <p14:creationId xmlns:p14="http://schemas.microsoft.com/office/powerpoint/2010/main" val="2209807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419000" y="3523899"/>
            <a:ext cx="1828800" cy="508000"/>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6" name="矩形 15"/>
          <p:cNvSpPr/>
          <p:nvPr/>
        </p:nvSpPr>
        <p:spPr>
          <a:xfrm>
            <a:off x="5939998" y="4105751"/>
            <a:ext cx="1828800" cy="457200"/>
          </a:xfrm>
          <a:prstGeom prst="rect">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7893" name="標題 1"/>
          <p:cNvSpPr>
            <a:spLocks noGrp="1"/>
          </p:cNvSpPr>
          <p:nvPr>
            <p:ph type="title"/>
          </p:nvPr>
        </p:nvSpPr>
        <p:spPr>
          <a:xfrm>
            <a:off x="819150" y="127000"/>
            <a:ext cx="10515600" cy="1325563"/>
          </a:xfrm>
        </p:spPr>
        <p:txBody>
          <a:bodyPr/>
          <a:lstStyle/>
          <a:p>
            <a:pPr eaLnBrk="1" hangingPunct="1"/>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4000" b="1" dirty="0" smtClean="0">
                <a:solidFill>
                  <a:srgbClr val="002060"/>
                </a:solidFill>
                <a:latin typeface="微軟正黑體" panose="020B0604030504040204" pitchFamily="34" charset="-120"/>
                <a:ea typeface="微軟正黑體" panose="020B0604030504040204" pitchFamily="34" charset="-120"/>
              </a:rPr>
              <a:t>6/10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p>
        </p:txBody>
      </p:sp>
      <p:pic>
        <p:nvPicPr>
          <p:cNvPr id="37894" name="Picture 4" descr="http://www.tfif.org.tw/uploadfile/images/70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875" y="1455738"/>
            <a:ext cx="9699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F2C7E787-8B42-4729-B61B-19A7D8671CB3}" type="slidenum">
              <a:rPr lang="zh-TW" altLang="en-US" sz="2000" b="1" u="sng" smtClean="0"/>
              <a:pPr fontAlgn="base">
                <a:lnSpc>
                  <a:spcPct val="100000"/>
                </a:lnSpc>
                <a:spcBef>
                  <a:spcPct val="0"/>
                </a:spcBef>
                <a:spcAft>
                  <a:spcPct val="0"/>
                </a:spcAft>
                <a:buFontTx/>
                <a:buNone/>
              </a:pPr>
              <a:t>12</a:t>
            </a:fld>
            <a:endParaRPr lang="zh-TW" altLang="en-US" sz="2000" b="1" u="sng" dirty="0" smtClean="0"/>
          </a:p>
        </p:txBody>
      </p:sp>
      <p:sp>
        <p:nvSpPr>
          <p:cNvPr id="13" name="Rectangle 10"/>
          <p:cNvSpPr txBox="1">
            <a:spLocks/>
          </p:cNvSpPr>
          <p:nvPr/>
        </p:nvSpPr>
        <p:spPr>
          <a:xfrm>
            <a:off x="1789550" y="1452563"/>
            <a:ext cx="9545200" cy="4142673"/>
          </a:xfrm>
          <a:prstGeom prst="rect">
            <a:avLst/>
          </a:prstGeom>
        </p:spPr>
        <p:txBody>
          <a:bodyPr wrap="square" anchor="ctr">
            <a:spAutoFit/>
          </a:bodyPr>
          <a:lstStyle/>
          <a:p>
            <a:pPr marL="714375" indent="-714375" eaLnBrk="1" fontAlgn="auto" hangingPunct="1">
              <a:lnSpc>
                <a:spcPct val="150000"/>
              </a:lnSpc>
              <a:spcAft>
                <a:spcPts val="1200"/>
              </a:spcAft>
              <a:buClr>
                <a:schemeClr val="accent2"/>
              </a:buClr>
              <a:tabLst>
                <a:tab pos="742950" algn="l"/>
              </a:tabLst>
              <a:defRPr/>
            </a:pPr>
            <a:r>
              <a:rPr lang="zh-TW" altLang="en-US" sz="3600" b="1" dirty="0">
                <a:solidFill>
                  <a:schemeClr val="accent6">
                    <a:lumMod val="75000"/>
                  </a:schemeClr>
                </a:solidFill>
                <a:latin typeface="微軟正黑體" pitchFamily="34" charset="-120"/>
                <a:ea typeface="微軟正黑體" pitchFamily="34" charset="-120"/>
              </a:rPr>
              <a:t>　　</a:t>
            </a:r>
            <a:r>
              <a:rPr lang="zh-TW" altLang="en-US" sz="4000" b="1" dirty="0">
                <a:solidFill>
                  <a:schemeClr val="accent6">
                    <a:lumMod val="75000"/>
                  </a:schemeClr>
                </a:solidFill>
                <a:latin typeface="微軟正黑體" pitchFamily="34" charset="-120"/>
                <a:ea typeface="微軟正黑體" pitchFamily="34" charset="-120"/>
              </a:rPr>
              <a:t>學生報名表件彙整順序</a:t>
            </a:r>
            <a:r>
              <a:rPr lang="zh-TW" altLang="en-US" sz="3600" b="1" dirty="0">
                <a:solidFill>
                  <a:schemeClr val="accent6">
                    <a:lumMod val="75000"/>
                  </a:schemeClr>
                </a:solidFill>
                <a:latin typeface="微軟正黑體" pitchFamily="34" charset="-120"/>
                <a:ea typeface="微軟正黑體" pitchFamily="34" charset="-120"/>
              </a:rPr>
              <a:t>　</a:t>
            </a:r>
            <a:endParaRPr lang="en-US" altLang="zh-TW" sz="3600" b="1" dirty="0">
              <a:solidFill>
                <a:schemeClr val="accent6">
                  <a:lumMod val="75000"/>
                </a:schemeClr>
              </a:solidFill>
              <a:latin typeface="微軟正黑體" pitchFamily="34" charset="-120"/>
              <a:ea typeface="微軟正黑體" pitchFamily="34" charset="-120"/>
            </a:endParaRPr>
          </a:p>
          <a:p>
            <a:pPr marL="714375" indent="-714375" eaLnBrk="1" fontAlgn="auto" hangingPunct="1">
              <a:spcAft>
                <a:spcPts val="0"/>
              </a:spcAft>
              <a:buClr>
                <a:schemeClr val="accent2"/>
              </a:buClr>
              <a:tabLst>
                <a:tab pos="742950" algn="l"/>
              </a:tabLst>
              <a:defRPr/>
            </a:pPr>
            <a:r>
              <a:rPr lang="en-US" altLang="zh-TW" sz="2800" b="1" dirty="0">
                <a:solidFill>
                  <a:srgbClr val="0070C0"/>
                </a:solidFill>
                <a:latin typeface="微軟正黑體" pitchFamily="34" charset="-120"/>
                <a:ea typeface="微軟正黑體" pitchFamily="34" charset="-120"/>
              </a:rPr>
              <a:t>Step 1</a:t>
            </a:r>
            <a:r>
              <a:rPr lang="zh-TW" altLang="en-US" sz="2800" b="1" dirty="0">
                <a:solidFill>
                  <a:srgbClr val="0070C0"/>
                </a:solidFill>
                <a:latin typeface="微軟正黑體" pitchFamily="34" charset="-120"/>
                <a:ea typeface="微軟正黑體" pitchFamily="34" charset="-120"/>
              </a:rPr>
              <a:t> </a:t>
            </a:r>
            <a:r>
              <a:rPr lang="zh-TW" altLang="en-US" sz="2800" b="1" dirty="0" smtClean="0">
                <a:solidFill>
                  <a:srgbClr val="0070C0"/>
                </a:solidFill>
                <a:latin typeface="微軟正黑體" pitchFamily="34" charset="-120"/>
                <a:ea typeface="微軟正黑體" pitchFamily="34" charset="-120"/>
              </a:rPr>
              <a:t>依集體報名系列印之</a:t>
            </a:r>
            <a:r>
              <a:rPr lang="zh-TW" altLang="en-US" sz="2800" b="1" dirty="0" smtClean="0">
                <a:solidFill>
                  <a:srgbClr val="C00000"/>
                </a:solidFill>
                <a:latin typeface="微軟正黑體" pitchFamily="34" charset="-120"/>
                <a:ea typeface="微軟正黑體" pitchFamily="34" charset="-120"/>
              </a:rPr>
              <a:t>「報名學生名冊」</a:t>
            </a:r>
            <a:endParaRPr lang="en-US" altLang="zh-TW" sz="2800" b="1" dirty="0" smtClean="0">
              <a:solidFill>
                <a:srgbClr val="C00000"/>
              </a:solidFill>
              <a:latin typeface="微軟正黑體" pitchFamily="34" charset="-120"/>
              <a:ea typeface="微軟正黑體" pitchFamily="34" charset="-120"/>
            </a:endParaRPr>
          </a:p>
          <a:p>
            <a:pPr marL="714375" indent="-714375" eaLnBrk="1" fontAlgn="auto" hangingPunct="1">
              <a:spcAft>
                <a:spcPts val="0"/>
              </a:spcAft>
              <a:buClr>
                <a:schemeClr val="accent2"/>
              </a:buClr>
              <a:tabLst>
                <a:tab pos="742950" algn="l"/>
              </a:tabLst>
              <a:defRPr/>
            </a:pPr>
            <a:r>
              <a:rPr lang="zh-TW" altLang="en-US" sz="2800" b="1" dirty="0">
                <a:solidFill>
                  <a:srgbClr val="C00000"/>
                </a:solidFill>
                <a:latin typeface="微軟正黑體" pitchFamily="34" charset="-120"/>
                <a:ea typeface="微軟正黑體" pitchFamily="34" charset="-120"/>
              </a:rPr>
              <a:t> </a:t>
            </a:r>
            <a:r>
              <a:rPr lang="zh-TW" altLang="en-US" sz="2800" b="1" dirty="0" smtClean="0">
                <a:solidFill>
                  <a:srgbClr val="C00000"/>
                </a:solidFill>
                <a:latin typeface="微軟正黑體" pitchFamily="34" charset="-120"/>
                <a:ea typeface="微軟正黑體" pitchFamily="34" charset="-120"/>
              </a:rPr>
              <a:t>            順序</a:t>
            </a:r>
            <a:r>
              <a:rPr lang="zh-TW" altLang="en-US" sz="2800" b="1" dirty="0">
                <a:solidFill>
                  <a:srgbClr val="C00000"/>
                </a:solidFill>
                <a:latin typeface="微軟正黑體" pitchFamily="34" charset="-120"/>
                <a:ea typeface="微軟正黑體" pitchFamily="34" charset="-120"/>
              </a:rPr>
              <a:t>排序學生報名表</a:t>
            </a:r>
            <a:endParaRPr lang="en-US" altLang="zh-TW" sz="2800" b="1" dirty="0">
              <a:solidFill>
                <a:srgbClr val="C00000"/>
              </a:solidFill>
              <a:latin typeface="微軟正黑體" pitchFamily="34" charset="-120"/>
              <a:ea typeface="微軟正黑體" pitchFamily="34" charset="-120"/>
            </a:endParaRPr>
          </a:p>
          <a:p>
            <a:pPr marL="1168400" indent="-1168400" eaLnBrk="1" fontAlgn="auto" hangingPunct="1">
              <a:spcBef>
                <a:spcPct val="30000"/>
              </a:spcBef>
              <a:spcAft>
                <a:spcPts val="0"/>
              </a:spcAft>
              <a:buClr>
                <a:schemeClr val="accent2"/>
              </a:buClr>
              <a:defRPr/>
            </a:pPr>
            <a:r>
              <a:rPr lang="en-US" altLang="zh-TW" sz="2800" b="1" dirty="0">
                <a:solidFill>
                  <a:srgbClr val="0070C0"/>
                </a:solidFill>
                <a:latin typeface="微軟正黑體" pitchFamily="34" charset="-120"/>
                <a:ea typeface="微軟正黑體" pitchFamily="34" charset="-120"/>
              </a:rPr>
              <a:t>Step 2 </a:t>
            </a:r>
            <a:r>
              <a:rPr lang="zh-TW" altLang="en-US" sz="2800" b="1" dirty="0" smtClean="0">
                <a:latin typeface="微軟正黑體" pitchFamily="34" charset="-120"/>
                <a:ea typeface="微軟正黑體" pitchFamily="34" charset="-120"/>
              </a:rPr>
              <a:t>依排序之「</a:t>
            </a:r>
            <a:r>
              <a:rPr lang="zh-TW" altLang="en-US" sz="2800" b="1" dirty="0">
                <a:latin typeface="微軟正黑體" pitchFamily="34" charset="-120"/>
                <a:ea typeface="微軟正黑體" pitchFamily="34" charset="-120"/>
              </a:rPr>
              <a:t>特種生」報名表</a:t>
            </a:r>
            <a:r>
              <a:rPr lang="zh-TW" altLang="en-US" sz="2800" b="1" dirty="0">
                <a:solidFill>
                  <a:srgbClr val="7030A0"/>
                </a:solidFill>
                <a:latin typeface="微軟正黑體" pitchFamily="34" charset="-120"/>
                <a:ea typeface="微軟正黑體" pitchFamily="34" charset="-120"/>
              </a:rPr>
              <a:t>  </a:t>
            </a:r>
            <a:r>
              <a:rPr lang="zh-TW" altLang="en-US" sz="2800" b="1" dirty="0">
                <a:solidFill>
                  <a:srgbClr val="2F5597"/>
                </a:solidFill>
                <a:latin typeface="微軟正黑體" pitchFamily="34" charset="-120"/>
                <a:ea typeface="微軟正黑體" pitchFamily="34" charset="-120"/>
              </a:rPr>
              <a:t>黃色報名表  </a:t>
            </a:r>
            <a:r>
              <a:rPr lang="zh-TW" altLang="en-US" sz="2800" b="1" dirty="0">
                <a:latin typeface="微軟正黑體" pitchFamily="34" charset="-120"/>
                <a:ea typeface="微軟正黑體" pitchFamily="34" charset="-120"/>
              </a:rPr>
              <a:t>在前</a:t>
            </a:r>
            <a:endParaRPr lang="en-US" altLang="zh-TW" sz="2800" b="1" dirty="0">
              <a:latin typeface="微軟正黑體" pitchFamily="34" charset="-120"/>
              <a:ea typeface="微軟正黑體" pitchFamily="34" charset="-120"/>
            </a:endParaRPr>
          </a:p>
          <a:p>
            <a:pPr marL="1168400" indent="-1168400" eaLnBrk="1" fontAlgn="auto" hangingPunct="1">
              <a:spcBef>
                <a:spcPct val="30000"/>
              </a:spcBef>
              <a:spcAft>
                <a:spcPts val="0"/>
              </a:spcAft>
              <a:buClr>
                <a:schemeClr val="accent2"/>
              </a:buClr>
              <a:defRPr/>
            </a:pPr>
            <a:r>
              <a:rPr lang="zh-TW" altLang="en-US" sz="2800" b="1" dirty="0" smtClean="0">
                <a:latin typeface="微軟正黑體" pitchFamily="34" charset="-120"/>
                <a:ea typeface="微軟正黑體" pitchFamily="34" charset="-120"/>
              </a:rPr>
              <a:t>            「</a:t>
            </a:r>
            <a:r>
              <a:rPr lang="zh-TW" altLang="en-US" sz="2800" b="1" dirty="0">
                <a:latin typeface="微軟正黑體" pitchFamily="34" charset="-120"/>
                <a:ea typeface="微軟正黑體" pitchFamily="34" charset="-120"/>
              </a:rPr>
              <a:t>一般生」報名表</a:t>
            </a:r>
            <a:r>
              <a:rPr lang="zh-TW" altLang="en-US" sz="2800" b="1" dirty="0">
                <a:solidFill>
                  <a:srgbClr val="7030A0"/>
                </a:solidFill>
                <a:latin typeface="微軟正黑體" pitchFamily="34" charset="-120"/>
                <a:ea typeface="微軟正黑體" pitchFamily="34" charset="-120"/>
              </a:rPr>
              <a:t>  </a:t>
            </a:r>
            <a:r>
              <a:rPr lang="zh-TW" altLang="en-US" sz="2800" b="1" dirty="0">
                <a:latin typeface="微軟正黑體" pitchFamily="34" charset="-120"/>
                <a:ea typeface="微軟正黑體" pitchFamily="34" charset="-120"/>
              </a:rPr>
              <a:t>白色</a:t>
            </a:r>
            <a:r>
              <a:rPr lang="zh-TW" altLang="en-US" sz="2800" b="1" dirty="0" smtClean="0">
                <a:latin typeface="微軟正黑體" pitchFamily="34" charset="-120"/>
                <a:ea typeface="微軟正黑體" pitchFamily="34" charset="-120"/>
              </a:rPr>
              <a:t>報名表  在後</a:t>
            </a:r>
            <a:endParaRPr lang="en-US" altLang="zh-TW" sz="2800" b="1" dirty="0">
              <a:latin typeface="微軟正黑體" pitchFamily="34" charset="-120"/>
              <a:ea typeface="微軟正黑體" pitchFamily="34" charset="-120"/>
            </a:endParaRPr>
          </a:p>
          <a:p>
            <a:pPr marL="714375" indent="-714375" eaLnBrk="1" fontAlgn="auto" hangingPunct="1">
              <a:spcBef>
                <a:spcPct val="30000"/>
              </a:spcBef>
              <a:spcAft>
                <a:spcPts val="0"/>
              </a:spcAft>
              <a:buClr>
                <a:schemeClr val="accent2"/>
              </a:buClr>
              <a:tabLst>
                <a:tab pos="742950" algn="l"/>
              </a:tabLst>
              <a:defRPr/>
            </a:pPr>
            <a:r>
              <a:rPr lang="en-US" altLang="zh-TW" sz="2800" b="1" dirty="0">
                <a:solidFill>
                  <a:srgbClr val="0070C0"/>
                </a:solidFill>
                <a:latin typeface="微軟正黑體" pitchFamily="34" charset="-120"/>
                <a:ea typeface="微軟正黑體" pitchFamily="34" charset="-120"/>
              </a:rPr>
              <a:t>Step 3 </a:t>
            </a:r>
            <a:r>
              <a:rPr lang="zh-TW" altLang="en-US" sz="2800" b="1" dirty="0">
                <a:solidFill>
                  <a:srgbClr val="0070C0"/>
                </a:solidFill>
                <a:latin typeface="微軟正黑體" pitchFamily="34" charset="-120"/>
                <a:ea typeface="微軟正黑體" pitchFamily="34" charset="-120"/>
              </a:rPr>
              <a:t>由集體報名系統列印出之「</a:t>
            </a:r>
            <a:r>
              <a:rPr lang="zh-TW" altLang="zh-TW" sz="2800" b="1" dirty="0">
                <a:solidFill>
                  <a:srgbClr val="0070C0"/>
                </a:solidFill>
                <a:latin typeface="微軟正黑體" pitchFamily="34" charset="-120"/>
                <a:ea typeface="微軟正黑體" pitchFamily="34" charset="-120"/>
              </a:rPr>
              <a:t>報名資料袋封面</a:t>
            </a:r>
            <a:r>
              <a:rPr lang="zh-TW" altLang="en-US" sz="2800" b="1" dirty="0">
                <a:solidFill>
                  <a:srgbClr val="0070C0"/>
                </a:solidFill>
                <a:latin typeface="微軟正黑體" pitchFamily="34" charset="-120"/>
                <a:ea typeface="微軟正黑體" pitchFamily="34" charset="-120"/>
              </a:rPr>
              <a:t>」</a:t>
            </a:r>
            <a:r>
              <a:rPr lang="en-US" altLang="zh-TW" sz="2800" b="1" dirty="0">
                <a:solidFill>
                  <a:srgbClr val="0070C0"/>
                </a:solidFill>
                <a:latin typeface="微軟正黑體" pitchFamily="34" charset="-120"/>
                <a:ea typeface="微軟正黑體" pitchFamily="34" charset="-120"/>
              </a:rPr>
              <a:t/>
            </a:r>
            <a:br>
              <a:rPr lang="en-US" altLang="zh-TW" sz="2800" b="1" dirty="0">
                <a:solidFill>
                  <a:srgbClr val="0070C0"/>
                </a:solidFill>
                <a:latin typeface="微軟正黑體" pitchFamily="34" charset="-120"/>
                <a:ea typeface="微軟正黑體" pitchFamily="34" charset="-120"/>
              </a:rPr>
            </a:br>
            <a:r>
              <a:rPr lang="en-US" altLang="zh-TW" sz="2800" b="1" dirty="0">
                <a:solidFill>
                  <a:srgbClr val="0070C0"/>
                </a:solidFill>
                <a:latin typeface="微軟正黑體" pitchFamily="34" charset="-120"/>
                <a:ea typeface="微軟正黑體" pitchFamily="34" charset="-120"/>
              </a:rPr>
              <a:t> </a:t>
            </a:r>
            <a:r>
              <a:rPr lang="en-US" altLang="zh-TW" sz="2400" b="1" dirty="0">
                <a:solidFill>
                  <a:srgbClr val="0070C0"/>
                </a:solidFill>
                <a:latin typeface="微軟正黑體" pitchFamily="34" charset="-120"/>
                <a:ea typeface="微軟正黑體" pitchFamily="34" charset="-120"/>
              </a:rPr>
              <a:t>    </a:t>
            </a:r>
            <a:r>
              <a:rPr lang="zh-TW" altLang="en-US" sz="2800" b="1" dirty="0">
                <a:solidFill>
                  <a:srgbClr val="0070C0"/>
                </a:solidFill>
                <a:latin typeface="微軟正黑體" pitchFamily="34" charset="-120"/>
                <a:ea typeface="微軟正黑體" pitchFamily="34" charset="-120"/>
              </a:rPr>
              <a:t>置於第一份報名表前做為封面</a:t>
            </a:r>
            <a:endParaRPr lang="en-US" altLang="zh-TW" sz="2800" b="1" dirty="0">
              <a:solidFill>
                <a:srgbClr val="172D55"/>
              </a:solidFill>
              <a:effectLst>
                <a:outerShdw blurRad="38100" dist="38100" dir="2700000" algn="tl">
                  <a:srgbClr val="C0C0C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626075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344025" y="1839913"/>
            <a:ext cx="1581150" cy="4381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5" name="內容版面配置區 2"/>
          <p:cNvSpPr>
            <a:spLocks noGrp="1"/>
          </p:cNvSpPr>
          <p:nvPr>
            <p:ph idx="1"/>
          </p:nvPr>
        </p:nvSpPr>
        <p:spPr>
          <a:xfrm>
            <a:off x="671513" y="1046163"/>
            <a:ext cx="10571162" cy="5726112"/>
          </a:xfrm>
        </p:spPr>
        <p:txBody>
          <a:bodyPr rtlCol="0">
            <a:noAutofit/>
          </a:bodyPr>
          <a:lstStyle/>
          <a:p>
            <a:pPr marL="571500" indent="-285750" defTabSz="977900" eaLnBrk="1" fontAlgn="auto" hangingPunct="1">
              <a:lnSpc>
                <a:spcPct val="110000"/>
              </a:lnSpc>
              <a:spcAft>
                <a:spcPts val="0"/>
              </a:spcAft>
              <a:buClr>
                <a:schemeClr val="accent2"/>
              </a:buClr>
              <a:buFont typeface="Arial" panose="020B0604020202020204" pitchFamily="34" charset="0"/>
              <a:buNone/>
              <a:tabLst>
                <a:tab pos="571500" algn="l"/>
              </a:tabLst>
              <a:defRPr/>
            </a:pPr>
            <a:r>
              <a:rPr lang="zh-TW" altLang="en-US" sz="4100" b="1" dirty="0" smtClean="0">
                <a:solidFill>
                  <a:srgbClr val="0033CC"/>
                </a:solidFill>
                <a:latin typeface="微軟正黑體" pitchFamily="34" charset="-120"/>
                <a:ea typeface="微軟正黑體" pitchFamily="34" charset="-120"/>
              </a:rPr>
              <a:t>寄出報名表前檢查</a:t>
            </a:r>
            <a:r>
              <a:rPr lang="zh-TW" altLang="en-US" sz="4100" b="1" dirty="0">
                <a:solidFill>
                  <a:srgbClr val="0033CC"/>
                </a:solidFill>
                <a:latin typeface="微軟正黑體" pitchFamily="34" charset="-120"/>
                <a:ea typeface="微軟正黑體" pitchFamily="34" charset="-120"/>
              </a:rPr>
              <a:t>項目</a:t>
            </a: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報名</a:t>
            </a:r>
            <a:r>
              <a:rPr lang="zh-TW" altLang="en-US" sz="2400" b="1" dirty="0">
                <a:solidFill>
                  <a:schemeClr val="accent5">
                    <a:lumMod val="75000"/>
                  </a:schemeClr>
                </a:solidFill>
                <a:latin typeface="微軟正黑體" pitchFamily="34" charset="-120"/>
                <a:ea typeface="微軟正黑體" pitchFamily="34" charset="-120"/>
              </a:rPr>
              <a:t>身分</a:t>
            </a:r>
            <a:r>
              <a:rPr lang="zh-TW" altLang="en-US" sz="2400" b="1" dirty="0" smtClean="0">
                <a:solidFill>
                  <a:schemeClr val="accent5">
                    <a:lumMod val="75000"/>
                  </a:schemeClr>
                </a:solidFill>
                <a:latin typeface="微軟正黑體" pitchFamily="34" charset="-120"/>
                <a:ea typeface="微軟正黑體" pitchFamily="34" charset="-120"/>
              </a:rPr>
              <a:t>類別（一般生及大陸長期探親子女　白色報名表 、特種生 黃色報名表）</a:t>
            </a:r>
            <a:endParaRPr lang="zh-TW" altLang="en-US" sz="2400" b="1" dirty="0">
              <a:solidFill>
                <a:schemeClr val="accent5">
                  <a:lumMod val="75000"/>
                </a:schemeClr>
              </a:solidFill>
              <a:latin typeface="微軟正黑體" pitchFamily="34" charset="-120"/>
              <a:ea typeface="微軟正黑體" pitchFamily="34" charset="-120"/>
            </a:endParaRP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免試生基本資料如</a:t>
            </a:r>
            <a:r>
              <a:rPr lang="zh-TW" altLang="en-US" sz="2400" b="1" dirty="0" smtClean="0">
                <a:solidFill>
                  <a:srgbClr val="C00000"/>
                </a:solidFill>
                <a:latin typeface="微軟正黑體" pitchFamily="34" charset="-120"/>
                <a:ea typeface="微軟正黑體" pitchFamily="34" charset="-120"/>
              </a:rPr>
              <a:t>准考證號碼、地址及電話</a:t>
            </a:r>
            <a:r>
              <a:rPr lang="zh-TW" altLang="en-US" sz="2400" b="1" dirty="0" smtClean="0">
                <a:solidFill>
                  <a:schemeClr val="accent5">
                    <a:lumMod val="75000"/>
                  </a:schemeClr>
                </a:solidFill>
                <a:latin typeface="微軟正黑體" pitchFamily="34" charset="-120"/>
                <a:ea typeface="微軟正黑體" pitchFamily="34" charset="-120"/>
              </a:rPr>
              <a:t>等是否書寫完整、清楚</a:t>
            </a:r>
            <a:endParaRPr lang="en-US" altLang="zh-TW" sz="2400" b="1" dirty="0" smtClean="0">
              <a:solidFill>
                <a:schemeClr val="accent5">
                  <a:lumMod val="75000"/>
                </a:schemeClr>
              </a:solidFill>
              <a:latin typeface="微軟正黑體" pitchFamily="34" charset="-120"/>
              <a:ea typeface="微軟正黑體" pitchFamily="34" charset="-120"/>
            </a:endParaRP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黏貼</a:t>
            </a:r>
            <a:r>
              <a:rPr lang="zh-TW" altLang="en-US" sz="2400" b="1" dirty="0">
                <a:solidFill>
                  <a:schemeClr val="accent5">
                    <a:lumMod val="75000"/>
                  </a:schemeClr>
                </a:solidFill>
                <a:latin typeface="微軟正黑體" pitchFamily="34" charset="-120"/>
                <a:ea typeface="微軟正黑體" pitchFamily="34" charset="-120"/>
              </a:rPr>
              <a:t>身分證正面</a:t>
            </a:r>
            <a:r>
              <a:rPr lang="zh-TW" altLang="en-US" sz="2400" b="1" dirty="0" smtClean="0">
                <a:solidFill>
                  <a:schemeClr val="accent5">
                    <a:lumMod val="75000"/>
                  </a:schemeClr>
                </a:solidFill>
                <a:latin typeface="微軟正黑體" pitchFamily="34" charset="-120"/>
                <a:ea typeface="微軟正黑體" pitchFamily="34" charset="-120"/>
              </a:rPr>
              <a:t>影印本</a:t>
            </a:r>
            <a:endParaRPr lang="zh-TW" altLang="en-US" sz="2400" b="1" dirty="0">
              <a:solidFill>
                <a:schemeClr val="accent5">
                  <a:lumMod val="75000"/>
                </a:schemeClr>
              </a:solidFill>
              <a:latin typeface="微軟正黑體" pitchFamily="34" charset="-120"/>
              <a:ea typeface="微軟正黑體" pitchFamily="34" charset="-120"/>
            </a:endParaRP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國中學校出具「</a:t>
            </a:r>
            <a:r>
              <a:rPr lang="en-US" altLang="zh-TW" sz="2400" b="1" dirty="0" smtClean="0">
                <a:solidFill>
                  <a:schemeClr val="accent5">
                    <a:lumMod val="75000"/>
                  </a:schemeClr>
                </a:solidFill>
                <a:latin typeface="微軟正黑體" pitchFamily="34" charset="-120"/>
                <a:ea typeface="微軟正黑體" pitchFamily="34" charset="-120"/>
              </a:rPr>
              <a:t> 109</a:t>
            </a:r>
            <a:r>
              <a:rPr lang="zh-TW" altLang="zh-TW" sz="2400" b="1" dirty="0" smtClean="0">
                <a:solidFill>
                  <a:schemeClr val="accent5">
                    <a:lumMod val="75000"/>
                  </a:schemeClr>
                </a:solidFill>
                <a:latin typeface="微軟正黑體" pitchFamily="34" charset="-120"/>
                <a:ea typeface="微軟正黑體" pitchFamily="34" charset="-120"/>
              </a:rPr>
              <a:t>學年</a:t>
            </a:r>
            <a:r>
              <a:rPr lang="zh-TW" altLang="zh-TW" sz="2400" b="1" dirty="0">
                <a:solidFill>
                  <a:schemeClr val="accent5">
                    <a:lumMod val="75000"/>
                  </a:schemeClr>
                </a:solidFill>
                <a:latin typeface="微軟正黑體" pitchFamily="34" charset="-120"/>
                <a:ea typeface="微軟正黑體" pitchFamily="34" charset="-120"/>
              </a:rPr>
              <a:t>度五專入學</a:t>
            </a:r>
            <a:r>
              <a:rPr lang="zh-TW" altLang="zh-TW" sz="2400" b="1" dirty="0" smtClean="0">
                <a:solidFill>
                  <a:schemeClr val="accent5">
                    <a:lumMod val="75000"/>
                  </a:schemeClr>
                </a:solidFill>
                <a:latin typeface="微軟正黑體" pitchFamily="34" charset="-120"/>
                <a:ea typeface="微軟正黑體" pitchFamily="34" charset="-120"/>
              </a:rPr>
              <a:t>專用</a:t>
            </a:r>
            <a:r>
              <a:rPr lang="zh-TW" altLang="en-US" sz="2400" b="1" dirty="0" smtClean="0">
                <a:solidFill>
                  <a:schemeClr val="accent5">
                    <a:lumMod val="75000"/>
                  </a:schemeClr>
                </a:solidFill>
                <a:latin typeface="微軟正黑體" pitchFamily="34" charset="-120"/>
                <a:ea typeface="微軟正黑體" pitchFamily="34" charset="-120"/>
              </a:rPr>
              <a:t>優先</a:t>
            </a:r>
            <a:r>
              <a:rPr lang="zh-TW" altLang="zh-TW" sz="2400" b="1" dirty="0" smtClean="0">
                <a:solidFill>
                  <a:schemeClr val="accent5">
                    <a:lumMod val="75000"/>
                  </a:schemeClr>
                </a:solidFill>
                <a:latin typeface="微軟正黑體" pitchFamily="34" charset="-120"/>
                <a:ea typeface="微軟正黑體" pitchFamily="34" charset="-120"/>
              </a:rPr>
              <a:t>免試</a:t>
            </a:r>
            <a:r>
              <a:rPr lang="zh-TW" altLang="zh-TW" sz="2400" b="1" dirty="0">
                <a:solidFill>
                  <a:schemeClr val="accent5">
                    <a:lumMod val="75000"/>
                  </a:schemeClr>
                </a:solidFill>
                <a:latin typeface="微軟正黑體" pitchFamily="34" charset="-120"/>
                <a:ea typeface="微軟正黑體" pitchFamily="34" charset="-120"/>
              </a:rPr>
              <a:t>入學超額比序項目積分證明單</a:t>
            </a:r>
            <a:r>
              <a:rPr lang="zh-TW" altLang="en-US" sz="2400" b="1" dirty="0" smtClean="0">
                <a:solidFill>
                  <a:schemeClr val="accent5">
                    <a:lumMod val="75000"/>
                  </a:schemeClr>
                </a:solidFill>
                <a:latin typeface="微軟正黑體" pitchFamily="34" charset="-120"/>
                <a:ea typeface="微軟正黑體" pitchFamily="34" charset="-120"/>
              </a:rPr>
              <a:t>」正本</a:t>
            </a:r>
            <a:r>
              <a:rPr lang="zh-TW" altLang="en-US" sz="2400" b="1" dirty="0" smtClean="0">
                <a:solidFill>
                  <a:srgbClr val="C00000"/>
                </a:solidFill>
                <a:latin typeface="微軟正黑體" pitchFamily="34" charset="-120"/>
                <a:ea typeface="微軟正黑體" pitchFamily="34" charset="-120"/>
              </a:rPr>
              <a:t>蓋妥學校戳章</a:t>
            </a:r>
            <a:endParaRPr lang="zh-TW" altLang="en-US" sz="2400" b="1" dirty="0">
              <a:solidFill>
                <a:srgbClr val="C00000"/>
              </a:solidFill>
              <a:latin typeface="微軟正黑體" pitchFamily="34" charset="-120"/>
              <a:ea typeface="微軟正黑體" pitchFamily="34" charset="-120"/>
            </a:endParaRP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rgbClr val="2F5597"/>
                </a:solidFill>
                <a:latin typeface="微軟正黑體" pitchFamily="34" charset="-120"/>
                <a:ea typeface="微軟正黑體" pitchFamily="34" charset="-120"/>
              </a:rPr>
              <a:t>確認免試生及家長</a:t>
            </a:r>
            <a:r>
              <a:rPr lang="en-US" altLang="zh-TW" sz="2400" b="1" dirty="0" smtClean="0">
                <a:solidFill>
                  <a:srgbClr val="2F5597"/>
                </a:solidFill>
                <a:latin typeface="微軟正黑體" pitchFamily="34" charset="-120"/>
                <a:ea typeface="微軟正黑體" pitchFamily="34" charset="-120"/>
              </a:rPr>
              <a:t>(</a:t>
            </a:r>
            <a:r>
              <a:rPr lang="zh-TW" altLang="en-US" sz="2400" b="1" dirty="0" smtClean="0">
                <a:solidFill>
                  <a:srgbClr val="2F5597"/>
                </a:solidFill>
                <a:latin typeface="微軟正黑體" pitchFamily="34" charset="-120"/>
                <a:ea typeface="微軟正黑體" pitchFamily="34" charset="-120"/>
              </a:rPr>
              <a:t>監護人</a:t>
            </a:r>
            <a:r>
              <a:rPr lang="en-US" altLang="zh-TW" sz="2400" b="1" dirty="0" smtClean="0">
                <a:solidFill>
                  <a:srgbClr val="2F5597"/>
                </a:solidFill>
                <a:latin typeface="微軟正黑體" pitchFamily="34" charset="-120"/>
                <a:ea typeface="微軟正黑體" pitchFamily="34" charset="-120"/>
              </a:rPr>
              <a:t>)</a:t>
            </a:r>
            <a:r>
              <a:rPr lang="zh-TW" altLang="en-US" sz="2400" b="1" dirty="0" smtClean="0">
                <a:solidFill>
                  <a:srgbClr val="2F5597"/>
                </a:solidFill>
                <a:latin typeface="微軟正黑體" pitchFamily="34" charset="-120"/>
                <a:ea typeface="微軟正黑體" pitchFamily="34" charset="-120"/>
              </a:rPr>
              <a:t>皆已簽章</a:t>
            </a:r>
            <a:endParaRPr lang="zh-TW" altLang="en-US" sz="2400" b="1" dirty="0">
              <a:solidFill>
                <a:srgbClr val="2F5597"/>
              </a:solidFill>
              <a:latin typeface="微軟正黑體" pitchFamily="34" charset="-120"/>
              <a:ea typeface="微軟正黑體" pitchFamily="34" charset="-120"/>
            </a:endParaRP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具弱勢身分之免試生，是否已檢附身分證明文件</a:t>
            </a:r>
            <a:r>
              <a:rPr lang="zh-TW" altLang="en-US" sz="2400" b="1" dirty="0" smtClean="0">
                <a:solidFill>
                  <a:srgbClr val="C00000"/>
                </a:solidFill>
                <a:latin typeface="微軟正黑體" pitchFamily="34" charset="-120"/>
                <a:ea typeface="微軟正黑體" pitchFamily="34" charset="-120"/>
              </a:rPr>
              <a:t>（留意文件有效期限）</a:t>
            </a:r>
            <a:endParaRPr lang="en-US" altLang="zh-TW" sz="2400" b="1" dirty="0" smtClean="0">
              <a:solidFill>
                <a:srgbClr val="C00000"/>
              </a:solidFill>
              <a:latin typeface="微軟正黑體" pitchFamily="34" charset="-120"/>
              <a:ea typeface="微軟正黑體" pitchFamily="34" charset="-120"/>
            </a:endParaRPr>
          </a:p>
          <a:p>
            <a:pPr marL="571500" indent="-285750" defTabSz="977900" eaLnBrk="1" fontAlgn="auto" hangingPunct="1">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免試生報名之各項證明資料，是否皆已檢附並黏貼  </a:t>
            </a:r>
            <a:endParaRPr lang="zh-TW" altLang="en-US" dirty="0"/>
          </a:p>
        </p:txBody>
      </p:sp>
      <p:sp>
        <p:nvSpPr>
          <p:cNvPr id="39940" name="標題 1"/>
          <p:cNvSpPr>
            <a:spLocks noGrp="1"/>
          </p:cNvSpPr>
          <p:nvPr>
            <p:ph type="title"/>
          </p:nvPr>
        </p:nvSpPr>
        <p:spPr>
          <a:xfrm>
            <a:off x="828675" y="15875"/>
            <a:ext cx="10515600" cy="1325563"/>
          </a:xfrm>
        </p:spPr>
        <p:txBody>
          <a:bodyPr/>
          <a:lstStyle/>
          <a:p>
            <a:pPr eaLnBrk="1" hangingPunct="1"/>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4000" b="1" dirty="0" smtClean="0">
                <a:solidFill>
                  <a:srgbClr val="002060"/>
                </a:solidFill>
                <a:latin typeface="微軟正黑體" panose="020B0604030504040204" pitchFamily="34" charset="-120"/>
                <a:ea typeface="微軟正黑體" panose="020B0604030504040204" pitchFamily="34" charset="-120"/>
              </a:rPr>
              <a:t>7/10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p>
        </p:txBody>
      </p:sp>
      <p:sp>
        <p:nvSpPr>
          <p:cNvPr id="39941" name="文字方塊 10"/>
          <p:cNvSpPr txBox="1">
            <a:spLocks noChangeArrowheads="1"/>
          </p:cNvSpPr>
          <p:nvPr/>
        </p:nvSpPr>
        <p:spPr bwMode="auto">
          <a:xfrm>
            <a:off x="4919663" y="3481388"/>
            <a:ext cx="6592887"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2400"/>
              </a:lnSpc>
              <a:spcBef>
                <a:spcPts val="600"/>
              </a:spcBef>
              <a:spcAft>
                <a:spcPts val="600"/>
              </a:spcAft>
              <a:buFontTx/>
              <a:buNone/>
            </a:pPr>
            <a:r>
              <a:rPr lang="zh-TW" altLang="en-US" sz="1800" b="1">
                <a:latin typeface="微軟正黑體" panose="020B0604030504040204" pitchFamily="34" charset="-120"/>
                <a:ea typeface="微軟正黑體" panose="020B0604030504040204" pitchFamily="34" charset="-120"/>
              </a:rPr>
              <a:t>尚未取得身分證者，可用健保</a:t>
            </a:r>
            <a:r>
              <a:rPr lang="en-US" altLang="zh-TW" sz="1800" b="1">
                <a:latin typeface="微軟正黑體" panose="020B0604030504040204" pitchFamily="34" charset="-120"/>
                <a:ea typeface="微軟正黑體" panose="020B0604030504040204" pitchFamily="34" charset="-120"/>
              </a:rPr>
              <a:t>IC</a:t>
            </a:r>
            <a:r>
              <a:rPr lang="zh-TW" altLang="en-US" sz="1800" b="1">
                <a:latin typeface="微軟正黑體" panose="020B0604030504040204" pitchFamily="34" charset="-120"/>
                <a:ea typeface="微軟正黑體" panose="020B0604030504040204" pitchFamily="34" charset="-120"/>
              </a:rPr>
              <a:t>卡正面影本或戶口名簿影本代替</a:t>
            </a:r>
            <a:endParaRPr lang="zh-TW" altLang="en-US" sz="1800">
              <a:latin typeface="微軟正黑體" panose="020B0604030504040204" pitchFamily="34" charset="-120"/>
              <a:ea typeface="微軟正黑體" panose="020B0604030504040204" pitchFamily="34" charset="-120"/>
            </a:endParaRPr>
          </a:p>
        </p:txBody>
      </p:sp>
      <p:pic>
        <p:nvPicPr>
          <p:cNvPr id="39942" name="Picture 2" descr="https://encrypted-tbn3.gstatic.com/images?q=tbn:ANd9GcRJwaL-T9nDN6ysicQXX-9XtguFWx84et1Z-lKpbLQlvmyzdmVy"/>
          <p:cNvPicPr>
            <a:picLocks noChangeAspect="1" noChangeArrowheads="1"/>
          </p:cNvPicPr>
          <p:nvPr/>
        </p:nvPicPr>
        <p:blipFill>
          <a:blip r:embed="rId3" cstate="print">
            <a:lum contrast="20000"/>
            <a:extLst>
              <a:ext uri="{28A0092B-C50C-407E-A947-70E740481C1C}">
                <a14:useLocalDpi xmlns:a14="http://schemas.microsoft.com/office/drawing/2010/main"/>
              </a:ext>
            </a:extLst>
          </a:blip>
          <a:srcRect/>
          <a:stretch>
            <a:fillRect/>
          </a:stretch>
        </p:blipFill>
        <p:spPr bwMode="auto">
          <a:xfrm>
            <a:off x="10691813" y="4660900"/>
            <a:ext cx="15001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5A263069-F8B8-4395-BDB8-E6BF0BD22F1C}" type="slidenum">
              <a:rPr lang="zh-TW" altLang="en-US" sz="2000" b="1" u="sng" smtClean="0"/>
              <a:pPr fontAlgn="base">
                <a:lnSpc>
                  <a:spcPct val="100000"/>
                </a:lnSpc>
                <a:spcBef>
                  <a:spcPct val="0"/>
                </a:spcBef>
                <a:spcAft>
                  <a:spcPct val="0"/>
                </a:spcAft>
                <a:buFontTx/>
                <a:buNone/>
              </a:pPr>
              <a:t>13</a:t>
            </a:fld>
            <a:endParaRPr lang="zh-TW" altLang="en-US" sz="2600" b="1" u="sng" dirty="0" smtClean="0"/>
          </a:p>
        </p:txBody>
      </p:sp>
      <p:sp>
        <p:nvSpPr>
          <p:cNvPr id="12" name="矩形 11"/>
          <p:cNvSpPr/>
          <p:nvPr/>
        </p:nvSpPr>
        <p:spPr>
          <a:xfrm>
            <a:off x="7416800" y="1839913"/>
            <a:ext cx="638175"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39945" name="群組 9"/>
          <p:cNvGrpSpPr>
            <a:grpSpLocks/>
          </p:cNvGrpSpPr>
          <p:nvPr/>
        </p:nvGrpSpPr>
        <p:grpSpPr bwMode="auto">
          <a:xfrm rot="999535">
            <a:off x="4456113" y="3313113"/>
            <a:ext cx="511175" cy="735012"/>
            <a:chOff x="4198989" y="1871875"/>
            <a:chExt cx="2397031" cy="3854179"/>
          </a:xfrm>
        </p:grpSpPr>
        <p:sp>
          <p:nvSpPr>
            <p:cNvPr id="39946" name="îṩ1iḍé"/>
            <p:cNvSpPr>
              <a:spLocks/>
            </p:cNvSpPr>
            <p:nvPr/>
          </p:nvSpPr>
          <p:spPr bwMode="auto">
            <a:xfrm>
              <a:off x="4198989" y="1871875"/>
              <a:ext cx="2397031" cy="2877112"/>
            </a:xfrm>
            <a:custGeom>
              <a:avLst/>
              <a:gdLst>
                <a:gd name="T0" fmla="*/ 2147483646 w 423"/>
                <a:gd name="T1" fmla="*/ 0 h 508"/>
                <a:gd name="T2" fmla="*/ 0 w 423"/>
                <a:gd name="T3" fmla="*/ 2147483646 h 508"/>
                <a:gd name="T4" fmla="*/ 1862493087 w 423"/>
                <a:gd name="T5" fmla="*/ 2147483646 h 508"/>
                <a:gd name="T6" fmla="*/ 2147483646 w 423"/>
                <a:gd name="T7" fmla="*/ 2147483646 h 508"/>
                <a:gd name="T8" fmla="*/ 2147483646 w 423"/>
                <a:gd name="T9" fmla="*/ 2147483646 h 508"/>
                <a:gd name="T10" fmla="*/ 2147483646 w 423"/>
                <a:gd name="T11" fmla="*/ 2147483646 h 508"/>
                <a:gd name="T12" fmla="*/ 2147483646 w 423"/>
                <a:gd name="T13" fmla="*/ 2147483646 h 508"/>
                <a:gd name="T14" fmla="*/ 2147483646 w 423"/>
                <a:gd name="T15" fmla="*/ 2147483646 h 508"/>
                <a:gd name="T16" fmla="*/ 2147483646 w 423"/>
                <a:gd name="T17" fmla="*/ 0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3" h="508">
                  <a:moveTo>
                    <a:pt x="212" y="0"/>
                  </a:moveTo>
                  <a:cubicBezTo>
                    <a:pt x="95" y="0"/>
                    <a:pt x="0" y="95"/>
                    <a:pt x="0" y="212"/>
                  </a:cubicBezTo>
                  <a:cubicBezTo>
                    <a:pt x="0" y="268"/>
                    <a:pt x="29" y="316"/>
                    <a:pt x="58" y="360"/>
                  </a:cubicBezTo>
                  <a:cubicBezTo>
                    <a:pt x="122" y="456"/>
                    <a:pt x="85" y="508"/>
                    <a:pt x="122" y="508"/>
                  </a:cubicBezTo>
                  <a:cubicBezTo>
                    <a:pt x="212" y="508"/>
                    <a:pt x="212" y="508"/>
                    <a:pt x="212" y="508"/>
                  </a:cubicBezTo>
                  <a:cubicBezTo>
                    <a:pt x="302" y="508"/>
                    <a:pt x="302" y="508"/>
                    <a:pt x="302" y="508"/>
                  </a:cubicBezTo>
                  <a:cubicBezTo>
                    <a:pt x="339" y="508"/>
                    <a:pt x="302" y="456"/>
                    <a:pt x="366" y="360"/>
                  </a:cubicBezTo>
                  <a:cubicBezTo>
                    <a:pt x="395" y="316"/>
                    <a:pt x="423" y="269"/>
                    <a:pt x="423" y="213"/>
                  </a:cubicBezTo>
                  <a:cubicBezTo>
                    <a:pt x="423" y="97"/>
                    <a:pt x="329" y="0"/>
                    <a:pt x="212" y="0"/>
                  </a:cubicBezTo>
                  <a:close/>
                </a:path>
              </a:pathLst>
            </a:custGeom>
            <a:solidFill>
              <a:srgbClr val="FCC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9947" name="ïsľïďe"/>
            <p:cNvSpPr>
              <a:spLocks/>
            </p:cNvSpPr>
            <p:nvPr/>
          </p:nvSpPr>
          <p:spPr bwMode="auto">
            <a:xfrm>
              <a:off x="4743309" y="3305359"/>
              <a:ext cx="1311774" cy="1524768"/>
            </a:xfrm>
            <a:custGeom>
              <a:avLst/>
              <a:gdLst>
                <a:gd name="T0" fmla="*/ 415611844 w 232"/>
                <a:gd name="T1" fmla="*/ 1220919715 h 269"/>
                <a:gd name="T2" fmla="*/ 127881002 w 232"/>
                <a:gd name="T3" fmla="*/ 1188786221 h 269"/>
                <a:gd name="T4" fmla="*/ 95912165 w 232"/>
                <a:gd name="T5" fmla="*/ 1477953655 h 269"/>
                <a:gd name="T6" fmla="*/ 191818677 w 232"/>
                <a:gd name="T7" fmla="*/ 1638598450 h 269"/>
                <a:gd name="T8" fmla="*/ 2147483646 w 232"/>
                <a:gd name="T9" fmla="*/ 2147483646 h 269"/>
                <a:gd name="T10" fmla="*/ 2147483646 w 232"/>
                <a:gd name="T11" fmla="*/ 2147483646 h 269"/>
                <a:gd name="T12" fmla="*/ 2147483646 w 232"/>
                <a:gd name="T13" fmla="*/ 2147483646 h 269"/>
                <a:gd name="T14" fmla="*/ 2147483646 w 232"/>
                <a:gd name="T15" fmla="*/ 2147483646 h 269"/>
                <a:gd name="T16" fmla="*/ 767280360 w 232"/>
                <a:gd name="T17" fmla="*/ 2024155027 h 269"/>
                <a:gd name="T18" fmla="*/ 2147483646 w 232"/>
                <a:gd name="T19" fmla="*/ 2147483646 h 269"/>
                <a:gd name="T20" fmla="*/ 2147483646 w 232"/>
                <a:gd name="T21" fmla="*/ 2056282853 h 269"/>
                <a:gd name="T22" fmla="*/ 2147483646 w 232"/>
                <a:gd name="T23" fmla="*/ 2147483646 h 269"/>
                <a:gd name="T24" fmla="*/ 2147483646 w 232"/>
                <a:gd name="T25" fmla="*/ 1992027202 h 269"/>
                <a:gd name="T26" fmla="*/ 2147483646 w 232"/>
                <a:gd name="T27" fmla="*/ 2147483646 h 269"/>
                <a:gd name="T28" fmla="*/ 2147483646 w 232"/>
                <a:gd name="T29" fmla="*/ 2088410678 h 269"/>
                <a:gd name="T30" fmla="*/ 2147483646 w 232"/>
                <a:gd name="T31" fmla="*/ 2147483646 h 269"/>
                <a:gd name="T32" fmla="*/ 2147483646 w 232"/>
                <a:gd name="T33" fmla="*/ 2147483646 h 269"/>
                <a:gd name="T34" fmla="*/ 2147483646 w 232"/>
                <a:gd name="T35" fmla="*/ 2147483646 h 269"/>
                <a:gd name="T36" fmla="*/ 2147483646 w 232"/>
                <a:gd name="T37" fmla="*/ 2147483646 h 269"/>
                <a:gd name="T38" fmla="*/ 2147483646 w 232"/>
                <a:gd name="T39" fmla="*/ 1606470624 h 269"/>
                <a:gd name="T40" fmla="*/ 2147483646 w 232"/>
                <a:gd name="T41" fmla="*/ 1542214974 h 269"/>
                <a:gd name="T42" fmla="*/ 2147483646 w 232"/>
                <a:gd name="T43" fmla="*/ 1253047540 h 269"/>
                <a:gd name="T44" fmla="*/ 2147483646 w 232"/>
                <a:gd name="T45" fmla="*/ 1285175366 h 269"/>
                <a:gd name="T46" fmla="*/ 2147483646 w 232"/>
                <a:gd name="T47" fmla="*/ 1767121088 h 269"/>
                <a:gd name="T48" fmla="*/ 2147483646 w 232"/>
                <a:gd name="T49" fmla="*/ 1670731943 h 269"/>
                <a:gd name="T50" fmla="*/ 2147483646 w 232"/>
                <a:gd name="T51" fmla="*/ 996013601 h 269"/>
                <a:gd name="T52" fmla="*/ 2147483646 w 232"/>
                <a:gd name="T53" fmla="*/ 96389144 h 269"/>
                <a:gd name="T54" fmla="*/ 2147483646 w 232"/>
                <a:gd name="T55" fmla="*/ 96389144 h 269"/>
                <a:gd name="T56" fmla="*/ 2147483646 w 232"/>
                <a:gd name="T57" fmla="*/ 1028141426 h 269"/>
                <a:gd name="T58" fmla="*/ 2147483646 w 232"/>
                <a:gd name="T59" fmla="*/ 1734987594 h 269"/>
                <a:gd name="T60" fmla="*/ 2147483646 w 232"/>
                <a:gd name="T61" fmla="*/ 1767121088 h 269"/>
                <a:gd name="T62" fmla="*/ 2147483646 w 232"/>
                <a:gd name="T63" fmla="*/ 1028141426 h 269"/>
                <a:gd name="T64" fmla="*/ 2147483646 w 232"/>
                <a:gd name="T65" fmla="*/ 128516970 h 269"/>
                <a:gd name="T66" fmla="*/ 2147483646 w 232"/>
                <a:gd name="T67" fmla="*/ 128516970 h 269"/>
                <a:gd name="T68" fmla="*/ 2110016750 w 232"/>
                <a:gd name="T69" fmla="*/ 1028141426 h 269"/>
                <a:gd name="T70" fmla="*/ 2147483646 w 232"/>
                <a:gd name="T71" fmla="*/ 1767121088 h 269"/>
                <a:gd name="T72" fmla="*/ 2147483646 w 232"/>
                <a:gd name="T73" fmla="*/ 1799248913 h 269"/>
                <a:gd name="T74" fmla="*/ 415611844 w 232"/>
                <a:gd name="T75" fmla="*/ 1220919715 h 269"/>
                <a:gd name="T76" fmla="*/ 2147483646 w 232"/>
                <a:gd name="T77" fmla="*/ 449812228 h 269"/>
                <a:gd name="T78" fmla="*/ 2147483646 w 232"/>
                <a:gd name="T79" fmla="*/ 449812228 h 269"/>
                <a:gd name="T80" fmla="*/ 2147483646 w 232"/>
                <a:gd name="T81" fmla="*/ 449812228 h 269"/>
                <a:gd name="T82" fmla="*/ 2147483646 w 232"/>
                <a:gd name="T83" fmla="*/ 1028141426 h 269"/>
                <a:gd name="T84" fmla="*/ 2147483646 w 232"/>
                <a:gd name="T85" fmla="*/ 1445825829 h 269"/>
                <a:gd name="T86" fmla="*/ 2147483646 w 232"/>
                <a:gd name="T87" fmla="*/ 996013601 h 269"/>
                <a:gd name="T88" fmla="*/ 2147483646 w 232"/>
                <a:gd name="T89" fmla="*/ 449812228 h 269"/>
                <a:gd name="T90" fmla="*/ 2147483646 w 232"/>
                <a:gd name="T91" fmla="*/ 481940054 h 269"/>
                <a:gd name="T92" fmla="*/ 2147483646 w 232"/>
                <a:gd name="T93" fmla="*/ 481940054 h 269"/>
                <a:gd name="T94" fmla="*/ 2147483646 w 232"/>
                <a:gd name="T95" fmla="*/ 514073547 h 269"/>
                <a:gd name="T96" fmla="*/ 2147483646 w 232"/>
                <a:gd name="T97" fmla="*/ 996013601 h 269"/>
                <a:gd name="T98" fmla="*/ 2147483646 w 232"/>
                <a:gd name="T99" fmla="*/ 1510081480 h 269"/>
                <a:gd name="T100" fmla="*/ 2147483646 w 232"/>
                <a:gd name="T101" fmla="*/ 996013601 h 269"/>
                <a:gd name="T102" fmla="*/ 2147483646 w 232"/>
                <a:gd name="T103" fmla="*/ 481940054 h 2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2" h="269">
                  <a:moveTo>
                    <a:pt x="13" y="38"/>
                  </a:moveTo>
                  <a:cubicBezTo>
                    <a:pt x="11" y="35"/>
                    <a:pt x="6" y="35"/>
                    <a:pt x="4" y="37"/>
                  </a:cubicBezTo>
                  <a:cubicBezTo>
                    <a:pt x="1" y="39"/>
                    <a:pt x="0" y="44"/>
                    <a:pt x="3" y="46"/>
                  </a:cubicBezTo>
                  <a:cubicBezTo>
                    <a:pt x="4" y="48"/>
                    <a:pt x="5" y="49"/>
                    <a:pt x="6" y="51"/>
                  </a:cubicBezTo>
                  <a:cubicBezTo>
                    <a:pt x="77" y="265"/>
                    <a:pt x="77" y="265"/>
                    <a:pt x="77" y="265"/>
                  </a:cubicBezTo>
                  <a:cubicBezTo>
                    <a:pt x="77" y="267"/>
                    <a:pt x="80" y="269"/>
                    <a:pt x="83" y="269"/>
                  </a:cubicBezTo>
                  <a:cubicBezTo>
                    <a:pt x="83" y="269"/>
                    <a:pt x="84" y="269"/>
                    <a:pt x="85" y="269"/>
                  </a:cubicBezTo>
                  <a:cubicBezTo>
                    <a:pt x="88" y="268"/>
                    <a:pt x="90" y="264"/>
                    <a:pt x="89" y="260"/>
                  </a:cubicBezTo>
                  <a:cubicBezTo>
                    <a:pt x="24" y="63"/>
                    <a:pt x="24" y="63"/>
                    <a:pt x="24" y="63"/>
                  </a:cubicBezTo>
                  <a:cubicBezTo>
                    <a:pt x="40" y="70"/>
                    <a:pt x="60" y="74"/>
                    <a:pt x="76" y="69"/>
                  </a:cubicBezTo>
                  <a:cubicBezTo>
                    <a:pt x="79" y="68"/>
                    <a:pt x="82" y="66"/>
                    <a:pt x="85" y="64"/>
                  </a:cubicBezTo>
                  <a:cubicBezTo>
                    <a:pt x="93" y="70"/>
                    <a:pt x="103" y="73"/>
                    <a:pt x="113" y="73"/>
                  </a:cubicBezTo>
                  <a:cubicBezTo>
                    <a:pt x="125" y="73"/>
                    <a:pt x="136" y="69"/>
                    <a:pt x="145" y="62"/>
                  </a:cubicBezTo>
                  <a:cubicBezTo>
                    <a:pt x="150" y="64"/>
                    <a:pt x="155" y="67"/>
                    <a:pt x="161" y="68"/>
                  </a:cubicBezTo>
                  <a:cubicBezTo>
                    <a:pt x="180" y="73"/>
                    <a:pt x="196" y="72"/>
                    <a:pt x="210" y="65"/>
                  </a:cubicBezTo>
                  <a:cubicBezTo>
                    <a:pt x="146" y="260"/>
                    <a:pt x="146" y="260"/>
                    <a:pt x="146" y="260"/>
                  </a:cubicBezTo>
                  <a:cubicBezTo>
                    <a:pt x="144" y="264"/>
                    <a:pt x="146" y="268"/>
                    <a:pt x="150" y="269"/>
                  </a:cubicBezTo>
                  <a:cubicBezTo>
                    <a:pt x="150" y="269"/>
                    <a:pt x="151" y="269"/>
                    <a:pt x="152" y="269"/>
                  </a:cubicBezTo>
                  <a:cubicBezTo>
                    <a:pt x="155" y="269"/>
                    <a:pt x="157" y="267"/>
                    <a:pt x="158" y="265"/>
                  </a:cubicBezTo>
                  <a:cubicBezTo>
                    <a:pt x="228" y="50"/>
                    <a:pt x="228" y="50"/>
                    <a:pt x="228" y="50"/>
                  </a:cubicBezTo>
                  <a:cubicBezTo>
                    <a:pt x="229" y="50"/>
                    <a:pt x="230" y="49"/>
                    <a:pt x="230" y="48"/>
                  </a:cubicBezTo>
                  <a:cubicBezTo>
                    <a:pt x="232" y="45"/>
                    <a:pt x="232" y="41"/>
                    <a:pt x="229" y="39"/>
                  </a:cubicBezTo>
                  <a:cubicBezTo>
                    <a:pt x="226" y="37"/>
                    <a:pt x="222" y="37"/>
                    <a:pt x="220" y="40"/>
                  </a:cubicBezTo>
                  <a:cubicBezTo>
                    <a:pt x="207" y="56"/>
                    <a:pt x="189" y="62"/>
                    <a:pt x="165" y="55"/>
                  </a:cubicBezTo>
                  <a:cubicBezTo>
                    <a:pt x="162" y="55"/>
                    <a:pt x="158" y="54"/>
                    <a:pt x="154" y="52"/>
                  </a:cubicBezTo>
                  <a:cubicBezTo>
                    <a:pt x="158" y="46"/>
                    <a:pt x="160" y="38"/>
                    <a:pt x="160" y="31"/>
                  </a:cubicBezTo>
                  <a:cubicBezTo>
                    <a:pt x="159" y="17"/>
                    <a:pt x="154" y="7"/>
                    <a:pt x="146" y="3"/>
                  </a:cubicBezTo>
                  <a:cubicBezTo>
                    <a:pt x="142" y="0"/>
                    <a:pt x="137" y="0"/>
                    <a:pt x="132" y="3"/>
                  </a:cubicBezTo>
                  <a:cubicBezTo>
                    <a:pt x="125" y="8"/>
                    <a:pt x="122" y="18"/>
                    <a:pt x="123" y="32"/>
                  </a:cubicBezTo>
                  <a:cubicBezTo>
                    <a:pt x="124" y="40"/>
                    <a:pt x="127" y="48"/>
                    <a:pt x="134" y="54"/>
                  </a:cubicBezTo>
                  <a:cubicBezTo>
                    <a:pt x="123" y="61"/>
                    <a:pt x="107" y="61"/>
                    <a:pt x="95" y="55"/>
                  </a:cubicBezTo>
                  <a:cubicBezTo>
                    <a:pt x="99" y="49"/>
                    <a:pt x="102" y="41"/>
                    <a:pt x="103" y="32"/>
                  </a:cubicBezTo>
                  <a:cubicBezTo>
                    <a:pt x="103" y="19"/>
                    <a:pt x="99" y="9"/>
                    <a:pt x="92" y="4"/>
                  </a:cubicBezTo>
                  <a:cubicBezTo>
                    <a:pt x="87" y="1"/>
                    <a:pt x="82" y="1"/>
                    <a:pt x="77" y="4"/>
                  </a:cubicBezTo>
                  <a:cubicBezTo>
                    <a:pt x="70" y="8"/>
                    <a:pt x="65" y="18"/>
                    <a:pt x="66" y="32"/>
                  </a:cubicBezTo>
                  <a:cubicBezTo>
                    <a:pt x="66" y="40"/>
                    <a:pt x="69" y="48"/>
                    <a:pt x="75" y="55"/>
                  </a:cubicBezTo>
                  <a:cubicBezTo>
                    <a:pt x="74" y="56"/>
                    <a:pt x="73" y="56"/>
                    <a:pt x="72" y="56"/>
                  </a:cubicBezTo>
                  <a:cubicBezTo>
                    <a:pt x="52" y="63"/>
                    <a:pt x="23" y="52"/>
                    <a:pt x="13" y="38"/>
                  </a:cubicBezTo>
                  <a:close/>
                  <a:moveTo>
                    <a:pt x="140" y="14"/>
                  </a:moveTo>
                  <a:cubicBezTo>
                    <a:pt x="140" y="14"/>
                    <a:pt x="140" y="14"/>
                    <a:pt x="140" y="14"/>
                  </a:cubicBezTo>
                  <a:cubicBezTo>
                    <a:pt x="140" y="14"/>
                    <a:pt x="140" y="14"/>
                    <a:pt x="140" y="14"/>
                  </a:cubicBezTo>
                  <a:cubicBezTo>
                    <a:pt x="142" y="15"/>
                    <a:pt x="146" y="20"/>
                    <a:pt x="147" y="32"/>
                  </a:cubicBezTo>
                  <a:cubicBezTo>
                    <a:pt x="147" y="36"/>
                    <a:pt x="145" y="41"/>
                    <a:pt x="143" y="45"/>
                  </a:cubicBezTo>
                  <a:cubicBezTo>
                    <a:pt x="139" y="41"/>
                    <a:pt x="137" y="37"/>
                    <a:pt x="136" y="31"/>
                  </a:cubicBezTo>
                  <a:cubicBezTo>
                    <a:pt x="135" y="21"/>
                    <a:pt x="138" y="15"/>
                    <a:pt x="140" y="14"/>
                  </a:cubicBezTo>
                  <a:close/>
                  <a:moveTo>
                    <a:pt x="84" y="15"/>
                  </a:moveTo>
                  <a:cubicBezTo>
                    <a:pt x="84" y="15"/>
                    <a:pt x="84" y="15"/>
                    <a:pt x="84" y="15"/>
                  </a:cubicBezTo>
                  <a:cubicBezTo>
                    <a:pt x="84" y="15"/>
                    <a:pt x="85" y="15"/>
                    <a:pt x="85" y="16"/>
                  </a:cubicBezTo>
                  <a:cubicBezTo>
                    <a:pt x="87" y="17"/>
                    <a:pt x="90" y="21"/>
                    <a:pt x="89" y="31"/>
                  </a:cubicBezTo>
                  <a:cubicBezTo>
                    <a:pt x="89" y="37"/>
                    <a:pt x="88" y="43"/>
                    <a:pt x="85" y="47"/>
                  </a:cubicBezTo>
                  <a:cubicBezTo>
                    <a:pt x="81" y="42"/>
                    <a:pt x="79" y="37"/>
                    <a:pt x="79" y="31"/>
                  </a:cubicBezTo>
                  <a:cubicBezTo>
                    <a:pt x="79" y="21"/>
                    <a:pt x="82" y="16"/>
                    <a:pt x="84" y="15"/>
                  </a:cubicBezTo>
                  <a:close/>
                </a:path>
              </a:pathLst>
            </a:custGeom>
            <a:solidFill>
              <a:srgbClr val="3B5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9948" name="í$ḷïďe"/>
            <p:cNvSpPr>
              <a:spLocks/>
            </p:cNvSpPr>
            <p:nvPr/>
          </p:nvSpPr>
          <p:spPr bwMode="auto">
            <a:xfrm>
              <a:off x="4878543" y="4748987"/>
              <a:ext cx="1034543" cy="476702"/>
            </a:xfrm>
            <a:custGeom>
              <a:avLst/>
              <a:gdLst>
                <a:gd name="T0" fmla="*/ 2147483646 w 183"/>
                <a:gd name="T1" fmla="*/ 0 h 84"/>
                <a:gd name="T2" fmla="*/ 543304672 w 183"/>
                <a:gd name="T3" fmla="*/ 0 h 84"/>
                <a:gd name="T4" fmla="*/ 63915536 w 183"/>
                <a:gd name="T5" fmla="*/ 772943918 h 84"/>
                <a:gd name="T6" fmla="*/ 543304672 w 183"/>
                <a:gd name="T7" fmla="*/ 1578087921 h 84"/>
                <a:gd name="T8" fmla="*/ 2141260921 w 183"/>
                <a:gd name="T9" fmla="*/ 1578087921 h 84"/>
                <a:gd name="T10" fmla="*/ 415467946 w 183"/>
                <a:gd name="T11" fmla="*/ 1900145522 h 84"/>
                <a:gd name="T12" fmla="*/ 95878958 w 183"/>
                <a:gd name="T13" fmla="*/ 2147483646 h 84"/>
                <a:gd name="T14" fmla="*/ 543304672 w 183"/>
                <a:gd name="T15" fmla="*/ 2147483646 h 84"/>
                <a:gd name="T16" fmla="*/ 703099166 w 183"/>
                <a:gd name="T17" fmla="*/ 2147483646 h 84"/>
                <a:gd name="T18" fmla="*/ 2147483646 w 183"/>
                <a:gd name="T19" fmla="*/ 1062795759 h 84"/>
                <a:gd name="T20" fmla="*/ 2147483646 w 183"/>
                <a:gd name="T21" fmla="*/ 450880642 h 84"/>
                <a:gd name="T22" fmla="*/ 2147483646 w 183"/>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3" h="84">
                  <a:moveTo>
                    <a:pt x="166" y="0"/>
                  </a:moveTo>
                  <a:cubicBezTo>
                    <a:pt x="17" y="0"/>
                    <a:pt x="17" y="0"/>
                    <a:pt x="17" y="0"/>
                  </a:cubicBezTo>
                  <a:cubicBezTo>
                    <a:pt x="9" y="0"/>
                    <a:pt x="2" y="16"/>
                    <a:pt x="2" y="24"/>
                  </a:cubicBezTo>
                  <a:cubicBezTo>
                    <a:pt x="2" y="33"/>
                    <a:pt x="9" y="49"/>
                    <a:pt x="17" y="49"/>
                  </a:cubicBezTo>
                  <a:cubicBezTo>
                    <a:pt x="67" y="49"/>
                    <a:pt x="67" y="49"/>
                    <a:pt x="67" y="49"/>
                  </a:cubicBezTo>
                  <a:cubicBezTo>
                    <a:pt x="13" y="59"/>
                    <a:pt x="13" y="59"/>
                    <a:pt x="13" y="59"/>
                  </a:cubicBezTo>
                  <a:cubicBezTo>
                    <a:pt x="4" y="62"/>
                    <a:pt x="0" y="67"/>
                    <a:pt x="3" y="75"/>
                  </a:cubicBezTo>
                  <a:cubicBezTo>
                    <a:pt x="5" y="82"/>
                    <a:pt x="11" y="84"/>
                    <a:pt x="17" y="84"/>
                  </a:cubicBezTo>
                  <a:cubicBezTo>
                    <a:pt x="19" y="84"/>
                    <a:pt x="21" y="83"/>
                    <a:pt x="22" y="82"/>
                  </a:cubicBezTo>
                  <a:cubicBezTo>
                    <a:pt x="171" y="33"/>
                    <a:pt x="171" y="33"/>
                    <a:pt x="171" y="33"/>
                  </a:cubicBezTo>
                  <a:cubicBezTo>
                    <a:pt x="178" y="31"/>
                    <a:pt x="183" y="22"/>
                    <a:pt x="182" y="14"/>
                  </a:cubicBezTo>
                  <a:cubicBezTo>
                    <a:pt x="181" y="7"/>
                    <a:pt x="174" y="0"/>
                    <a:pt x="166" y="0"/>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9949" name="ïṣḻïḓe"/>
            <p:cNvSpPr>
              <a:spLocks/>
            </p:cNvSpPr>
            <p:nvPr/>
          </p:nvSpPr>
          <p:spPr bwMode="auto">
            <a:xfrm>
              <a:off x="4885305" y="5022835"/>
              <a:ext cx="1034543" cy="703219"/>
            </a:xfrm>
            <a:custGeom>
              <a:avLst/>
              <a:gdLst>
                <a:gd name="T0" fmla="*/ 2147483646 w 183"/>
                <a:gd name="T1" fmla="*/ 1994022843 h 124"/>
                <a:gd name="T2" fmla="*/ 2147483646 w 183"/>
                <a:gd name="T3" fmla="*/ 1994022843 h 124"/>
                <a:gd name="T4" fmla="*/ 2147483646 w 183"/>
                <a:gd name="T5" fmla="*/ 1222143582 h 124"/>
                <a:gd name="T6" fmla="*/ 2147483646 w 183"/>
                <a:gd name="T7" fmla="*/ 450264320 h 124"/>
                <a:gd name="T8" fmla="*/ 2147483646 w 183"/>
                <a:gd name="T9" fmla="*/ 96482781 h 124"/>
                <a:gd name="T10" fmla="*/ 383510178 w 183"/>
                <a:gd name="T11" fmla="*/ 1608080377 h 124"/>
                <a:gd name="T12" fmla="*/ 31957768 w 183"/>
                <a:gd name="T13" fmla="*/ 2147483646 h 124"/>
                <a:gd name="T14" fmla="*/ 511346904 w 183"/>
                <a:gd name="T15" fmla="*/ 2147483646 h 124"/>
                <a:gd name="T16" fmla="*/ 958772618 w 183"/>
                <a:gd name="T17" fmla="*/ 2147483646 h 124"/>
                <a:gd name="T18" fmla="*/ 1725792974 w 183"/>
                <a:gd name="T19" fmla="*/ 2147483646 h 124"/>
                <a:gd name="T20" fmla="*/ 2147483646 w 183"/>
                <a:gd name="T21" fmla="*/ 2147483646 h 124"/>
                <a:gd name="T22" fmla="*/ 2147483646 w 183"/>
                <a:gd name="T23" fmla="*/ 2147483646 h 124"/>
                <a:gd name="T24" fmla="*/ 2147483646 w 183"/>
                <a:gd name="T25" fmla="*/ 2147483646 h 124"/>
                <a:gd name="T26" fmla="*/ 2147483646 w 183"/>
                <a:gd name="T27" fmla="*/ 2147483646 h 124"/>
                <a:gd name="T28" fmla="*/ 2147483646 w 183"/>
                <a:gd name="T29" fmla="*/ 1994022843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3" h="124">
                  <a:moveTo>
                    <a:pt x="165" y="62"/>
                  </a:moveTo>
                  <a:cubicBezTo>
                    <a:pt x="115" y="62"/>
                    <a:pt x="115" y="62"/>
                    <a:pt x="115" y="62"/>
                  </a:cubicBezTo>
                  <a:cubicBezTo>
                    <a:pt x="170" y="38"/>
                    <a:pt x="170" y="38"/>
                    <a:pt x="170" y="38"/>
                  </a:cubicBezTo>
                  <a:cubicBezTo>
                    <a:pt x="178" y="35"/>
                    <a:pt x="183" y="23"/>
                    <a:pt x="180" y="14"/>
                  </a:cubicBezTo>
                  <a:cubicBezTo>
                    <a:pt x="177" y="6"/>
                    <a:pt x="169" y="0"/>
                    <a:pt x="160" y="3"/>
                  </a:cubicBezTo>
                  <a:cubicBezTo>
                    <a:pt x="12" y="50"/>
                    <a:pt x="12" y="50"/>
                    <a:pt x="12" y="50"/>
                  </a:cubicBezTo>
                  <a:cubicBezTo>
                    <a:pt x="4" y="52"/>
                    <a:pt x="0" y="63"/>
                    <a:pt x="1" y="70"/>
                  </a:cubicBezTo>
                  <a:cubicBezTo>
                    <a:pt x="2" y="78"/>
                    <a:pt x="9" y="87"/>
                    <a:pt x="16" y="87"/>
                  </a:cubicBezTo>
                  <a:cubicBezTo>
                    <a:pt x="30" y="87"/>
                    <a:pt x="30" y="87"/>
                    <a:pt x="30" y="87"/>
                  </a:cubicBezTo>
                  <a:cubicBezTo>
                    <a:pt x="54" y="124"/>
                    <a:pt x="54" y="124"/>
                    <a:pt x="54" y="124"/>
                  </a:cubicBezTo>
                  <a:cubicBezTo>
                    <a:pt x="127" y="124"/>
                    <a:pt x="127" y="124"/>
                    <a:pt x="127" y="124"/>
                  </a:cubicBezTo>
                  <a:cubicBezTo>
                    <a:pt x="151" y="87"/>
                    <a:pt x="151" y="87"/>
                    <a:pt x="151" y="87"/>
                  </a:cubicBezTo>
                  <a:cubicBezTo>
                    <a:pt x="165" y="87"/>
                    <a:pt x="165" y="87"/>
                    <a:pt x="165" y="87"/>
                  </a:cubicBezTo>
                  <a:cubicBezTo>
                    <a:pt x="174" y="87"/>
                    <a:pt x="181" y="83"/>
                    <a:pt x="181" y="75"/>
                  </a:cubicBezTo>
                  <a:cubicBezTo>
                    <a:pt x="181" y="66"/>
                    <a:pt x="174" y="62"/>
                    <a:pt x="165" y="62"/>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grpSp>
    </p:spTree>
    <p:extLst>
      <p:ext uri="{BB962C8B-B14F-4D97-AF65-F5344CB8AC3E}">
        <p14:creationId xmlns:p14="http://schemas.microsoft.com/office/powerpoint/2010/main" val="1367326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762000" y="1366838"/>
            <a:ext cx="10566400" cy="4410075"/>
          </a:xfrm>
          <a:prstGeom prst="rect">
            <a:avLst/>
          </a:prstGeom>
          <a:noFill/>
          <a:ln w="9525">
            <a:noFill/>
            <a:miter lim="800000"/>
            <a:headEnd/>
            <a:tailEnd/>
          </a:ln>
        </p:spPr>
        <p:txBody>
          <a:bodyPr>
            <a:spAutoFit/>
          </a:bodyPr>
          <a:lstStyle>
            <a:lvl1pPr eaLnBrk="0" hangingPunct="0">
              <a:defRPr kumimoji="1" sz="1600">
                <a:solidFill>
                  <a:schemeClr val="tx1"/>
                </a:solidFill>
                <a:latin typeface="Arial" charset="0"/>
                <a:ea typeface="新細明體" pitchFamily="18" charset="-120"/>
              </a:defRPr>
            </a:lvl1pPr>
            <a:lvl2pPr marL="742950" indent="-285750" eaLnBrk="0" hangingPunct="0">
              <a:defRPr kumimoji="1" sz="1600">
                <a:solidFill>
                  <a:schemeClr val="tx1"/>
                </a:solidFill>
                <a:latin typeface="Arial" charset="0"/>
                <a:ea typeface="新細明體" pitchFamily="18" charset="-120"/>
              </a:defRPr>
            </a:lvl2pPr>
            <a:lvl3pPr marL="1143000" indent="-228600" eaLnBrk="0" hangingPunct="0">
              <a:defRPr kumimoji="1" sz="1600">
                <a:solidFill>
                  <a:schemeClr val="tx1"/>
                </a:solidFill>
                <a:latin typeface="Arial" charset="0"/>
                <a:ea typeface="新細明體" pitchFamily="18" charset="-120"/>
              </a:defRPr>
            </a:lvl3pPr>
            <a:lvl4pPr marL="1600200" indent="-228600" eaLnBrk="0" hangingPunct="0">
              <a:defRPr kumimoji="1" sz="1600">
                <a:solidFill>
                  <a:schemeClr val="tx1"/>
                </a:solidFill>
                <a:latin typeface="Arial" charset="0"/>
                <a:ea typeface="新細明體" pitchFamily="18" charset="-120"/>
              </a:defRPr>
            </a:lvl4pPr>
            <a:lvl5pPr marL="2057400" indent="-228600" eaLnBrk="0" hangingPunct="0">
              <a:defRPr kumimoji="1" sz="16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16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16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16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1600">
                <a:solidFill>
                  <a:schemeClr val="tx1"/>
                </a:solidFill>
                <a:latin typeface="Arial" charset="0"/>
                <a:ea typeface="新細明體" pitchFamily="18" charset="-120"/>
              </a:defRPr>
            </a:lvl9pPr>
          </a:lstStyle>
          <a:p>
            <a:pPr marL="714375" indent="-714375" eaLnBrk="1" fontAlgn="auto" hangingPunct="1">
              <a:lnSpc>
                <a:spcPct val="150000"/>
              </a:lnSpc>
              <a:spcAft>
                <a:spcPts val="1200"/>
              </a:spcAft>
              <a:buClr>
                <a:schemeClr val="accent2"/>
              </a:buClr>
              <a:tabLst>
                <a:tab pos="742950" algn="l"/>
              </a:tabLst>
              <a:defRPr/>
            </a:pPr>
            <a:r>
              <a:rPr lang="zh-TW" altLang="en-US" sz="3600" b="1" dirty="0">
                <a:solidFill>
                  <a:schemeClr val="accent6">
                    <a:lumMod val="75000"/>
                  </a:schemeClr>
                </a:solidFill>
                <a:latin typeface="微軟正黑體" pitchFamily="34" charset="-120"/>
                <a:ea typeface="微軟正黑體" pitchFamily="34" charset="-120"/>
              </a:rPr>
              <a:t> </a:t>
            </a:r>
            <a:r>
              <a:rPr lang="zh-TW" altLang="en-US" sz="3600" b="1" dirty="0" smtClean="0">
                <a:solidFill>
                  <a:schemeClr val="accent6">
                    <a:lumMod val="75000"/>
                  </a:schemeClr>
                </a:solidFill>
                <a:latin typeface="微軟正黑體" pitchFamily="34" charset="-120"/>
                <a:ea typeface="微軟正黑體" pitchFamily="34" charset="-120"/>
              </a:rPr>
              <a:t>　　確認</a:t>
            </a:r>
            <a:r>
              <a:rPr lang="zh-TW" altLang="en-US" sz="3600" b="1" dirty="0">
                <a:solidFill>
                  <a:schemeClr val="accent6">
                    <a:lumMod val="75000"/>
                  </a:schemeClr>
                </a:solidFill>
                <a:latin typeface="微軟正黑體" pitchFamily="34" charset="-120"/>
                <a:ea typeface="微軟正黑體" pitchFamily="34" charset="-120"/>
              </a:rPr>
              <a:t>報名</a:t>
            </a:r>
            <a:r>
              <a:rPr lang="zh-TW" altLang="en-US" sz="3600" b="1" dirty="0" smtClean="0">
                <a:solidFill>
                  <a:schemeClr val="accent6">
                    <a:lumMod val="75000"/>
                  </a:schemeClr>
                </a:solidFill>
                <a:latin typeface="微軟正黑體" pitchFamily="34" charset="-120"/>
                <a:ea typeface="微軟正黑體" pitchFamily="34" charset="-120"/>
              </a:rPr>
              <a:t>手續</a:t>
            </a:r>
            <a:endParaRPr lang="en-US" altLang="zh-TW" sz="3600" b="1" dirty="0" smtClean="0">
              <a:solidFill>
                <a:schemeClr val="accent6">
                  <a:lumMod val="75000"/>
                </a:schemeClr>
              </a:solidFill>
              <a:latin typeface="微軟正黑體" pitchFamily="34" charset="-120"/>
              <a:ea typeface="微軟正黑體" pitchFamily="34" charset="-120"/>
            </a:endParaRPr>
          </a:p>
          <a:p>
            <a:pPr marL="342900" indent="-342900" fontAlgn="auto">
              <a:lnSpc>
                <a:spcPts val="4000"/>
              </a:lnSpc>
              <a:spcBef>
                <a:spcPts val="1200"/>
              </a:spcBef>
              <a:spcAft>
                <a:spcPts val="1200"/>
              </a:spcAft>
              <a:buSzPct val="85000"/>
              <a:buFont typeface="Wingdings" pitchFamily="2" charset="2"/>
              <a:buChar char="u"/>
              <a:defRPr/>
            </a:pPr>
            <a:r>
              <a:rPr lang="zh-TW" altLang="en-US" sz="2800" b="1" dirty="0" smtClean="0">
                <a:solidFill>
                  <a:srgbClr val="2F5597"/>
                </a:solidFill>
                <a:latin typeface="微軟正黑體" pitchFamily="34" charset="-120"/>
                <a:ea typeface="微軟正黑體" pitchFamily="34" charset="-120"/>
              </a:rPr>
              <a:t>本委員會訂於</a:t>
            </a:r>
            <a:r>
              <a:rPr lang="en-US" altLang="zh-TW" sz="2800" b="1" dirty="0" smtClean="0">
                <a:solidFill>
                  <a:srgbClr val="C00000"/>
                </a:solidFill>
                <a:latin typeface="微軟正黑體" pitchFamily="34" charset="-120"/>
                <a:ea typeface="微軟正黑體" pitchFamily="34" charset="-120"/>
              </a:rPr>
              <a:t>109</a:t>
            </a:r>
            <a:r>
              <a:rPr lang="zh-TW" altLang="en-US" sz="2800" b="1" dirty="0" smtClean="0">
                <a:solidFill>
                  <a:srgbClr val="C00000"/>
                </a:solidFill>
                <a:latin typeface="微軟正黑體" pitchFamily="34" charset="-120"/>
                <a:ea typeface="微軟正黑體" pitchFamily="34" charset="-120"/>
              </a:rPr>
              <a:t>年</a:t>
            </a:r>
            <a:r>
              <a:rPr lang="en-US" altLang="zh-TW" sz="2800" b="1" u="heavy" dirty="0">
                <a:solidFill>
                  <a:srgbClr val="C00000"/>
                </a:solidFill>
                <a:latin typeface="微軟正黑體" pitchFamily="34" charset="-120"/>
                <a:ea typeface="微軟正黑體" pitchFamily="34" charset="-120"/>
              </a:rPr>
              <a:t>5</a:t>
            </a:r>
            <a:r>
              <a:rPr lang="zh-TW" altLang="en-US" sz="2800" b="1" u="heavy" dirty="0" smtClean="0">
                <a:solidFill>
                  <a:srgbClr val="C00000"/>
                </a:solidFill>
                <a:latin typeface="微軟正黑體" pitchFamily="34" charset="-120"/>
                <a:ea typeface="微軟正黑體" pitchFamily="34" charset="-120"/>
              </a:rPr>
              <a:t>月</a:t>
            </a:r>
            <a:r>
              <a:rPr lang="en-US" altLang="zh-TW" sz="2800" b="1" u="heavy" dirty="0" smtClean="0">
                <a:solidFill>
                  <a:srgbClr val="C00000"/>
                </a:solidFill>
                <a:latin typeface="微軟正黑體" pitchFamily="34" charset="-120"/>
                <a:ea typeface="微軟正黑體" pitchFamily="34" charset="-120"/>
              </a:rPr>
              <a:t>26</a:t>
            </a:r>
            <a:r>
              <a:rPr lang="zh-TW" altLang="en-US" sz="2800" b="1" u="heavy" dirty="0" smtClean="0">
                <a:solidFill>
                  <a:srgbClr val="C00000"/>
                </a:solidFill>
                <a:latin typeface="微軟正黑體" pitchFamily="34" charset="-120"/>
                <a:ea typeface="微軟正黑體" pitchFamily="34" charset="-120"/>
              </a:rPr>
              <a:t>日</a:t>
            </a:r>
            <a:r>
              <a:rPr lang="en-US" altLang="zh-TW" sz="2800" b="1" u="heavy" dirty="0" smtClean="0">
                <a:solidFill>
                  <a:srgbClr val="C00000"/>
                </a:solidFill>
                <a:latin typeface="微軟正黑體" pitchFamily="34" charset="-120"/>
                <a:ea typeface="微軟正黑體" pitchFamily="34" charset="-120"/>
              </a:rPr>
              <a:t>(</a:t>
            </a:r>
            <a:r>
              <a:rPr lang="zh-TW" altLang="en-US" sz="2800" b="1" u="heavy" dirty="0" smtClean="0">
                <a:solidFill>
                  <a:srgbClr val="C00000"/>
                </a:solidFill>
                <a:latin typeface="微軟正黑體" pitchFamily="34" charset="-120"/>
                <a:ea typeface="微軟正黑體" pitchFamily="34" charset="-120"/>
              </a:rPr>
              <a:t>一</a:t>
            </a:r>
            <a:r>
              <a:rPr lang="en-US" altLang="zh-TW" sz="2800" b="1" u="heavy" dirty="0" smtClean="0">
                <a:solidFill>
                  <a:srgbClr val="C00000"/>
                </a:solidFill>
                <a:latin typeface="微軟正黑體" pitchFamily="34" charset="-120"/>
                <a:ea typeface="微軟正黑體" pitchFamily="34" charset="-120"/>
              </a:rPr>
              <a:t>)12:00</a:t>
            </a:r>
            <a:r>
              <a:rPr lang="zh-TW" altLang="en-US" sz="2800" b="1" dirty="0" smtClean="0">
                <a:solidFill>
                  <a:srgbClr val="C00000"/>
                </a:solidFill>
                <a:latin typeface="微軟正黑體" pitchFamily="34" charset="-120"/>
                <a:ea typeface="微軟正黑體" pitchFamily="34" charset="-120"/>
              </a:rPr>
              <a:t>至</a:t>
            </a:r>
            <a:r>
              <a:rPr lang="en-US" altLang="zh-TW" sz="2800" b="1" u="heavy" dirty="0">
                <a:solidFill>
                  <a:srgbClr val="C00000"/>
                </a:solidFill>
                <a:latin typeface="微軟正黑體" pitchFamily="34" charset="-120"/>
                <a:ea typeface="微軟正黑體" pitchFamily="34" charset="-120"/>
              </a:rPr>
              <a:t>5</a:t>
            </a:r>
            <a:r>
              <a:rPr lang="zh-TW" altLang="en-US" sz="2800" b="1" u="heavy" dirty="0" smtClean="0">
                <a:solidFill>
                  <a:srgbClr val="C00000"/>
                </a:solidFill>
                <a:latin typeface="微軟正黑體" pitchFamily="34" charset="-120"/>
                <a:ea typeface="微軟正黑體" pitchFamily="34" charset="-120"/>
              </a:rPr>
              <a:t>月</a:t>
            </a:r>
            <a:r>
              <a:rPr lang="en-US" altLang="zh-TW" sz="2800" b="1" u="heavy" dirty="0" smtClean="0">
                <a:solidFill>
                  <a:srgbClr val="C00000"/>
                </a:solidFill>
                <a:latin typeface="微軟正黑體" pitchFamily="34" charset="-120"/>
                <a:ea typeface="微軟正黑體" pitchFamily="34" charset="-120"/>
              </a:rPr>
              <a:t>28</a:t>
            </a:r>
            <a:r>
              <a:rPr lang="zh-TW" altLang="en-US" sz="2800" b="1" u="heavy" dirty="0" smtClean="0">
                <a:solidFill>
                  <a:srgbClr val="C00000"/>
                </a:solidFill>
                <a:latin typeface="微軟正黑體" pitchFamily="34" charset="-120"/>
                <a:ea typeface="微軟正黑體" pitchFamily="34" charset="-120"/>
              </a:rPr>
              <a:t>日</a:t>
            </a:r>
            <a:r>
              <a:rPr lang="en-US" altLang="zh-TW" sz="2800" b="1" u="heavy" dirty="0" smtClean="0">
                <a:solidFill>
                  <a:srgbClr val="C00000"/>
                </a:solidFill>
                <a:latin typeface="微軟正黑體" pitchFamily="34" charset="-120"/>
                <a:ea typeface="微軟正黑體" pitchFamily="34" charset="-120"/>
              </a:rPr>
              <a:t>(</a:t>
            </a:r>
            <a:r>
              <a:rPr lang="zh-TW" altLang="en-US" sz="2800" b="1" u="heavy" dirty="0" smtClean="0">
                <a:solidFill>
                  <a:srgbClr val="C00000"/>
                </a:solidFill>
                <a:latin typeface="微軟正黑體" pitchFamily="34" charset="-120"/>
                <a:ea typeface="微軟正黑體" pitchFamily="34" charset="-120"/>
              </a:rPr>
              <a:t>三</a:t>
            </a:r>
            <a:r>
              <a:rPr lang="en-US" altLang="zh-TW" sz="2800" b="1" u="heavy" dirty="0" smtClean="0">
                <a:solidFill>
                  <a:srgbClr val="C00000"/>
                </a:solidFill>
                <a:latin typeface="微軟正黑體" pitchFamily="34" charset="-120"/>
                <a:ea typeface="微軟正黑體" pitchFamily="34" charset="-120"/>
              </a:rPr>
              <a:t>)</a:t>
            </a:r>
            <a:r>
              <a:rPr lang="en-US" altLang="zh-TW" sz="2800" b="1" dirty="0" smtClean="0">
                <a:solidFill>
                  <a:srgbClr val="C00000"/>
                </a:solidFill>
                <a:latin typeface="微軟正黑體" pitchFamily="34" charset="-120"/>
                <a:ea typeface="微軟正黑體" pitchFamily="34" charset="-120"/>
              </a:rPr>
              <a:t>17:00</a:t>
            </a:r>
            <a:r>
              <a:rPr lang="zh-TW" altLang="en-US" sz="2800" b="1" dirty="0" smtClean="0">
                <a:solidFill>
                  <a:srgbClr val="C00000"/>
                </a:solidFill>
                <a:latin typeface="微軟正黑體" pitchFamily="34" charset="-120"/>
                <a:ea typeface="微軟正黑體" pitchFamily="34" charset="-120"/>
              </a:rPr>
              <a:t>止，開放查詢是否完成報名手續</a:t>
            </a:r>
            <a:r>
              <a:rPr lang="zh-TW" altLang="en-US" sz="2800" b="1" dirty="0" smtClean="0">
                <a:solidFill>
                  <a:srgbClr val="2F5597"/>
                </a:solidFill>
                <a:latin typeface="微軟正黑體" pitchFamily="34" charset="-120"/>
                <a:ea typeface="微軟正黑體" pitchFamily="34" charset="-120"/>
              </a:rPr>
              <a:t>，以確認各國中學校報名收件狀況。</a:t>
            </a:r>
            <a:endParaRPr lang="en-US" altLang="zh-TW" sz="2800" b="1" dirty="0" smtClean="0">
              <a:solidFill>
                <a:srgbClr val="2F5597"/>
              </a:solidFill>
              <a:latin typeface="微軟正黑體" pitchFamily="34" charset="-120"/>
              <a:ea typeface="微軟正黑體" pitchFamily="34" charset="-120"/>
            </a:endParaRPr>
          </a:p>
          <a:p>
            <a:pPr marL="342900" indent="-342900" fontAlgn="auto">
              <a:lnSpc>
                <a:spcPts val="4000"/>
              </a:lnSpc>
              <a:spcBef>
                <a:spcPts val="1200"/>
              </a:spcBef>
              <a:spcAft>
                <a:spcPts val="1200"/>
              </a:spcAft>
              <a:buSzPct val="85000"/>
              <a:buFont typeface="Wingdings" pitchFamily="2" charset="2"/>
              <a:buChar char="u"/>
              <a:defRPr/>
            </a:pPr>
            <a:r>
              <a:rPr lang="zh-TW" altLang="en-US" sz="2800" b="1" dirty="0" smtClean="0">
                <a:solidFill>
                  <a:srgbClr val="2F5597"/>
                </a:solidFill>
                <a:latin typeface="微軟正黑體" pitchFamily="34" charset="-120"/>
                <a:ea typeface="微軟正黑體" pitchFamily="34" charset="-120"/>
              </a:rPr>
              <a:t>報名進度查詢網址：</a:t>
            </a:r>
            <a:r>
              <a:rPr lang="en-US" altLang="zh-TW" sz="2800" b="1" dirty="0">
                <a:solidFill>
                  <a:srgbClr val="2F5597"/>
                </a:solidFill>
                <a:latin typeface="微軟正黑體" pitchFamily="34" charset="-120"/>
                <a:ea typeface="微軟正黑體" pitchFamily="34" charset="-120"/>
              </a:rPr>
              <a:t> </a:t>
            </a:r>
            <a:r>
              <a:rPr lang="en-US" altLang="zh-TW" sz="2800" b="1" dirty="0">
                <a:solidFill>
                  <a:srgbClr val="2F5597"/>
                </a:solidFill>
                <a:latin typeface="微軟正黑體" pitchFamily="34" charset="-120"/>
                <a:ea typeface="微軟正黑體" pitchFamily="34" charset="-120"/>
                <a:hlinkClick r:id="rId3"/>
              </a:rPr>
              <a:t>https://www.jctv.ntut.edu.tw/u5</a:t>
            </a:r>
            <a:r>
              <a:rPr lang="en-US" altLang="zh-TW" sz="2800" b="1" dirty="0" smtClean="0">
                <a:solidFill>
                  <a:srgbClr val="2F5597"/>
                </a:solidFill>
                <a:latin typeface="微軟正黑體" pitchFamily="34" charset="-120"/>
                <a:ea typeface="微軟正黑體" pitchFamily="34" charset="-120"/>
                <a:hlinkClick r:id="rId3"/>
              </a:rPr>
              <a:t>/</a:t>
            </a:r>
            <a:endParaRPr lang="en-US" altLang="zh-TW" sz="2800" b="1" dirty="0" smtClean="0">
              <a:solidFill>
                <a:srgbClr val="2F5597"/>
              </a:solidFill>
              <a:latin typeface="微軟正黑體" pitchFamily="34" charset="-120"/>
              <a:ea typeface="微軟正黑體" pitchFamily="34" charset="-120"/>
            </a:endParaRPr>
          </a:p>
          <a:p>
            <a:pPr marL="342900" indent="-342900" fontAlgn="auto">
              <a:lnSpc>
                <a:spcPts val="4000"/>
              </a:lnSpc>
              <a:spcBef>
                <a:spcPts val="1200"/>
              </a:spcBef>
              <a:spcAft>
                <a:spcPts val="1200"/>
              </a:spcAft>
              <a:buSzPct val="85000"/>
              <a:buFont typeface="Wingdings" pitchFamily="2" charset="2"/>
              <a:buChar char="u"/>
              <a:defRPr/>
            </a:pPr>
            <a:r>
              <a:rPr lang="zh-TW" altLang="en-US" sz="2800" b="1" dirty="0" smtClean="0">
                <a:solidFill>
                  <a:srgbClr val="2F5597"/>
                </a:solidFill>
                <a:latin typeface="微軟正黑體" pitchFamily="34" charset="-120"/>
                <a:ea typeface="微軟正黑體" pitchFamily="34" charset="-120"/>
              </a:rPr>
              <a:t>如報名資料已寄送</a:t>
            </a:r>
            <a:r>
              <a:rPr lang="en-US" altLang="zh-TW" sz="2800" b="1" dirty="0" smtClean="0">
                <a:solidFill>
                  <a:srgbClr val="2F5597"/>
                </a:solidFill>
                <a:latin typeface="微軟正黑體" pitchFamily="34" charset="-120"/>
                <a:ea typeface="微軟正黑體" pitchFamily="34" charset="-120"/>
              </a:rPr>
              <a:t>3-5</a:t>
            </a:r>
            <a:r>
              <a:rPr lang="zh-TW" altLang="en-US" sz="2800" b="1" dirty="0" smtClean="0">
                <a:solidFill>
                  <a:srgbClr val="2F5597"/>
                </a:solidFill>
                <a:latin typeface="微軟正黑體" pitchFamily="34" charset="-120"/>
                <a:ea typeface="微軟正黑體" pitchFamily="34" charset="-120"/>
              </a:rPr>
              <a:t>日後，經查詢系統顯示為「未完成報名手續」，請速電本委員會（</a:t>
            </a:r>
            <a:r>
              <a:rPr lang="en-US" altLang="zh-TW" sz="2800" b="1" dirty="0" smtClean="0">
                <a:solidFill>
                  <a:srgbClr val="2F5597"/>
                </a:solidFill>
                <a:latin typeface="微軟正黑體" pitchFamily="34" charset="-120"/>
                <a:ea typeface="微軟正黑體" pitchFamily="34" charset="-120"/>
              </a:rPr>
              <a:t>02-2772-5333</a:t>
            </a:r>
            <a:r>
              <a:rPr lang="zh-TW" altLang="en-US" sz="2800" b="1" dirty="0" smtClean="0">
                <a:solidFill>
                  <a:srgbClr val="2F5597"/>
                </a:solidFill>
                <a:latin typeface="微軟正黑體" pitchFamily="34" charset="-120"/>
                <a:ea typeface="微軟正黑體" pitchFamily="34" charset="-120"/>
              </a:rPr>
              <a:t>）。</a:t>
            </a:r>
            <a:endParaRPr lang="en-US" altLang="zh-TW" sz="2800" b="1" dirty="0" smtClean="0">
              <a:solidFill>
                <a:srgbClr val="2F5597"/>
              </a:solidFill>
              <a:latin typeface="微軟正黑體" pitchFamily="34" charset="-120"/>
              <a:ea typeface="微軟正黑體" pitchFamily="34" charset="-120"/>
            </a:endParaRPr>
          </a:p>
        </p:txBody>
      </p:sp>
      <p:sp>
        <p:nvSpPr>
          <p:cNvPr id="41987" name="標題 1"/>
          <p:cNvSpPr>
            <a:spLocks noGrp="1"/>
          </p:cNvSpPr>
          <p:nvPr>
            <p:ph type="title"/>
          </p:nvPr>
        </p:nvSpPr>
        <p:spPr>
          <a:xfrm>
            <a:off x="819150" y="292100"/>
            <a:ext cx="10515600" cy="1325563"/>
          </a:xfrm>
        </p:spPr>
        <p:txBody>
          <a:bodyPr/>
          <a:lstStyle/>
          <a:p>
            <a:pPr eaLnBrk="1" hangingPunct="1"/>
            <a:r>
              <a:rPr lang="zh-TW" altLang="en-US" sz="4000" b="1" dirty="0" smtClean="0">
                <a:solidFill>
                  <a:srgbClr val="002060"/>
                </a:solidFill>
                <a:latin typeface="微軟正黑體" panose="020B0604030504040204" pitchFamily="34" charset="-120"/>
                <a:ea typeface="微軟正黑體" panose="020B0604030504040204" pitchFamily="34" charset="-120"/>
              </a:rPr>
              <a:t>肆、報名作業</a:t>
            </a:r>
            <a:r>
              <a:rPr lang="en-US" altLang="zh-TW" sz="4000"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4000" b="1" dirty="0" smtClean="0">
                <a:solidFill>
                  <a:srgbClr val="002060"/>
                </a:solidFill>
                <a:latin typeface="微軟正黑體" panose="020B0604030504040204" pitchFamily="34" charset="-120"/>
                <a:ea typeface="微軟正黑體" panose="020B0604030504040204" pitchFamily="34" charset="-120"/>
              </a:rPr>
              <a:t>8/10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p>
        </p:txBody>
      </p:sp>
      <p:pic>
        <p:nvPicPr>
          <p:cNvPr id="41988" name="Picture 2" descr="https://pixabay.com/static/uploads/photo/2013/07/12/12/40/check-146099_64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9475" y="1333500"/>
            <a:ext cx="9366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打電話」的圖片搜尋結果"/>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48725" y="5240338"/>
            <a:ext cx="21558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F8EE71DF-EEF6-4397-87F4-6C4EFA0BEF5E}" type="slidenum">
              <a:rPr lang="zh-TW" altLang="en-US" sz="2000" b="1" u="sng" smtClean="0"/>
              <a:pPr fontAlgn="base">
                <a:lnSpc>
                  <a:spcPct val="100000"/>
                </a:lnSpc>
                <a:spcBef>
                  <a:spcPct val="0"/>
                </a:spcBef>
                <a:spcAft>
                  <a:spcPct val="0"/>
                </a:spcAft>
                <a:buFontTx/>
                <a:buNone/>
              </a:pPr>
              <a:t>14</a:t>
            </a:fld>
            <a:endParaRPr lang="zh-TW" altLang="en-US" sz="2000" b="1" u="sng" dirty="0" smtClean="0"/>
          </a:p>
        </p:txBody>
      </p:sp>
    </p:spTree>
    <p:extLst>
      <p:ext uri="{BB962C8B-B14F-4D97-AF65-F5344CB8AC3E}">
        <p14:creationId xmlns:p14="http://schemas.microsoft.com/office/powerpoint/2010/main" val="3482146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650038" y="5287963"/>
            <a:ext cx="5153025" cy="1217612"/>
          </a:xfrm>
        </p:spPr>
        <p:txBody>
          <a:bodyPr rtlCol="0">
            <a:noAutofit/>
          </a:bodyPr>
          <a:lstStyle/>
          <a:p>
            <a:pPr algn="just" eaLnBrk="1" fontAlgn="auto" hangingPunct="1">
              <a:spcAft>
                <a:spcPts val="0"/>
              </a:spcAft>
              <a:buFont typeface="Arial" panose="020B0604020202020204" pitchFamily="34" charset="0"/>
              <a:buNone/>
              <a:defRPr/>
            </a:pPr>
            <a:r>
              <a:rPr lang="zh-TW" altLang="en-US" sz="2200" b="1" dirty="0" smtClean="0">
                <a:solidFill>
                  <a:srgbClr val="C00000"/>
                </a:solidFill>
                <a:latin typeface="微軟正黑體" pitchFamily="34" charset="-120"/>
                <a:ea typeface="微軟正黑體" pitchFamily="34" charset="-120"/>
              </a:rPr>
              <a:t>   國中學校老師於集體報名系統上傳報名資料後，可於系統下載「報名資料檢核表」，確認報名人數及繳費金額後，再點選報名資料確認。</a:t>
            </a:r>
            <a:endParaRPr lang="en-US" altLang="zh-TW" sz="2200" b="1" dirty="0" smtClean="0">
              <a:solidFill>
                <a:srgbClr val="C00000"/>
              </a:solidFill>
              <a:latin typeface="微軟正黑體" pitchFamily="34" charset="-120"/>
              <a:ea typeface="微軟正黑體" pitchFamily="34" charset="-120"/>
            </a:endParaRPr>
          </a:p>
          <a:p>
            <a:pPr eaLnBrk="1" fontAlgn="auto" hangingPunct="1">
              <a:spcAft>
                <a:spcPts val="0"/>
              </a:spcAft>
              <a:buFont typeface="Arial" panose="020B0604020202020204" pitchFamily="34" charset="0"/>
              <a:buNone/>
              <a:defRPr/>
            </a:pPr>
            <a:r>
              <a:rPr lang="en-US" altLang="zh-TW" b="1" dirty="0" smtClean="0">
                <a:solidFill>
                  <a:srgbClr val="6600CC"/>
                </a:solidFill>
                <a:effectLst>
                  <a:outerShdw blurRad="38100" dist="38100" dir="2700000" algn="tl">
                    <a:srgbClr val="C0C0C0"/>
                  </a:outerShdw>
                </a:effectLst>
                <a:latin typeface="Times New Roman" pitchFamily="18" charset="0"/>
                <a:ea typeface="標楷體" pitchFamily="65" charset="-120"/>
              </a:rPr>
              <a:t> </a:t>
            </a:r>
            <a:endParaRPr lang="zh-TW" altLang="en-US" dirty="0"/>
          </a:p>
        </p:txBody>
      </p:sp>
      <p:sp>
        <p:nvSpPr>
          <p:cNvPr id="44035" name="標題 1"/>
          <p:cNvSpPr>
            <a:spLocks noGrp="1"/>
          </p:cNvSpPr>
          <p:nvPr>
            <p:ph type="title"/>
          </p:nvPr>
        </p:nvSpPr>
        <p:spPr/>
        <p:txBody>
          <a:bodyPr/>
          <a:lstStyle/>
          <a:p>
            <a:pPr eaLnBrk="1" hangingPunct="1"/>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4000" b="1" dirty="0" smtClean="0">
                <a:solidFill>
                  <a:srgbClr val="002060"/>
                </a:solidFill>
                <a:latin typeface="微軟正黑體" panose="020B0604030504040204" pitchFamily="34" charset="-120"/>
                <a:ea typeface="微軟正黑體" panose="020B0604030504040204" pitchFamily="34" charset="-120"/>
              </a:rPr>
              <a:t>－報名費繳交說明（</a:t>
            </a:r>
            <a:r>
              <a:rPr lang="en-US" altLang="zh-TW" sz="4000" b="1" dirty="0" smtClean="0">
                <a:solidFill>
                  <a:srgbClr val="002060"/>
                </a:solidFill>
                <a:latin typeface="微軟正黑體" panose="020B0604030504040204" pitchFamily="34" charset="-120"/>
                <a:ea typeface="微軟正黑體" panose="020B0604030504040204" pitchFamily="34" charset="-120"/>
              </a:rPr>
              <a:t>9/10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p>
        </p:txBody>
      </p:sp>
      <p:sp>
        <p:nvSpPr>
          <p:cNvPr id="12" name="矩形 11"/>
          <p:cNvSpPr/>
          <p:nvPr/>
        </p:nvSpPr>
        <p:spPr>
          <a:xfrm>
            <a:off x="5972175" y="3011488"/>
            <a:ext cx="3314700" cy="2009775"/>
          </a:xfrm>
          <a:prstGeom prst="rect">
            <a:avLst/>
          </a:prstGeom>
          <a:solidFill>
            <a:srgbClr val="FFECD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4000"/>
              </a:lnSpc>
              <a:spcBef>
                <a:spcPts val="0"/>
              </a:spcBef>
              <a:spcAft>
                <a:spcPts val="0"/>
              </a:spcAft>
              <a:defRPr/>
            </a:pPr>
            <a:r>
              <a:rPr lang="zh-TW" altLang="en-US" sz="3000" b="1" dirty="0">
                <a:solidFill>
                  <a:srgbClr val="7030A0"/>
                </a:solidFill>
                <a:latin typeface="微軟正黑體" pitchFamily="34" charset="-120"/>
                <a:ea typeface="微軟正黑體" pitchFamily="34" charset="-120"/>
              </a:rPr>
              <a:t>學生報名作業費</a:t>
            </a:r>
            <a:endParaRPr lang="en-US" altLang="zh-TW" sz="3000" b="1" dirty="0">
              <a:solidFill>
                <a:srgbClr val="7030A0"/>
              </a:solidFill>
              <a:latin typeface="微軟正黑體" pitchFamily="34" charset="-120"/>
              <a:ea typeface="微軟正黑體" pitchFamily="34" charset="-120"/>
            </a:endParaRPr>
          </a:p>
          <a:p>
            <a:pPr algn="ctr" eaLnBrk="1" fontAlgn="auto" hangingPunct="1">
              <a:lnSpc>
                <a:spcPts val="3400"/>
              </a:lnSpc>
              <a:spcBef>
                <a:spcPts val="0"/>
              </a:spcBef>
              <a:spcAft>
                <a:spcPts val="0"/>
              </a:spcAft>
              <a:defRPr/>
            </a:pPr>
            <a:r>
              <a:rPr lang="en-US" altLang="zh-TW" sz="2800" b="1" dirty="0">
                <a:solidFill>
                  <a:srgbClr val="C00000"/>
                </a:solidFill>
                <a:latin typeface="微軟正黑體" pitchFamily="34" charset="-120"/>
                <a:ea typeface="微軟正黑體" pitchFamily="34" charset="-120"/>
              </a:rPr>
              <a:t>50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 </a:t>
            </a:r>
            <a:r>
              <a:rPr lang="en-US" altLang="zh-TW" sz="2800" b="1" dirty="0">
                <a:solidFill>
                  <a:srgbClr val="C00000"/>
                </a:solidFill>
                <a:latin typeface="微軟正黑體" pitchFamily="34" charset="-120"/>
                <a:ea typeface="微軟正黑體" pitchFamily="34" charset="-120"/>
              </a:rPr>
              <a:t>X</a:t>
            </a:r>
            <a:r>
              <a:rPr lang="zh-TW" altLang="en-US" sz="2800" b="1" dirty="0">
                <a:solidFill>
                  <a:srgbClr val="C00000"/>
                </a:solidFill>
                <a:latin typeface="微軟正黑體" pitchFamily="34" charset="-120"/>
                <a:ea typeface="微軟正黑體" pitchFamily="34" charset="-120"/>
              </a:rPr>
              <a:t> 報名人數</a:t>
            </a:r>
            <a:endParaRPr lang="en-US" altLang="zh-TW" sz="2800" b="1" dirty="0">
              <a:solidFill>
                <a:srgbClr val="C00000"/>
              </a:solidFill>
              <a:latin typeface="微軟正黑體" pitchFamily="34" charset="-120"/>
              <a:ea typeface="微軟正黑體" pitchFamily="34" charset="-120"/>
            </a:endParaRPr>
          </a:p>
          <a:p>
            <a:pPr algn="ctr" eaLnBrk="1" fontAlgn="auto" hangingPunct="1">
              <a:lnSpc>
                <a:spcPts val="3400"/>
              </a:lnSpc>
              <a:spcBef>
                <a:spcPts val="0"/>
              </a:spcBef>
              <a:spcAft>
                <a:spcPts val="0"/>
              </a:spcAft>
              <a:defRPr/>
            </a:pPr>
            <a:r>
              <a:rPr lang="zh-TW" altLang="en-US" sz="2000" b="1" dirty="0">
                <a:solidFill>
                  <a:srgbClr val="0033CC"/>
                </a:solidFill>
                <a:latin typeface="微軟正黑體" pitchFamily="34" charset="-120"/>
                <a:ea typeface="微軟正黑體" pitchFamily="34" charset="-120"/>
              </a:rPr>
              <a:t>（依報名學生人數計算）</a:t>
            </a:r>
          </a:p>
        </p:txBody>
      </p:sp>
      <p:grpSp>
        <p:nvGrpSpPr>
          <p:cNvPr id="44037" name="群組 22"/>
          <p:cNvGrpSpPr>
            <a:grpSpLocks/>
          </p:cNvGrpSpPr>
          <p:nvPr/>
        </p:nvGrpSpPr>
        <p:grpSpPr bwMode="auto">
          <a:xfrm>
            <a:off x="519113" y="2552700"/>
            <a:ext cx="4600575" cy="3798888"/>
            <a:chOff x="519112" y="3048000"/>
            <a:chExt cx="4600575" cy="1906208"/>
          </a:xfrm>
        </p:grpSpPr>
        <p:sp>
          <p:nvSpPr>
            <p:cNvPr id="10" name="矩形 9"/>
            <p:cNvSpPr/>
            <p:nvPr/>
          </p:nvSpPr>
          <p:spPr>
            <a:xfrm>
              <a:off x="519112" y="3048000"/>
              <a:ext cx="2152650" cy="9144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2800" b="1" dirty="0">
                  <a:solidFill>
                    <a:srgbClr val="7030A0"/>
                  </a:solidFill>
                  <a:latin typeface="微軟正黑體" pitchFamily="34" charset="-120"/>
                  <a:ea typeface="微軟正黑體" pitchFamily="34" charset="-120"/>
                </a:rPr>
                <a:t>一般生</a:t>
              </a:r>
              <a:r>
                <a:rPr lang="en-US" altLang="zh-TW" sz="2800" b="1" dirty="0">
                  <a:solidFill>
                    <a:srgbClr val="7030A0"/>
                  </a:solidFill>
                  <a:latin typeface="微軟正黑體" pitchFamily="34" charset="-120"/>
                  <a:ea typeface="微軟正黑體" pitchFamily="34" charset="-120"/>
                </a:rPr>
                <a:t/>
              </a:r>
              <a:br>
                <a:rPr lang="en-US" altLang="zh-TW" sz="2800" b="1" dirty="0">
                  <a:solidFill>
                    <a:srgbClr val="7030A0"/>
                  </a:solidFill>
                  <a:latin typeface="微軟正黑體" pitchFamily="34" charset="-120"/>
                  <a:ea typeface="微軟正黑體" pitchFamily="34" charset="-120"/>
                </a:rPr>
              </a:br>
              <a:r>
                <a:rPr lang="zh-TW" altLang="en-US" sz="1600" b="1" dirty="0" smtClean="0">
                  <a:solidFill>
                    <a:srgbClr val="7030A0"/>
                  </a:solidFill>
                  <a:latin typeface="微軟正黑體" pitchFamily="34" charset="-120"/>
                  <a:ea typeface="微軟正黑體" pitchFamily="34" charset="-120"/>
                </a:rPr>
                <a:t>（特殊境遇家庭子女）</a:t>
              </a:r>
              <a:endParaRPr lang="en-US" altLang="zh-TW" sz="16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300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p>
          </p:txBody>
        </p:sp>
        <p:sp>
          <p:nvSpPr>
            <p:cNvPr id="14" name="矩形 13"/>
            <p:cNvSpPr/>
            <p:nvPr/>
          </p:nvSpPr>
          <p:spPr>
            <a:xfrm>
              <a:off x="534987" y="4039738"/>
              <a:ext cx="2152650" cy="914470"/>
            </a:xfrm>
            <a:prstGeom prst="rect">
              <a:avLst/>
            </a:prstGeom>
            <a:solidFill>
              <a:srgbClr val="FFEB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000" b="1" dirty="0">
                  <a:solidFill>
                    <a:srgbClr val="7030A0"/>
                  </a:solidFill>
                  <a:latin typeface="微軟正黑體" pitchFamily="34" charset="-120"/>
                  <a:ea typeface="微軟正黑體" pitchFamily="34" charset="-120"/>
                </a:rPr>
                <a:t>低收入戶</a:t>
              </a:r>
              <a:endParaRPr lang="en-US" altLang="zh-TW" sz="30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r>
                <a:rPr lang="en-US" altLang="zh-TW" sz="2800" b="1" dirty="0">
                  <a:solidFill>
                    <a:srgbClr val="C00000"/>
                  </a:solidFill>
                  <a:latin typeface="微軟正黑體" pitchFamily="34" charset="-120"/>
                  <a:ea typeface="微軟正黑體" pitchFamily="34" charset="-120"/>
                </a:rPr>
                <a:t/>
              </a:r>
              <a:br>
                <a:rPr lang="en-US" altLang="zh-TW" sz="2800" b="1" dirty="0">
                  <a:solidFill>
                    <a:srgbClr val="C00000"/>
                  </a:solidFill>
                  <a:latin typeface="微軟正黑體" pitchFamily="34" charset="-120"/>
                  <a:ea typeface="微軟正黑體" pitchFamily="34" charset="-120"/>
                </a:rPr>
              </a:br>
              <a:r>
                <a:rPr lang="zh-TW" altLang="en-US" sz="1400" b="1" dirty="0">
                  <a:solidFill>
                    <a:srgbClr val="0033CC"/>
                  </a:solidFill>
                  <a:latin typeface="微軟正黑體" pitchFamily="34" charset="-120"/>
                  <a:ea typeface="微軟正黑體" pitchFamily="34" charset="-120"/>
                </a:rPr>
                <a:t>檢附報名期間內有效之「低收入戶證明文件」</a:t>
              </a:r>
            </a:p>
          </p:txBody>
        </p:sp>
        <p:sp>
          <p:nvSpPr>
            <p:cNvPr id="15" name="矩形 14"/>
            <p:cNvSpPr/>
            <p:nvPr/>
          </p:nvSpPr>
          <p:spPr>
            <a:xfrm>
              <a:off x="2967037" y="3048000"/>
              <a:ext cx="2152650" cy="91447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000" b="1" dirty="0">
                  <a:solidFill>
                    <a:srgbClr val="7030A0"/>
                  </a:solidFill>
                  <a:latin typeface="微軟正黑體" pitchFamily="34" charset="-120"/>
                  <a:ea typeface="微軟正黑體" pitchFamily="34" charset="-120"/>
                </a:rPr>
                <a:t>中低收入戶</a:t>
              </a:r>
              <a:endParaRPr lang="en-US" altLang="zh-TW" sz="30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120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r>
                <a:rPr lang="en-US" altLang="zh-TW" sz="2800" b="1" dirty="0">
                  <a:solidFill>
                    <a:srgbClr val="C00000"/>
                  </a:solidFill>
                  <a:latin typeface="微軟正黑體" pitchFamily="34" charset="-120"/>
                  <a:ea typeface="微軟正黑體" pitchFamily="34" charset="-120"/>
                </a:rPr>
                <a:t/>
              </a:r>
              <a:br>
                <a:rPr lang="en-US" altLang="zh-TW" sz="2800" b="1" dirty="0">
                  <a:solidFill>
                    <a:srgbClr val="C00000"/>
                  </a:solidFill>
                  <a:latin typeface="微軟正黑體" pitchFamily="34" charset="-120"/>
                  <a:ea typeface="微軟正黑體" pitchFamily="34" charset="-120"/>
                </a:rPr>
              </a:br>
              <a:r>
                <a:rPr lang="zh-TW" altLang="en-US" sz="1400" b="1" dirty="0">
                  <a:solidFill>
                    <a:srgbClr val="0033CC"/>
                  </a:solidFill>
                  <a:latin typeface="微軟正黑體" pitchFamily="34" charset="-120"/>
                  <a:ea typeface="微軟正黑體" pitchFamily="34" charset="-120"/>
                </a:rPr>
                <a:t>檢附報名期間內有效之「中低收入戶證明文件」</a:t>
              </a:r>
              <a:endParaRPr lang="en-US" altLang="zh-TW" sz="1400" b="1" dirty="0">
                <a:solidFill>
                  <a:srgbClr val="0033CC"/>
                </a:solidFill>
                <a:latin typeface="微軟正黑體" pitchFamily="34" charset="-120"/>
                <a:ea typeface="微軟正黑體" pitchFamily="34" charset="-120"/>
              </a:endParaRPr>
            </a:p>
          </p:txBody>
        </p:sp>
        <p:sp>
          <p:nvSpPr>
            <p:cNvPr id="16" name="矩形 15"/>
            <p:cNvSpPr/>
            <p:nvPr/>
          </p:nvSpPr>
          <p:spPr>
            <a:xfrm>
              <a:off x="2955924" y="4039738"/>
              <a:ext cx="2152650" cy="91447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000" b="1" dirty="0">
                  <a:solidFill>
                    <a:srgbClr val="7030A0"/>
                  </a:solidFill>
                  <a:latin typeface="微軟正黑體" pitchFamily="34" charset="-120"/>
                  <a:ea typeface="微軟正黑體" pitchFamily="34" charset="-120"/>
                </a:rPr>
                <a:t>失業戶子女</a:t>
              </a:r>
              <a:endParaRPr lang="en-US" altLang="zh-TW" sz="30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r>
                <a:rPr lang="en-US" altLang="zh-TW" sz="2800" b="1" dirty="0">
                  <a:solidFill>
                    <a:srgbClr val="C00000"/>
                  </a:solidFill>
                  <a:latin typeface="微軟正黑體" pitchFamily="34" charset="-120"/>
                  <a:ea typeface="微軟正黑體" pitchFamily="34" charset="-120"/>
                </a:rPr>
                <a:t/>
              </a:r>
              <a:br>
                <a:rPr lang="en-US" altLang="zh-TW" sz="2800" b="1" dirty="0">
                  <a:solidFill>
                    <a:srgbClr val="C00000"/>
                  </a:solidFill>
                  <a:latin typeface="微軟正黑體" pitchFamily="34" charset="-120"/>
                  <a:ea typeface="微軟正黑體" pitchFamily="34" charset="-120"/>
                </a:rPr>
              </a:br>
              <a:r>
                <a:rPr lang="zh-TW" altLang="en-US" sz="1400" b="1" dirty="0">
                  <a:solidFill>
                    <a:srgbClr val="0033CC"/>
                  </a:solidFill>
                  <a:latin typeface="微軟正黑體" pitchFamily="34" charset="-120"/>
                  <a:ea typeface="微軟正黑體" pitchFamily="34" charset="-120"/>
                </a:rPr>
                <a:t>檢附報名期間內有效之「直系血親尊親屬支領失業給付證明文件」</a:t>
              </a:r>
            </a:p>
          </p:txBody>
        </p:sp>
      </p:grpSp>
      <p:sp>
        <p:nvSpPr>
          <p:cNvPr id="44038" name="文字方塊 16"/>
          <p:cNvSpPr txBox="1">
            <a:spLocks noChangeArrowheads="1"/>
          </p:cNvSpPr>
          <p:nvPr/>
        </p:nvSpPr>
        <p:spPr bwMode="auto">
          <a:xfrm>
            <a:off x="1158875" y="1592263"/>
            <a:ext cx="305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b="1">
                <a:solidFill>
                  <a:srgbClr val="C00000"/>
                </a:solidFill>
                <a:latin typeface="微軟正黑體" panose="020B0604030504040204" pitchFamily="34" charset="-120"/>
                <a:ea typeface="微軟正黑體" panose="020B0604030504040204" pitchFamily="34" charset="-120"/>
              </a:rPr>
              <a:t>各繳費身分報名費</a:t>
            </a:r>
          </a:p>
        </p:txBody>
      </p:sp>
      <p:sp>
        <p:nvSpPr>
          <p:cNvPr id="44039" name="文字方塊 18"/>
          <p:cNvSpPr txBox="1">
            <a:spLocks noChangeArrowheads="1"/>
          </p:cNvSpPr>
          <p:nvPr/>
        </p:nvSpPr>
        <p:spPr bwMode="auto">
          <a:xfrm>
            <a:off x="9707563" y="1628775"/>
            <a:ext cx="2249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a:latin typeface="微軟正黑體" panose="020B0604030504040204" pitchFamily="34" charset="-120"/>
                <a:ea typeface="微軟正黑體" panose="020B0604030504040204" pitchFamily="34" charset="-120"/>
              </a:rPr>
              <a:t>   </a:t>
            </a:r>
            <a:r>
              <a:rPr lang="zh-TW" altLang="en-US" b="1">
                <a:solidFill>
                  <a:srgbClr val="C00000"/>
                </a:solidFill>
                <a:latin typeface="微軟正黑體" panose="020B0604030504040204" pitchFamily="34" charset="-120"/>
                <a:ea typeface="微軟正黑體" panose="020B0604030504040204" pitchFamily="34" charset="-120"/>
              </a:rPr>
              <a:t>應繳報名費</a:t>
            </a:r>
          </a:p>
        </p:txBody>
      </p:sp>
      <p:sp>
        <p:nvSpPr>
          <p:cNvPr id="44040" name="文字方塊 19"/>
          <p:cNvSpPr txBox="1">
            <a:spLocks noChangeArrowheads="1"/>
          </p:cNvSpPr>
          <p:nvPr/>
        </p:nvSpPr>
        <p:spPr bwMode="auto">
          <a:xfrm>
            <a:off x="5210175" y="3552825"/>
            <a:ext cx="6715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8000">
                <a:latin typeface="微軟正黑體" panose="020B0604030504040204" pitchFamily="34" charset="-120"/>
                <a:ea typeface="微軟正黑體" panose="020B0604030504040204" pitchFamily="34" charset="-120"/>
              </a:rPr>
              <a:t>-</a:t>
            </a:r>
            <a:endParaRPr lang="zh-TW" altLang="en-US" sz="8000">
              <a:latin typeface="微軟正黑體" panose="020B0604030504040204" pitchFamily="34" charset="-120"/>
              <a:ea typeface="微軟正黑體" panose="020B0604030504040204" pitchFamily="34" charset="-120"/>
            </a:endParaRPr>
          </a:p>
        </p:txBody>
      </p:sp>
      <p:sp>
        <p:nvSpPr>
          <p:cNvPr id="44041" name="文字方塊 20"/>
          <p:cNvSpPr txBox="1">
            <a:spLocks noChangeArrowheads="1"/>
          </p:cNvSpPr>
          <p:nvPr/>
        </p:nvSpPr>
        <p:spPr bwMode="auto">
          <a:xfrm>
            <a:off x="9296400" y="3667125"/>
            <a:ext cx="8255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5000">
                <a:latin typeface="微軟正黑體" panose="020B0604030504040204" pitchFamily="34" charset="-120"/>
                <a:ea typeface="微軟正黑體" panose="020B0604030504040204" pitchFamily="34" charset="-120"/>
              </a:rPr>
              <a:t>＝</a:t>
            </a:r>
          </a:p>
        </p:txBody>
      </p:sp>
      <p:sp>
        <p:nvSpPr>
          <p:cNvPr id="44042" name="文字方塊 23"/>
          <p:cNvSpPr txBox="1">
            <a:spLocks noChangeArrowheads="1"/>
          </p:cNvSpPr>
          <p:nvPr/>
        </p:nvSpPr>
        <p:spPr bwMode="auto">
          <a:xfrm>
            <a:off x="5810250" y="1600200"/>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b="1">
                <a:solidFill>
                  <a:srgbClr val="C00000"/>
                </a:solidFill>
                <a:latin typeface="微軟正黑體" panose="020B0604030504040204" pitchFamily="34" charset="-120"/>
                <a:ea typeface="微軟正黑體" panose="020B0604030504040204" pitchFamily="34" charset="-120"/>
              </a:rPr>
              <a:t>國中學校自留作業費</a:t>
            </a:r>
          </a:p>
        </p:txBody>
      </p:sp>
      <p:sp>
        <p:nvSpPr>
          <p:cNvPr id="18" name="矩形 17"/>
          <p:cNvSpPr/>
          <p:nvPr/>
        </p:nvSpPr>
        <p:spPr>
          <a:xfrm>
            <a:off x="10004425" y="2982913"/>
            <a:ext cx="1914525" cy="20383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4000"/>
              </a:lnSpc>
              <a:spcBef>
                <a:spcPts val="0"/>
              </a:spcBef>
              <a:spcAft>
                <a:spcPts val="0"/>
              </a:spcAft>
              <a:defRPr/>
            </a:pPr>
            <a:r>
              <a:rPr lang="zh-TW" altLang="en-US" sz="3000" b="1" dirty="0">
                <a:solidFill>
                  <a:srgbClr val="0033CC"/>
                </a:solidFill>
                <a:latin typeface="微軟正黑體" pitchFamily="34" charset="-120"/>
                <a:ea typeface="微軟正黑體" pitchFamily="34" charset="-120"/>
              </a:rPr>
              <a:t>國中集體報名費</a:t>
            </a:r>
            <a:endParaRPr lang="en-US" altLang="zh-TW" sz="3000" b="1" dirty="0">
              <a:solidFill>
                <a:srgbClr val="0033CC"/>
              </a:solidFill>
              <a:latin typeface="微軟正黑體" pitchFamily="34" charset="-120"/>
              <a:ea typeface="微軟正黑體" pitchFamily="34" charset="-120"/>
            </a:endParaRPr>
          </a:p>
        </p:txBody>
      </p:sp>
      <p:sp>
        <p:nvSpPr>
          <p:cNvPr id="25" name="左中括弧 24"/>
          <p:cNvSpPr/>
          <p:nvPr/>
        </p:nvSpPr>
        <p:spPr>
          <a:xfrm rot="5400000">
            <a:off x="2643187" y="6351"/>
            <a:ext cx="276225" cy="462915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26" name="左中括弧 25"/>
          <p:cNvSpPr/>
          <p:nvPr/>
        </p:nvSpPr>
        <p:spPr>
          <a:xfrm rot="5400000">
            <a:off x="7442994" y="553244"/>
            <a:ext cx="233362" cy="349250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27" name="左中括弧 26"/>
          <p:cNvSpPr/>
          <p:nvPr/>
        </p:nvSpPr>
        <p:spPr>
          <a:xfrm rot="5400000">
            <a:off x="10852944" y="1334294"/>
            <a:ext cx="233362" cy="193040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44047" name="投影片編號版面配置區 3"/>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F3A12A44-F962-4943-B191-A01B2B3A7096}" type="slidenum">
              <a:rPr lang="zh-TW" altLang="en-US" sz="2000" b="1" u="sng" smtClean="0"/>
              <a:pPr fontAlgn="base">
                <a:lnSpc>
                  <a:spcPct val="100000"/>
                </a:lnSpc>
                <a:spcBef>
                  <a:spcPct val="0"/>
                </a:spcBef>
                <a:spcAft>
                  <a:spcPct val="0"/>
                </a:spcAft>
                <a:buFontTx/>
                <a:buNone/>
              </a:pPr>
              <a:t>15</a:t>
            </a:fld>
            <a:endParaRPr lang="zh-TW" altLang="en-US" sz="2000" b="1" u="sng" dirty="0" smtClean="0"/>
          </a:p>
        </p:txBody>
      </p:sp>
      <p:grpSp>
        <p:nvGrpSpPr>
          <p:cNvPr id="44048" name="群組 5"/>
          <p:cNvGrpSpPr>
            <a:grpSpLocks/>
          </p:cNvGrpSpPr>
          <p:nvPr/>
        </p:nvGrpSpPr>
        <p:grpSpPr bwMode="auto">
          <a:xfrm rot="999535">
            <a:off x="6356350" y="5248275"/>
            <a:ext cx="511175" cy="735013"/>
            <a:chOff x="4198989" y="1871875"/>
            <a:chExt cx="2397031" cy="3854179"/>
          </a:xfrm>
        </p:grpSpPr>
        <p:sp>
          <p:nvSpPr>
            <p:cNvPr id="44049" name="îṩ1iḍé"/>
            <p:cNvSpPr>
              <a:spLocks/>
            </p:cNvSpPr>
            <p:nvPr/>
          </p:nvSpPr>
          <p:spPr bwMode="auto">
            <a:xfrm>
              <a:off x="4198989" y="1871875"/>
              <a:ext cx="2397031" cy="2877112"/>
            </a:xfrm>
            <a:custGeom>
              <a:avLst/>
              <a:gdLst>
                <a:gd name="T0" fmla="*/ 2147483646 w 423"/>
                <a:gd name="T1" fmla="*/ 0 h 508"/>
                <a:gd name="T2" fmla="*/ 0 w 423"/>
                <a:gd name="T3" fmla="*/ 2147483646 h 508"/>
                <a:gd name="T4" fmla="*/ 1862493087 w 423"/>
                <a:gd name="T5" fmla="*/ 2147483646 h 508"/>
                <a:gd name="T6" fmla="*/ 2147483646 w 423"/>
                <a:gd name="T7" fmla="*/ 2147483646 h 508"/>
                <a:gd name="T8" fmla="*/ 2147483646 w 423"/>
                <a:gd name="T9" fmla="*/ 2147483646 h 508"/>
                <a:gd name="T10" fmla="*/ 2147483646 w 423"/>
                <a:gd name="T11" fmla="*/ 2147483646 h 508"/>
                <a:gd name="T12" fmla="*/ 2147483646 w 423"/>
                <a:gd name="T13" fmla="*/ 2147483646 h 508"/>
                <a:gd name="T14" fmla="*/ 2147483646 w 423"/>
                <a:gd name="T15" fmla="*/ 2147483646 h 508"/>
                <a:gd name="T16" fmla="*/ 2147483646 w 423"/>
                <a:gd name="T17" fmla="*/ 0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3" h="508">
                  <a:moveTo>
                    <a:pt x="212" y="0"/>
                  </a:moveTo>
                  <a:cubicBezTo>
                    <a:pt x="95" y="0"/>
                    <a:pt x="0" y="95"/>
                    <a:pt x="0" y="212"/>
                  </a:cubicBezTo>
                  <a:cubicBezTo>
                    <a:pt x="0" y="268"/>
                    <a:pt x="29" y="316"/>
                    <a:pt x="58" y="360"/>
                  </a:cubicBezTo>
                  <a:cubicBezTo>
                    <a:pt x="122" y="456"/>
                    <a:pt x="85" y="508"/>
                    <a:pt x="122" y="508"/>
                  </a:cubicBezTo>
                  <a:cubicBezTo>
                    <a:pt x="212" y="508"/>
                    <a:pt x="212" y="508"/>
                    <a:pt x="212" y="508"/>
                  </a:cubicBezTo>
                  <a:cubicBezTo>
                    <a:pt x="302" y="508"/>
                    <a:pt x="302" y="508"/>
                    <a:pt x="302" y="508"/>
                  </a:cubicBezTo>
                  <a:cubicBezTo>
                    <a:pt x="339" y="508"/>
                    <a:pt x="302" y="456"/>
                    <a:pt x="366" y="360"/>
                  </a:cubicBezTo>
                  <a:cubicBezTo>
                    <a:pt x="395" y="316"/>
                    <a:pt x="423" y="269"/>
                    <a:pt x="423" y="213"/>
                  </a:cubicBezTo>
                  <a:cubicBezTo>
                    <a:pt x="423" y="97"/>
                    <a:pt x="329" y="0"/>
                    <a:pt x="212" y="0"/>
                  </a:cubicBezTo>
                  <a:close/>
                </a:path>
              </a:pathLst>
            </a:custGeom>
            <a:solidFill>
              <a:srgbClr val="FCC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4050" name="ïsľïďe"/>
            <p:cNvSpPr>
              <a:spLocks/>
            </p:cNvSpPr>
            <p:nvPr/>
          </p:nvSpPr>
          <p:spPr bwMode="auto">
            <a:xfrm>
              <a:off x="4743309" y="3305359"/>
              <a:ext cx="1311774" cy="1524768"/>
            </a:xfrm>
            <a:custGeom>
              <a:avLst/>
              <a:gdLst>
                <a:gd name="T0" fmla="*/ 415611844 w 232"/>
                <a:gd name="T1" fmla="*/ 1220919715 h 269"/>
                <a:gd name="T2" fmla="*/ 127881002 w 232"/>
                <a:gd name="T3" fmla="*/ 1188786221 h 269"/>
                <a:gd name="T4" fmla="*/ 95912165 w 232"/>
                <a:gd name="T5" fmla="*/ 1477953655 h 269"/>
                <a:gd name="T6" fmla="*/ 191818677 w 232"/>
                <a:gd name="T7" fmla="*/ 1638598450 h 269"/>
                <a:gd name="T8" fmla="*/ 2147483646 w 232"/>
                <a:gd name="T9" fmla="*/ 2147483646 h 269"/>
                <a:gd name="T10" fmla="*/ 2147483646 w 232"/>
                <a:gd name="T11" fmla="*/ 2147483646 h 269"/>
                <a:gd name="T12" fmla="*/ 2147483646 w 232"/>
                <a:gd name="T13" fmla="*/ 2147483646 h 269"/>
                <a:gd name="T14" fmla="*/ 2147483646 w 232"/>
                <a:gd name="T15" fmla="*/ 2147483646 h 269"/>
                <a:gd name="T16" fmla="*/ 767280360 w 232"/>
                <a:gd name="T17" fmla="*/ 2024155027 h 269"/>
                <a:gd name="T18" fmla="*/ 2147483646 w 232"/>
                <a:gd name="T19" fmla="*/ 2147483646 h 269"/>
                <a:gd name="T20" fmla="*/ 2147483646 w 232"/>
                <a:gd name="T21" fmla="*/ 2056282853 h 269"/>
                <a:gd name="T22" fmla="*/ 2147483646 w 232"/>
                <a:gd name="T23" fmla="*/ 2147483646 h 269"/>
                <a:gd name="T24" fmla="*/ 2147483646 w 232"/>
                <a:gd name="T25" fmla="*/ 1992027202 h 269"/>
                <a:gd name="T26" fmla="*/ 2147483646 w 232"/>
                <a:gd name="T27" fmla="*/ 2147483646 h 269"/>
                <a:gd name="T28" fmla="*/ 2147483646 w 232"/>
                <a:gd name="T29" fmla="*/ 2088410678 h 269"/>
                <a:gd name="T30" fmla="*/ 2147483646 w 232"/>
                <a:gd name="T31" fmla="*/ 2147483646 h 269"/>
                <a:gd name="T32" fmla="*/ 2147483646 w 232"/>
                <a:gd name="T33" fmla="*/ 2147483646 h 269"/>
                <a:gd name="T34" fmla="*/ 2147483646 w 232"/>
                <a:gd name="T35" fmla="*/ 2147483646 h 269"/>
                <a:gd name="T36" fmla="*/ 2147483646 w 232"/>
                <a:gd name="T37" fmla="*/ 2147483646 h 269"/>
                <a:gd name="T38" fmla="*/ 2147483646 w 232"/>
                <a:gd name="T39" fmla="*/ 1606470624 h 269"/>
                <a:gd name="T40" fmla="*/ 2147483646 w 232"/>
                <a:gd name="T41" fmla="*/ 1542214974 h 269"/>
                <a:gd name="T42" fmla="*/ 2147483646 w 232"/>
                <a:gd name="T43" fmla="*/ 1253047540 h 269"/>
                <a:gd name="T44" fmla="*/ 2147483646 w 232"/>
                <a:gd name="T45" fmla="*/ 1285175366 h 269"/>
                <a:gd name="T46" fmla="*/ 2147483646 w 232"/>
                <a:gd name="T47" fmla="*/ 1767121088 h 269"/>
                <a:gd name="T48" fmla="*/ 2147483646 w 232"/>
                <a:gd name="T49" fmla="*/ 1670731943 h 269"/>
                <a:gd name="T50" fmla="*/ 2147483646 w 232"/>
                <a:gd name="T51" fmla="*/ 996013601 h 269"/>
                <a:gd name="T52" fmla="*/ 2147483646 w 232"/>
                <a:gd name="T53" fmla="*/ 96389144 h 269"/>
                <a:gd name="T54" fmla="*/ 2147483646 w 232"/>
                <a:gd name="T55" fmla="*/ 96389144 h 269"/>
                <a:gd name="T56" fmla="*/ 2147483646 w 232"/>
                <a:gd name="T57" fmla="*/ 1028141426 h 269"/>
                <a:gd name="T58" fmla="*/ 2147483646 w 232"/>
                <a:gd name="T59" fmla="*/ 1734987594 h 269"/>
                <a:gd name="T60" fmla="*/ 2147483646 w 232"/>
                <a:gd name="T61" fmla="*/ 1767121088 h 269"/>
                <a:gd name="T62" fmla="*/ 2147483646 w 232"/>
                <a:gd name="T63" fmla="*/ 1028141426 h 269"/>
                <a:gd name="T64" fmla="*/ 2147483646 w 232"/>
                <a:gd name="T65" fmla="*/ 128516970 h 269"/>
                <a:gd name="T66" fmla="*/ 2147483646 w 232"/>
                <a:gd name="T67" fmla="*/ 128516970 h 269"/>
                <a:gd name="T68" fmla="*/ 2110016750 w 232"/>
                <a:gd name="T69" fmla="*/ 1028141426 h 269"/>
                <a:gd name="T70" fmla="*/ 2147483646 w 232"/>
                <a:gd name="T71" fmla="*/ 1767121088 h 269"/>
                <a:gd name="T72" fmla="*/ 2147483646 w 232"/>
                <a:gd name="T73" fmla="*/ 1799248913 h 269"/>
                <a:gd name="T74" fmla="*/ 415611844 w 232"/>
                <a:gd name="T75" fmla="*/ 1220919715 h 269"/>
                <a:gd name="T76" fmla="*/ 2147483646 w 232"/>
                <a:gd name="T77" fmla="*/ 449812228 h 269"/>
                <a:gd name="T78" fmla="*/ 2147483646 w 232"/>
                <a:gd name="T79" fmla="*/ 449812228 h 269"/>
                <a:gd name="T80" fmla="*/ 2147483646 w 232"/>
                <a:gd name="T81" fmla="*/ 449812228 h 269"/>
                <a:gd name="T82" fmla="*/ 2147483646 w 232"/>
                <a:gd name="T83" fmla="*/ 1028141426 h 269"/>
                <a:gd name="T84" fmla="*/ 2147483646 w 232"/>
                <a:gd name="T85" fmla="*/ 1445825829 h 269"/>
                <a:gd name="T86" fmla="*/ 2147483646 w 232"/>
                <a:gd name="T87" fmla="*/ 996013601 h 269"/>
                <a:gd name="T88" fmla="*/ 2147483646 w 232"/>
                <a:gd name="T89" fmla="*/ 449812228 h 269"/>
                <a:gd name="T90" fmla="*/ 2147483646 w 232"/>
                <a:gd name="T91" fmla="*/ 481940054 h 269"/>
                <a:gd name="T92" fmla="*/ 2147483646 w 232"/>
                <a:gd name="T93" fmla="*/ 481940054 h 269"/>
                <a:gd name="T94" fmla="*/ 2147483646 w 232"/>
                <a:gd name="T95" fmla="*/ 514073547 h 269"/>
                <a:gd name="T96" fmla="*/ 2147483646 w 232"/>
                <a:gd name="T97" fmla="*/ 996013601 h 269"/>
                <a:gd name="T98" fmla="*/ 2147483646 w 232"/>
                <a:gd name="T99" fmla="*/ 1510081480 h 269"/>
                <a:gd name="T100" fmla="*/ 2147483646 w 232"/>
                <a:gd name="T101" fmla="*/ 996013601 h 269"/>
                <a:gd name="T102" fmla="*/ 2147483646 w 232"/>
                <a:gd name="T103" fmla="*/ 481940054 h 2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2" h="269">
                  <a:moveTo>
                    <a:pt x="13" y="38"/>
                  </a:moveTo>
                  <a:cubicBezTo>
                    <a:pt x="11" y="35"/>
                    <a:pt x="6" y="35"/>
                    <a:pt x="4" y="37"/>
                  </a:cubicBezTo>
                  <a:cubicBezTo>
                    <a:pt x="1" y="39"/>
                    <a:pt x="0" y="44"/>
                    <a:pt x="3" y="46"/>
                  </a:cubicBezTo>
                  <a:cubicBezTo>
                    <a:pt x="4" y="48"/>
                    <a:pt x="5" y="49"/>
                    <a:pt x="6" y="51"/>
                  </a:cubicBezTo>
                  <a:cubicBezTo>
                    <a:pt x="77" y="265"/>
                    <a:pt x="77" y="265"/>
                    <a:pt x="77" y="265"/>
                  </a:cubicBezTo>
                  <a:cubicBezTo>
                    <a:pt x="77" y="267"/>
                    <a:pt x="80" y="269"/>
                    <a:pt x="83" y="269"/>
                  </a:cubicBezTo>
                  <a:cubicBezTo>
                    <a:pt x="83" y="269"/>
                    <a:pt x="84" y="269"/>
                    <a:pt x="85" y="269"/>
                  </a:cubicBezTo>
                  <a:cubicBezTo>
                    <a:pt x="88" y="268"/>
                    <a:pt x="90" y="264"/>
                    <a:pt x="89" y="260"/>
                  </a:cubicBezTo>
                  <a:cubicBezTo>
                    <a:pt x="24" y="63"/>
                    <a:pt x="24" y="63"/>
                    <a:pt x="24" y="63"/>
                  </a:cubicBezTo>
                  <a:cubicBezTo>
                    <a:pt x="40" y="70"/>
                    <a:pt x="60" y="74"/>
                    <a:pt x="76" y="69"/>
                  </a:cubicBezTo>
                  <a:cubicBezTo>
                    <a:pt x="79" y="68"/>
                    <a:pt x="82" y="66"/>
                    <a:pt x="85" y="64"/>
                  </a:cubicBezTo>
                  <a:cubicBezTo>
                    <a:pt x="93" y="70"/>
                    <a:pt x="103" y="73"/>
                    <a:pt x="113" y="73"/>
                  </a:cubicBezTo>
                  <a:cubicBezTo>
                    <a:pt x="125" y="73"/>
                    <a:pt x="136" y="69"/>
                    <a:pt x="145" y="62"/>
                  </a:cubicBezTo>
                  <a:cubicBezTo>
                    <a:pt x="150" y="64"/>
                    <a:pt x="155" y="67"/>
                    <a:pt x="161" y="68"/>
                  </a:cubicBezTo>
                  <a:cubicBezTo>
                    <a:pt x="180" y="73"/>
                    <a:pt x="196" y="72"/>
                    <a:pt x="210" y="65"/>
                  </a:cubicBezTo>
                  <a:cubicBezTo>
                    <a:pt x="146" y="260"/>
                    <a:pt x="146" y="260"/>
                    <a:pt x="146" y="260"/>
                  </a:cubicBezTo>
                  <a:cubicBezTo>
                    <a:pt x="144" y="264"/>
                    <a:pt x="146" y="268"/>
                    <a:pt x="150" y="269"/>
                  </a:cubicBezTo>
                  <a:cubicBezTo>
                    <a:pt x="150" y="269"/>
                    <a:pt x="151" y="269"/>
                    <a:pt x="152" y="269"/>
                  </a:cubicBezTo>
                  <a:cubicBezTo>
                    <a:pt x="155" y="269"/>
                    <a:pt x="157" y="267"/>
                    <a:pt x="158" y="265"/>
                  </a:cubicBezTo>
                  <a:cubicBezTo>
                    <a:pt x="228" y="50"/>
                    <a:pt x="228" y="50"/>
                    <a:pt x="228" y="50"/>
                  </a:cubicBezTo>
                  <a:cubicBezTo>
                    <a:pt x="229" y="50"/>
                    <a:pt x="230" y="49"/>
                    <a:pt x="230" y="48"/>
                  </a:cubicBezTo>
                  <a:cubicBezTo>
                    <a:pt x="232" y="45"/>
                    <a:pt x="232" y="41"/>
                    <a:pt x="229" y="39"/>
                  </a:cubicBezTo>
                  <a:cubicBezTo>
                    <a:pt x="226" y="37"/>
                    <a:pt x="222" y="37"/>
                    <a:pt x="220" y="40"/>
                  </a:cubicBezTo>
                  <a:cubicBezTo>
                    <a:pt x="207" y="56"/>
                    <a:pt x="189" y="62"/>
                    <a:pt x="165" y="55"/>
                  </a:cubicBezTo>
                  <a:cubicBezTo>
                    <a:pt x="162" y="55"/>
                    <a:pt x="158" y="54"/>
                    <a:pt x="154" y="52"/>
                  </a:cubicBezTo>
                  <a:cubicBezTo>
                    <a:pt x="158" y="46"/>
                    <a:pt x="160" y="38"/>
                    <a:pt x="160" y="31"/>
                  </a:cubicBezTo>
                  <a:cubicBezTo>
                    <a:pt x="159" y="17"/>
                    <a:pt x="154" y="7"/>
                    <a:pt x="146" y="3"/>
                  </a:cubicBezTo>
                  <a:cubicBezTo>
                    <a:pt x="142" y="0"/>
                    <a:pt x="137" y="0"/>
                    <a:pt x="132" y="3"/>
                  </a:cubicBezTo>
                  <a:cubicBezTo>
                    <a:pt x="125" y="8"/>
                    <a:pt x="122" y="18"/>
                    <a:pt x="123" y="32"/>
                  </a:cubicBezTo>
                  <a:cubicBezTo>
                    <a:pt x="124" y="40"/>
                    <a:pt x="127" y="48"/>
                    <a:pt x="134" y="54"/>
                  </a:cubicBezTo>
                  <a:cubicBezTo>
                    <a:pt x="123" y="61"/>
                    <a:pt x="107" y="61"/>
                    <a:pt x="95" y="55"/>
                  </a:cubicBezTo>
                  <a:cubicBezTo>
                    <a:pt x="99" y="49"/>
                    <a:pt x="102" y="41"/>
                    <a:pt x="103" y="32"/>
                  </a:cubicBezTo>
                  <a:cubicBezTo>
                    <a:pt x="103" y="19"/>
                    <a:pt x="99" y="9"/>
                    <a:pt x="92" y="4"/>
                  </a:cubicBezTo>
                  <a:cubicBezTo>
                    <a:pt x="87" y="1"/>
                    <a:pt x="82" y="1"/>
                    <a:pt x="77" y="4"/>
                  </a:cubicBezTo>
                  <a:cubicBezTo>
                    <a:pt x="70" y="8"/>
                    <a:pt x="65" y="18"/>
                    <a:pt x="66" y="32"/>
                  </a:cubicBezTo>
                  <a:cubicBezTo>
                    <a:pt x="66" y="40"/>
                    <a:pt x="69" y="48"/>
                    <a:pt x="75" y="55"/>
                  </a:cubicBezTo>
                  <a:cubicBezTo>
                    <a:pt x="74" y="56"/>
                    <a:pt x="73" y="56"/>
                    <a:pt x="72" y="56"/>
                  </a:cubicBezTo>
                  <a:cubicBezTo>
                    <a:pt x="52" y="63"/>
                    <a:pt x="23" y="52"/>
                    <a:pt x="13" y="38"/>
                  </a:cubicBezTo>
                  <a:close/>
                  <a:moveTo>
                    <a:pt x="140" y="14"/>
                  </a:moveTo>
                  <a:cubicBezTo>
                    <a:pt x="140" y="14"/>
                    <a:pt x="140" y="14"/>
                    <a:pt x="140" y="14"/>
                  </a:cubicBezTo>
                  <a:cubicBezTo>
                    <a:pt x="140" y="14"/>
                    <a:pt x="140" y="14"/>
                    <a:pt x="140" y="14"/>
                  </a:cubicBezTo>
                  <a:cubicBezTo>
                    <a:pt x="142" y="15"/>
                    <a:pt x="146" y="20"/>
                    <a:pt x="147" y="32"/>
                  </a:cubicBezTo>
                  <a:cubicBezTo>
                    <a:pt x="147" y="36"/>
                    <a:pt x="145" y="41"/>
                    <a:pt x="143" y="45"/>
                  </a:cubicBezTo>
                  <a:cubicBezTo>
                    <a:pt x="139" y="41"/>
                    <a:pt x="137" y="37"/>
                    <a:pt x="136" y="31"/>
                  </a:cubicBezTo>
                  <a:cubicBezTo>
                    <a:pt x="135" y="21"/>
                    <a:pt x="138" y="15"/>
                    <a:pt x="140" y="14"/>
                  </a:cubicBezTo>
                  <a:close/>
                  <a:moveTo>
                    <a:pt x="84" y="15"/>
                  </a:moveTo>
                  <a:cubicBezTo>
                    <a:pt x="84" y="15"/>
                    <a:pt x="84" y="15"/>
                    <a:pt x="84" y="15"/>
                  </a:cubicBezTo>
                  <a:cubicBezTo>
                    <a:pt x="84" y="15"/>
                    <a:pt x="85" y="15"/>
                    <a:pt x="85" y="16"/>
                  </a:cubicBezTo>
                  <a:cubicBezTo>
                    <a:pt x="87" y="17"/>
                    <a:pt x="90" y="21"/>
                    <a:pt x="89" y="31"/>
                  </a:cubicBezTo>
                  <a:cubicBezTo>
                    <a:pt x="89" y="37"/>
                    <a:pt x="88" y="43"/>
                    <a:pt x="85" y="47"/>
                  </a:cubicBezTo>
                  <a:cubicBezTo>
                    <a:pt x="81" y="42"/>
                    <a:pt x="79" y="37"/>
                    <a:pt x="79" y="31"/>
                  </a:cubicBezTo>
                  <a:cubicBezTo>
                    <a:pt x="79" y="21"/>
                    <a:pt x="82" y="16"/>
                    <a:pt x="84" y="15"/>
                  </a:cubicBezTo>
                  <a:close/>
                </a:path>
              </a:pathLst>
            </a:custGeom>
            <a:solidFill>
              <a:srgbClr val="3B5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4051" name="í$ḷïďe"/>
            <p:cNvSpPr>
              <a:spLocks/>
            </p:cNvSpPr>
            <p:nvPr/>
          </p:nvSpPr>
          <p:spPr bwMode="auto">
            <a:xfrm>
              <a:off x="4878543" y="4748987"/>
              <a:ext cx="1034543" cy="476702"/>
            </a:xfrm>
            <a:custGeom>
              <a:avLst/>
              <a:gdLst>
                <a:gd name="T0" fmla="*/ 2147483646 w 183"/>
                <a:gd name="T1" fmla="*/ 0 h 84"/>
                <a:gd name="T2" fmla="*/ 543304672 w 183"/>
                <a:gd name="T3" fmla="*/ 0 h 84"/>
                <a:gd name="T4" fmla="*/ 63915536 w 183"/>
                <a:gd name="T5" fmla="*/ 772943918 h 84"/>
                <a:gd name="T6" fmla="*/ 543304672 w 183"/>
                <a:gd name="T7" fmla="*/ 1578087921 h 84"/>
                <a:gd name="T8" fmla="*/ 2141260921 w 183"/>
                <a:gd name="T9" fmla="*/ 1578087921 h 84"/>
                <a:gd name="T10" fmla="*/ 415467946 w 183"/>
                <a:gd name="T11" fmla="*/ 1900145522 h 84"/>
                <a:gd name="T12" fmla="*/ 95878958 w 183"/>
                <a:gd name="T13" fmla="*/ 2147483646 h 84"/>
                <a:gd name="T14" fmla="*/ 543304672 w 183"/>
                <a:gd name="T15" fmla="*/ 2147483646 h 84"/>
                <a:gd name="T16" fmla="*/ 703099166 w 183"/>
                <a:gd name="T17" fmla="*/ 2147483646 h 84"/>
                <a:gd name="T18" fmla="*/ 2147483646 w 183"/>
                <a:gd name="T19" fmla="*/ 1062795759 h 84"/>
                <a:gd name="T20" fmla="*/ 2147483646 w 183"/>
                <a:gd name="T21" fmla="*/ 450880642 h 84"/>
                <a:gd name="T22" fmla="*/ 2147483646 w 183"/>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3" h="84">
                  <a:moveTo>
                    <a:pt x="166" y="0"/>
                  </a:moveTo>
                  <a:cubicBezTo>
                    <a:pt x="17" y="0"/>
                    <a:pt x="17" y="0"/>
                    <a:pt x="17" y="0"/>
                  </a:cubicBezTo>
                  <a:cubicBezTo>
                    <a:pt x="9" y="0"/>
                    <a:pt x="2" y="16"/>
                    <a:pt x="2" y="24"/>
                  </a:cubicBezTo>
                  <a:cubicBezTo>
                    <a:pt x="2" y="33"/>
                    <a:pt x="9" y="49"/>
                    <a:pt x="17" y="49"/>
                  </a:cubicBezTo>
                  <a:cubicBezTo>
                    <a:pt x="67" y="49"/>
                    <a:pt x="67" y="49"/>
                    <a:pt x="67" y="49"/>
                  </a:cubicBezTo>
                  <a:cubicBezTo>
                    <a:pt x="13" y="59"/>
                    <a:pt x="13" y="59"/>
                    <a:pt x="13" y="59"/>
                  </a:cubicBezTo>
                  <a:cubicBezTo>
                    <a:pt x="4" y="62"/>
                    <a:pt x="0" y="67"/>
                    <a:pt x="3" y="75"/>
                  </a:cubicBezTo>
                  <a:cubicBezTo>
                    <a:pt x="5" y="82"/>
                    <a:pt x="11" y="84"/>
                    <a:pt x="17" y="84"/>
                  </a:cubicBezTo>
                  <a:cubicBezTo>
                    <a:pt x="19" y="84"/>
                    <a:pt x="21" y="83"/>
                    <a:pt x="22" y="82"/>
                  </a:cubicBezTo>
                  <a:cubicBezTo>
                    <a:pt x="171" y="33"/>
                    <a:pt x="171" y="33"/>
                    <a:pt x="171" y="33"/>
                  </a:cubicBezTo>
                  <a:cubicBezTo>
                    <a:pt x="178" y="31"/>
                    <a:pt x="183" y="22"/>
                    <a:pt x="182" y="14"/>
                  </a:cubicBezTo>
                  <a:cubicBezTo>
                    <a:pt x="181" y="7"/>
                    <a:pt x="174" y="0"/>
                    <a:pt x="166" y="0"/>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4052" name="ïṣḻïḓe"/>
            <p:cNvSpPr>
              <a:spLocks/>
            </p:cNvSpPr>
            <p:nvPr/>
          </p:nvSpPr>
          <p:spPr bwMode="auto">
            <a:xfrm>
              <a:off x="4885305" y="5022835"/>
              <a:ext cx="1034543" cy="703219"/>
            </a:xfrm>
            <a:custGeom>
              <a:avLst/>
              <a:gdLst>
                <a:gd name="T0" fmla="*/ 2147483646 w 183"/>
                <a:gd name="T1" fmla="*/ 1994022843 h 124"/>
                <a:gd name="T2" fmla="*/ 2147483646 w 183"/>
                <a:gd name="T3" fmla="*/ 1994022843 h 124"/>
                <a:gd name="T4" fmla="*/ 2147483646 w 183"/>
                <a:gd name="T5" fmla="*/ 1222143582 h 124"/>
                <a:gd name="T6" fmla="*/ 2147483646 w 183"/>
                <a:gd name="T7" fmla="*/ 450264320 h 124"/>
                <a:gd name="T8" fmla="*/ 2147483646 w 183"/>
                <a:gd name="T9" fmla="*/ 96482781 h 124"/>
                <a:gd name="T10" fmla="*/ 383510178 w 183"/>
                <a:gd name="T11" fmla="*/ 1608080377 h 124"/>
                <a:gd name="T12" fmla="*/ 31957768 w 183"/>
                <a:gd name="T13" fmla="*/ 2147483646 h 124"/>
                <a:gd name="T14" fmla="*/ 511346904 w 183"/>
                <a:gd name="T15" fmla="*/ 2147483646 h 124"/>
                <a:gd name="T16" fmla="*/ 958772618 w 183"/>
                <a:gd name="T17" fmla="*/ 2147483646 h 124"/>
                <a:gd name="T18" fmla="*/ 1725792974 w 183"/>
                <a:gd name="T19" fmla="*/ 2147483646 h 124"/>
                <a:gd name="T20" fmla="*/ 2147483646 w 183"/>
                <a:gd name="T21" fmla="*/ 2147483646 h 124"/>
                <a:gd name="T22" fmla="*/ 2147483646 w 183"/>
                <a:gd name="T23" fmla="*/ 2147483646 h 124"/>
                <a:gd name="T24" fmla="*/ 2147483646 w 183"/>
                <a:gd name="T25" fmla="*/ 2147483646 h 124"/>
                <a:gd name="T26" fmla="*/ 2147483646 w 183"/>
                <a:gd name="T27" fmla="*/ 2147483646 h 124"/>
                <a:gd name="T28" fmla="*/ 2147483646 w 183"/>
                <a:gd name="T29" fmla="*/ 1994022843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3" h="124">
                  <a:moveTo>
                    <a:pt x="165" y="62"/>
                  </a:moveTo>
                  <a:cubicBezTo>
                    <a:pt x="115" y="62"/>
                    <a:pt x="115" y="62"/>
                    <a:pt x="115" y="62"/>
                  </a:cubicBezTo>
                  <a:cubicBezTo>
                    <a:pt x="170" y="38"/>
                    <a:pt x="170" y="38"/>
                    <a:pt x="170" y="38"/>
                  </a:cubicBezTo>
                  <a:cubicBezTo>
                    <a:pt x="178" y="35"/>
                    <a:pt x="183" y="23"/>
                    <a:pt x="180" y="14"/>
                  </a:cubicBezTo>
                  <a:cubicBezTo>
                    <a:pt x="177" y="6"/>
                    <a:pt x="169" y="0"/>
                    <a:pt x="160" y="3"/>
                  </a:cubicBezTo>
                  <a:cubicBezTo>
                    <a:pt x="12" y="50"/>
                    <a:pt x="12" y="50"/>
                    <a:pt x="12" y="50"/>
                  </a:cubicBezTo>
                  <a:cubicBezTo>
                    <a:pt x="4" y="52"/>
                    <a:pt x="0" y="63"/>
                    <a:pt x="1" y="70"/>
                  </a:cubicBezTo>
                  <a:cubicBezTo>
                    <a:pt x="2" y="78"/>
                    <a:pt x="9" y="87"/>
                    <a:pt x="16" y="87"/>
                  </a:cubicBezTo>
                  <a:cubicBezTo>
                    <a:pt x="30" y="87"/>
                    <a:pt x="30" y="87"/>
                    <a:pt x="30" y="87"/>
                  </a:cubicBezTo>
                  <a:cubicBezTo>
                    <a:pt x="54" y="124"/>
                    <a:pt x="54" y="124"/>
                    <a:pt x="54" y="124"/>
                  </a:cubicBezTo>
                  <a:cubicBezTo>
                    <a:pt x="127" y="124"/>
                    <a:pt x="127" y="124"/>
                    <a:pt x="127" y="124"/>
                  </a:cubicBezTo>
                  <a:cubicBezTo>
                    <a:pt x="151" y="87"/>
                    <a:pt x="151" y="87"/>
                    <a:pt x="151" y="87"/>
                  </a:cubicBezTo>
                  <a:cubicBezTo>
                    <a:pt x="165" y="87"/>
                    <a:pt x="165" y="87"/>
                    <a:pt x="165" y="87"/>
                  </a:cubicBezTo>
                  <a:cubicBezTo>
                    <a:pt x="174" y="87"/>
                    <a:pt x="181" y="83"/>
                    <a:pt x="181" y="75"/>
                  </a:cubicBezTo>
                  <a:cubicBezTo>
                    <a:pt x="181" y="66"/>
                    <a:pt x="174" y="62"/>
                    <a:pt x="165" y="62"/>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grpSp>
    </p:spTree>
    <p:extLst>
      <p:ext uri="{BB962C8B-B14F-4D97-AF65-F5344CB8AC3E}">
        <p14:creationId xmlns:p14="http://schemas.microsoft.com/office/powerpoint/2010/main" val="2935864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
          <p:cNvSpPr txBox="1">
            <a:spLocks/>
          </p:cNvSpPr>
          <p:nvPr/>
        </p:nvSpPr>
        <p:spPr bwMode="auto">
          <a:xfrm>
            <a:off x="941388" y="1755775"/>
            <a:ext cx="101330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3600"/>
              </a:lnSpc>
              <a:spcBef>
                <a:spcPts val="1200"/>
              </a:spcBef>
              <a:spcAft>
                <a:spcPts val="1200"/>
              </a:spcAft>
              <a:buFont typeface="Calibri Light" panose="020F0302020204030204" pitchFamily="34" charset="0"/>
              <a:buAutoNum type="arabicParenR"/>
            </a:pPr>
            <a:r>
              <a:rPr lang="zh-TW" altLang="en-US" b="1" dirty="0">
                <a:solidFill>
                  <a:srgbClr val="C00000"/>
                </a:solidFill>
                <a:latin typeface="微軟正黑體" panose="020B0604030504040204" pitchFamily="34" charset="-120"/>
                <a:ea typeface="微軟正黑體" panose="020B0604030504040204" pitchFamily="34" charset="-120"/>
              </a:rPr>
              <a:t>身分證明文件未於報名時一併提出或證明文件已過時效。</a:t>
            </a:r>
          </a:p>
          <a:p>
            <a:pPr eaLnBrk="1" hangingPunct="1">
              <a:lnSpc>
                <a:spcPts val="3600"/>
              </a:lnSpc>
              <a:spcBef>
                <a:spcPts val="1200"/>
              </a:spcBef>
              <a:spcAft>
                <a:spcPts val="1200"/>
              </a:spcAft>
              <a:buFont typeface="Calibri Light" panose="020F0302020204030204" pitchFamily="34" charset="0"/>
              <a:buAutoNum type="arabicParenR"/>
            </a:pPr>
            <a:r>
              <a:rPr lang="en-US" altLang="zh-TW" b="1" dirty="0" smtClean="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109</a:t>
            </a:r>
            <a:r>
              <a:rPr lang="zh-TW" altLang="zh-TW" b="1" dirty="0" smtClean="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學年</a:t>
            </a:r>
            <a:r>
              <a:rPr lang="zh-TW" altLang="zh-TW"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度五專入學專用</a:t>
            </a:r>
            <a:r>
              <a:rPr lang="zh-TW" altLang="en-US"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優先</a:t>
            </a:r>
            <a:r>
              <a:rPr lang="zh-TW" altLang="zh-TW"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免試入學超額比序項目積分證明單</a:t>
            </a:r>
            <a:r>
              <a:rPr lang="zh-TW" altLang="en-US" b="1" dirty="0">
                <a:solidFill>
                  <a:srgbClr val="C00000"/>
                </a:solidFill>
                <a:latin typeface="微軟正黑體" panose="020B0604030504040204" pitchFamily="34" charset="-120"/>
                <a:ea typeface="微軟正黑體" panose="020B0604030504040204" pitchFamily="34" charset="-120"/>
              </a:rPr>
              <a:t>未加蓋國中證明戳章。</a:t>
            </a:r>
          </a:p>
          <a:p>
            <a:pPr eaLnBrk="1" hangingPunct="1">
              <a:lnSpc>
                <a:spcPts val="3600"/>
              </a:lnSpc>
              <a:spcBef>
                <a:spcPts val="1200"/>
              </a:spcBef>
              <a:spcAft>
                <a:spcPts val="1200"/>
              </a:spcAft>
              <a:buFont typeface="Calibri Light" panose="020F0302020204030204" pitchFamily="34" charset="0"/>
              <a:buAutoNum type="arabicParenR"/>
            </a:pPr>
            <a:r>
              <a:rPr lang="zh-TW" altLang="en-US" b="1" dirty="0">
                <a:solidFill>
                  <a:srgbClr val="C00000"/>
                </a:solidFill>
                <a:latin typeface="微軟正黑體" panose="020B0604030504040204" pitchFamily="34" charset="-120"/>
                <a:ea typeface="微軟正黑體" panose="020B0604030504040204" pitchFamily="34" charset="-120"/>
              </a:rPr>
              <a:t>未填寫</a:t>
            </a:r>
            <a:r>
              <a:rPr lang="en-US" altLang="zh-TW" b="1" dirty="0" smtClean="0">
                <a:solidFill>
                  <a:srgbClr val="0070C0"/>
                </a:solidFill>
                <a:latin typeface="微軟正黑體" panose="020B0604030504040204" pitchFamily="34" charset="-120"/>
                <a:ea typeface="微軟正黑體" panose="020B0604030504040204" pitchFamily="34" charset="-120"/>
              </a:rPr>
              <a:t>109</a:t>
            </a:r>
            <a:r>
              <a:rPr lang="zh-TW" altLang="en-US" b="1" dirty="0" smtClean="0">
                <a:solidFill>
                  <a:srgbClr val="0070C0"/>
                </a:solidFill>
                <a:latin typeface="微軟正黑體" panose="020B0604030504040204" pitchFamily="34" charset="-120"/>
                <a:ea typeface="微軟正黑體" panose="020B0604030504040204" pitchFamily="34" charset="-120"/>
              </a:rPr>
              <a:t>年度</a:t>
            </a:r>
            <a:r>
              <a:rPr lang="zh-TW" altLang="en-US" b="1" dirty="0">
                <a:solidFill>
                  <a:srgbClr val="0070C0"/>
                </a:solidFill>
                <a:latin typeface="微軟正黑體" panose="020B0604030504040204" pitchFamily="34" charset="-120"/>
                <a:ea typeface="微軟正黑體" panose="020B0604030504040204" pitchFamily="34" charset="-120"/>
              </a:rPr>
              <a:t>國中教育會考准考證號碼</a:t>
            </a:r>
            <a:r>
              <a:rPr lang="zh-TW" altLang="en-US" b="1" dirty="0">
                <a:solidFill>
                  <a:srgbClr val="C00000"/>
                </a:solidFill>
                <a:latin typeface="微軟正黑體" panose="020B0604030504040204" pitchFamily="34" charset="-120"/>
                <a:ea typeface="微軟正黑體" panose="020B0604030504040204" pitchFamily="34" charset="-120"/>
              </a:rPr>
              <a:t>或填寫錯誤。</a:t>
            </a:r>
          </a:p>
          <a:p>
            <a:pPr eaLnBrk="1" hangingPunct="1">
              <a:lnSpc>
                <a:spcPts val="3600"/>
              </a:lnSpc>
              <a:spcBef>
                <a:spcPts val="1200"/>
              </a:spcBef>
              <a:spcAft>
                <a:spcPts val="1200"/>
              </a:spcAft>
              <a:buFont typeface="Calibri Light" panose="020F0302020204030204" pitchFamily="34" charset="0"/>
              <a:buAutoNum type="arabicParenR"/>
            </a:pPr>
            <a:r>
              <a:rPr lang="zh-TW" altLang="en-US" b="1" dirty="0">
                <a:solidFill>
                  <a:srgbClr val="0070C0"/>
                </a:solidFill>
                <a:latin typeface="微軟正黑體" panose="020B0604030504040204" pitchFamily="34" charset="-120"/>
                <a:ea typeface="微軟正黑體" panose="020B0604030504040204" pitchFamily="34" charset="-120"/>
              </a:rPr>
              <a:t>學校上傳報名資料電子檔與書面資料不符。</a:t>
            </a:r>
          </a:p>
          <a:p>
            <a:pPr eaLnBrk="1" hangingPunct="1">
              <a:lnSpc>
                <a:spcPts val="3600"/>
              </a:lnSpc>
              <a:spcBef>
                <a:spcPts val="1200"/>
              </a:spcBef>
              <a:spcAft>
                <a:spcPts val="1200"/>
              </a:spcAft>
              <a:buFont typeface="Calibri Light" panose="020F0302020204030204" pitchFamily="34" charset="0"/>
              <a:buAutoNum type="arabicParenR"/>
            </a:pPr>
            <a:r>
              <a:rPr lang="zh-TW" altLang="en-US" b="1" dirty="0">
                <a:solidFill>
                  <a:srgbClr val="C00000"/>
                </a:solidFill>
                <a:latin typeface="微軟正黑體" panose="020B0604030504040204" pitchFamily="34" charset="-120"/>
                <a:ea typeface="微軟正黑體" panose="020B0604030504040204" pitchFamily="34" charset="-120"/>
              </a:rPr>
              <a:t>報名表錯誤</a:t>
            </a:r>
            <a:r>
              <a:rPr lang="zh-TW" altLang="en-US" b="1" dirty="0">
                <a:solidFill>
                  <a:srgbClr val="0070C0"/>
                </a:solidFill>
                <a:latin typeface="微軟正黑體" panose="020B0604030504040204" pitchFamily="34" charset="-120"/>
                <a:ea typeface="微軟正黑體" panose="020B0604030504040204" pitchFamily="34" charset="-120"/>
              </a:rPr>
              <a:t>（特種生未使用特種身分生專用報名表或使用北、中、南三區五專聯合免試入學報名表）。</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46083" name="標題 1"/>
          <p:cNvSpPr>
            <a:spLocks noGrp="1"/>
          </p:cNvSpPr>
          <p:nvPr>
            <p:ph type="title"/>
          </p:nvPr>
        </p:nvSpPr>
        <p:spPr>
          <a:xfrm>
            <a:off x="522288" y="327025"/>
            <a:ext cx="11464925" cy="1325563"/>
          </a:xfrm>
        </p:spPr>
        <p:txBody>
          <a:bodyPr/>
          <a:lstStyle/>
          <a:p>
            <a:pPr eaLnBrk="1" hangingPunct="1"/>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4000" b="1" dirty="0" smtClean="0">
                <a:solidFill>
                  <a:srgbClr val="002060"/>
                </a:solidFill>
                <a:latin typeface="微軟正黑體" panose="020B0604030504040204" pitchFamily="34" charset="-120"/>
                <a:ea typeface="微軟正黑體" panose="020B0604030504040204" pitchFamily="34" charset="-120"/>
              </a:rPr>
              <a:t>集體報名提醒注意事項（</a:t>
            </a:r>
            <a:r>
              <a:rPr lang="en-US" altLang="zh-TW" sz="4000" b="1" dirty="0" smtClean="0">
                <a:solidFill>
                  <a:srgbClr val="002060"/>
                </a:solidFill>
                <a:latin typeface="微軟正黑體" panose="020B0604030504040204" pitchFamily="34" charset="-120"/>
                <a:ea typeface="微軟正黑體" panose="020B0604030504040204" pitchFamily="34" charset="-120"/>
              </a:rPr>
              <a:t>10/10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endParaRPr lang="zh-TW" altLang="en-US" b="1" dirty="0" smtClean="0">
              <a:solidFill>
                <a:srgbClr val="002060"/>
              </a:solidFill>
              <a:latin typeface="微軟正黑體" panose="020B0604030504040204" pitchFamily="34" charset="-120"/>
              <a:ea typeface="微軟正黑體" panose="020B0604030504040204" pitchFamily="34" charset="-120"/>
            </a:endParaRPr>
          </a:p>
        </p:txBody>
      </p:sp>
      <p:sp>
        <p:nvSpPr>
          <p:cNvPr id="2" name="橢圓形圖說文字 1"/>
          <p:cNvSpPr/>
          <p:nvPr/>
        </p:nvSpPr>
        <p:spPr>
          <a:xfrm>
            <a:off x="10799763" y="2436813"/>
            <a:ext cx="1265237" cy="908050"/>
          </a:xfrm>
          <a:prstGeom prst="wedgeEllipseCallout">
            <a:avLst>
              <a:gd name="adj1" fmla="val -50855"/>
              <a:gd name="adj2" fmla="val 106011"/>
            </a:avLst>
          </a:prstGeom>
          <a:solidFill>
            <a:srgbClr val="FFFFE1"/>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zh-TW" altLang="en-US" sz="2800" b="1" dirty="0">
                <a:solidFill>
                  <a:srgbClr val="C00000"/>
                </a:solidFill>
                <a:latin typeface="微軟正黑體" panose="020B0604030504040204" pitchFamily="34" charset="-120"/>
                <a:ea typeface="微軟正黑體" panose="020B0604030504040204" pitchFamily="34" charset="-120"/>
              </a:rPr>
              <a:t>非常重要</a:t>
            </a:r>
          </a:p>
        </p:txBody>
      </p:sp>
      <p:sp>
        <p:nvSpPr>
          <p:cNvPr id="46085" name="投影片編號版面配置區 2"/>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17FDB5B9-B92C-400D-930B-33EE6593BE9E}" type="slidenum">
              <a:rPr lang="zh-TW" altLang="en-US" sz="2000" b="1" u="sng" smtClean="0"/>
              <a:pPr fontAlgn="base">
                <a:lnSpc>
                  <a:spcPct val="100000"/>
                </a:lnSpc>
                <a:spcBef>
                  <a:spcPct val="0"/>
                </a:spcBef>
                <a:spcAft>
                  <a:spcPct val="0"/>
                </a:spcAft>
                <a:buFontTx/>
                <a:buNone/>
              </a:pPr>
              <a:t>16</a:t>
            </a:fld>
            <a:endParaRPr lang="zh-TW" altLang="en-US" sz="2000" b="1" u="sng" dirty="0" smtClean="0"/>
          </a:p>
        </p:txBody>
      </p:sp>
      <p:grpSp>
        <p:nvGrpSpPr>
          <p:cNvPr id="46086" name="组合 19"/>
          <p:cNvGrpSpPr>
            <a:grpSpLocks/>
          </p:cNvGrpSpPr>
          <p:nvPr/>
        </p:nvGrpSpPr>
        <p:grpSpPr bwMode="auto">
          <a:xfrm flipH="1">
            <a:off x="10677525" y="3563938"/>
            <a:ext cx="1309688" cy="2143125"/>
            <a:chOff x="2674257" y="3463726"/>
            <a:chExt cx="1309692" cy="2143454"/>
          </a:xfrm>
        </p:grpSpPr>
        <p:grpSp>
          <p:nvGrpSpPr>
            <p:cNvPr id="46087" name="组合 20"/>
            <p:cNvGrpSpPr>
              <a:grpSpLocks/>
            </p:cNvGrpSpPr>
            <p:nvPr/>
          </p:nvGrpSpPr>
          <p:grpSpPr bwMode="auto">
            <a:xfrm flipH="1">
              <a:off x="2674257" y="3463726"/>
              <a:ext cx="1309692" cy="2143454"/>
              <a:chOff x="5414605" y="3315582"/>
              <a:chExt cx="1497348" cy="2450573"/>
            </a:xfrm>
          </p:grpSpPr>
          <p:grpSp>
            <p:nvGrpSpPr>
              <p:cNvPr id="46092" name="组合 25"/>
              <p:cNvGrpSpPr>
                <a:grpSpLocks/>
              </p:cNvGrpSpPr>
              <p:nvPr/>
            </p:nvGrpSpPr>
            <p:grpSpPr bwMode="auto">
              <a:xfrm>
                <a:off x="5414605" y="3315582"/>
                <a:ext cx="1497348" cy="1875586"/>
                <a:chOff x="6832585" y="3384071"/>
                <a:chExt cx="1803397" cy="2258944"/>
              </a:xfrm>
            </p:grpSpPr>
            <p:sp>
              <p:nvSpPr>
                <p:cNvPr id="21" name="椭圆 31"/>
                <p:cNvSpPr/>
                <p:nvPr/>
              </p:nvSpPr>
              <p:spPr>
                <a:xfrm flipH="1">
                  <a:off x="7344094" y="3384071"/>
                  <a:ext cx="1138873" cy="102972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259" h="624822">
                      <a:moveTo>
                        <a:pt x="157842" y="54534"/>
                      </a:moveTo>
                      <a:cubicBezTo>
                        <a:pt x="230170" y="12011"/>
                        <a:pt x="296458" y="-10318"/>
                        <a:pt x="440476" y="4658"/>
                      </a:cubicBezTo>
                      <a:cubicBezTo>
                        <a:pt x="584494" y="19634"/>
                        <a:pt x="707833" y="155154"/>
                        <a:pt x="689434" y="326936"/>
                      </a:cubicBezTo>
                      <a:cubicBezTo>
                        <a:pt x="671035" y="498718"/>
                        <a:pt x="518292" y="626872"/>
                        <a:pt x="367408" y="624798"/>
                      </a:cubicBezTo>
                      <a:cubicBezTo>
                        <a:pt x="216524" y="622724"/>
                        <a:pt x="45597" y="554505"/>
                        <a:pt x="8058" y="389140"/>
                      </a:cubicBezTo>
                      <a:cubicBezTo>
                        <a:pt x="-29481" y="223775"/>
                        <a:pt x="72457" y="99308"/>
                        <a:pt x="142173" y="43155"/>
                      </a:cubicBezTo>
                    </a:path>
                  </a:pathLst>
                </a:custGeom>
                <a:solidFill>
                  <a:schemeClr val="bg1"/>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grpSp>
              <p:nvGrpSpPr>
                <p:cNvPr id="46099" name="组合 32"/>
                <p:cNvGrpSpPr>
                  <a:grpSpLocks/>
                </p:cNvGrpSpPr>
                <p:nvPr/>
              </p:nvGrpSpPr>
              <p:grpSpPr bwMode="auto">
                <a:xfrm flipH="1">
                  <a:off x="7375417" y="4378438"/>
                  <a:ext cx="990781" cy="1264577"/>
                  <a:chOff x="2629760" y="2818396"/>
                  <a:chExt cx="959031" cy="912648"/>
                </a:xfrm>
              </p:grpSpPr>
              <p:sp>
                <p:nvSpPr>
                  <p:cNvPr id="32" name="任意多边形 42"/>
                  <p:cNvSpPr/>
                  <p:nvPr/>
                </p:nvSpPr>
                <p:spPr>
                  <a:xfrm>
                    <a:off x="2658499" y="2850228"/>
                    <a:ext cx="920409" cy="875696"/>
                  </a:xfrm>
                  <a:custGeom>
                    <a:avLst/>
                    <a:gdLst>
                      <a:gd name="connsiteX0" fmla="*/ 175696 w 939708"/>
                      <a:gd name="connsiteY0" fmla="*/ 77322 h 848052"/>
                      <a:gd name="connsiteX1" fmla="*/ 93503 w 939708"/>
                      <a:gd name="connsiteY1" fmla="*/ 313627 h 848052"/>
                      <a:gd name="connsiteX2" fmla="*/ 52406 w 939708"/>
                      <a:gd name="connsiteY2" fmla="*/ 775964 h 848052"/>
                      <a:gd name="connsiteX3" fmla="*/ 874339 w 939708"/>
                      <a:gd name="connsiteY3" fmla="*/ 786239 h 848052"/>
                      <a:gd name="connsiteX4" fmla="*/ 853791 w 939708"/>
                      <a:gd name="connsiteY4" fmla="*/ 190337 h 848052"/>
                      <a:gd name="connsiteX5" fmla="*/ 576388 w 939708"/>
                      <a:gd name="connsiteY5" fmla="*/ 5403 h 848052"/>
                      <a:gd name="connsiteX6" fmla="*/ 175696 w 939708"/>
                      <a:gd name="connsiteY6" fmla="*/ 77322 h 848052"/>
                      <a:gd name="connsiteX0" fmla="*/ 135695 w 899707"/>
                      <a:gd name="connsiteY0" fmla="*/ 77322 h 848052"/>
                      <a:gd name="connsiteX1" fmla="*/ 53502 w 899707"/>
                      <a:gd name="connsiteY1" fmla="*/ 313627 h 848052"/>
                      <a:gd name="connsiteX2" fmla="*/ 12405 w 899707"/>
                      <a:gd name="connsiteY2" fmla="*/ 775964 h 848052"/>
                      <a:gd name="connsiteX3" fmla="*/ 834338 w 899707"/>
                      <a:gd name="connsiteY3" fmla="*/ 786239 h 848052"/>
                      <a:gd name="connsiteX4" fmla="*/ 813790 w 899707"/>
                      <a:gd name="connsiteY4" fmla="*/ 190337 h 848052"/>
                      <a:gd name="connsiteX5" fmla="*/ 536387 w 899707"/>
                      <a:gd name="connsiteY5" fmla="*/ 5403 h 848052"/>
                      <a:gd name="connsiteX6" fmla="*/ 135695 w 899707"/>
                      <a:gd name="connsiteY6" fmla="*/ 77322 h 84805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59512 w 923524"/>
                      <a:gd name="connsiteY0" fmla="*/ 77919 h 837322"/>
                      <a:gd name="connsiteX1" fmla="*/ 15674 w 923524"/>
                      <a:gd name="connsiteY1" fmla="*/ 355320 h 837322"/>
                      <a:gd name="connsiteX2" fmla="*/ 36222 w 923524"/>
                      <a:gd name="connsiteY2" fmla="*/ 776561 h 837322"/>
                      <a:gd name="connsiteX3" fmla="*/ 858155 w 923524"/>
                      <a:gd name="connsiteY3" fmla="*/ 786836 h 837322"/>
                      <a:gd name="connsiteX4" fmla="*/ 837607 w 923524"/>
                      <a:gd name="connsiteY4" fmla="*/ 190934 h 837322"/>
                      <a:gd name="connsiteX5" fmla="*/ 560204 w 923524"/>
                      <a:gd name="connsiteY5" fmla="*/ 6000 h 837322"/>
                      <a:gd name="connsiteX6" fmla="*/ 159512 w 923524"/>
                      <a:gd name="connsiteY6" fmla="*/ 77919 h 837322"/>
                      <a:gd name="connsiteX0" fmla="*/ 159512 w 923524"/>
                      <a:gd name="connsiteY0" fmla="*/ 136669 h 896072"/>
                      <a:gd name="connsiteX1" fmla="*/ 15674 w 923524"/>
                      <a:gd name="connsiteY1" fmla="*/ 414070 h 896072"/>
                      <a:gd name="connsiteX2" fmla="*/ 36222 w 923524"/>
                      <a:gd name="connsiteY2" fmla="*/ 835311 h 896072"/>
                      <a:gd name="connsiteX3" fmla="*/ 858155 w 923524"/>
                      <a:gd name="connsiteY3" fmla="*/ 845586 h 896072"/>
                      <a:gd name="connsiteX4" fmla="*/ 837607 w 923524"/>
                      <a:gd name="connsiteY4" fmla="*/ 249684 h 896072"/>
                      <a:gd name="connsiteX5" fmla="*/ 436914 w 923524"/>
                      <a:gd name="connsiteY5" fmla="*/ 3105 h 896072"/>
                      <a:gd name="connsiteX6" fmla="*/ 159512 w 923524"/>
                      <a:gd name="connsiteY6" fmla="*/ 136669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528354 w 923524"/>
                      <a:gd name="connsiteY6" fmla="*/ 94545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620821 w 923524"/>
                      <a:gd name="connsiteY6" fmla="*/ 63722 h 89607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1839 w 920642"/>
                      <a:gd name="connsiteY0" fmla="*/ 2650 h 875069"/>
                      <a:gd name="connsiteX1" fmla="*/ 113646 w 920642"/>
                      <a:gd name="connsiteY1" fmla="*/ 150835 h 875069"/>
                      <a:gd name="connsiteX2" fmla="*/ 12792 w 920642"/>
                      <a:gd name="connsiteY2" fmla="*/ 393067 h 875069"/>
                      <a:gd name="connsiteX3" fmla="*/ 33340 w 920642"/>
                      <a:gd name="connsiteY3" fmla="*/ 814308 h 875069"/>
                      <a:gd name="connsiteX4" fmla="*/ 855273 w 920642"/>
                      <a:gd name="connsiteY4" fmla="*/ 824583 h 875069"/>
                      <a:gd name="connsiteX5" fmla="*/ 834725 w 920642"/>
                      <a:gd name="connsiteY5" fmla="*/ 228681 h 875069"/>
                      <a:gd name="connsiteX6" fmla="*/ 614031 w 920642"/>
                      <a:gd name="connsiteY6" fmla="*/ 7549 h 875069"/>
                      <a:gd name="connsiteX0" fmla="*/ 351839 w 920642"/>
                      <a:gd name="connsiteY0" fmla="*/ 3022 h 875441"/>
                      <a:gd name="connsiteX1" fmla="*/ 113646 w 920642"/>
                      <a:gd name="connsiteY1" fmla="*/ 151207 h 875441"/>
                      <a:gd name="connsiteX2" fmla="*/ 12792 w 920642"/>
                      <a:gd name="connsiteY2" fmla="*/ 393439 h 875441"/>
                      <a:gd name="connsiteX3" fmla="*/ 33340 w 920642"/>
                      <a:gd name="connsiteY3" fmla="*/ 814680 h 875441"/>
                      <a:gd name="connsiteX4" fmla="*/ 855273 w 920642"/>
                      <a:gd name="connsiteY4" fmla="*/ 824955 h 875441"/>
                      <a:gd name="connsiteX5" fmla="*/ 834725 w 920642"/>
                      <a:gd name="connsiteY5" fmla="*/ 229053 h 875441"/>
                      <a:gd name="connsiteX6" fmla="*/ 614031 w 920642"/>
                      <a:gd name="connsiteY6" fmla="*/ 7921 h 875441"/>
                      <a:gd name="connsiteX0" fmla="*/ 350820 w 919623"/>
                      <a:gd name="connsiteY0" fmla="*/ 2727 h 875146"/>
                      <a:gd name="connsiteX1" fmla="*/ 96996 w 919623"/>
                      <a:gd name="connsiteY1" fmla="*/ 162635 h 875146"/>
                      <a:gd name="connsiteX2" fmla="*/ 11773 w 919623"/>
                      <a:gd name="connsiteY2" fmla="*/ 393144 h 875146"/>
                      <a:gd name="connsiteX3" fmla="*/ 32321 w 919623"/>
                      <a:gd name="connsiteY3" fmla="*/ 814385 h 875146"/>
                      <a:gd name="connsiteX4" fmla="*/ 854254 w 919623"/>
                      <a:gd name="connsiteY4" fmla="*/ 824660 h 875146"/>
                      <a:gd name="connsiteX5" fmla="*/ 833706 w 919623"/>
                      <a:gd name="connsiteY5" fmla="*/ 228758 h 875146"/>
                      <a:gd name="connsiteX6" fmla="*/ 613012 w 919623"/>
                      <a:gd name="connsiteY6" fmla="*/ 7626 h 8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623" h="875146">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bg1"/>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33" name="任意多边形 43"/>
                  <p:cNvSpPr/>
                  <p:nvPr/>
                </p:nvSpPr>
                <p:spPr>
                  <a:xfrm>
                    <a:off x="2629760" y="2818396"/>
                    <a:ext cx="959031" cy="912648"/>
                  </a:xfrm>
                  <a:custGeom>
                    <a:avLst/>
                    <a:gdLst>
                      <a:gd name="connsiteX0" fmla="*/ 175696 w 939708"/>
                      <a:gd name="connsiteY0" fmla="*/ 77322 h 848052"/>
                      <a:gd name="connsiteX1" fmla="*/ 93503 w 939708"/>
                      <a:gd name="connsiteY1" fmla="*/ 313627 h 848052"/>
                      <a:gd name="connsiteX2" fmla="*/ 52406 w 939708"/>
                      <a:gd name="connsiteY2" fmla="*/ 775964 h 848052"/>
                      <a:gd name="connsiteX3" fmla="*/ 874339 w 939708"/>
                      <a:gd name="connsiteY3" fmla="*/ 786239 h 848052"/>
                      <a:gd name="connsiteX4" fmla="*/ 853791 w 939708"/>
                      <a:gd name="connsiteY4" fmla="*/ 190337 h 848052"/>
                      <a:gd name="connsiteX5" fmla="*/ 576388 w 939708"/>
                      <a:gd name="connsiteY5" fmla="*/ 5403 h 848052"/>
                      <a:gd name="connsiteX6" fmla="*/ 175696 w 939708"/>
                      <a:gd name="connsiteY6" fmla="*/ 77322 h 848052"/>
                      <a:gd name="connsiteX0" fmla="*/ 135695 w 899707"/>
                      <a:gd name="connsiteY0" fmla="*/ 77322 h 848052"/>
                      <a:gd name="connsiteX1" fmla="*/ 53502 w 899707"/>
                      <a:gd name="connsiteY1" fmla="*/ 313627 h 848052"/>
                      <a:gd name="connsiteX2" fmla="*/ 12405 w 899707"/>
                      <a:gd name="connsiteY2" fmla="*/ 775964 h 848052"/>
                      <a:gd name="connsiteX3" fmla="*/ 834338 w 899707"/>
                      <a:gd name="connsiteY3" fmla="*/ 786239 h 848052"/>
                      <a:gd name="connsiteX4" fmla="*/ 813790 w 899707"/>
                      <a:gd name="connsiteY4" fmla="*/ 190337 h 848052"/>
                      <a:gd name="connsiteX5" fmla="*/ 536387 w 899707"/>
                      <a:gd name="connsiteY5" fmla="*/ 5403 h 848052"/>
                      <a:gd name="connsiteX6" fmla="*/ 135695 w 899707"/>
                      <a:gd name="connsiteY6" fmla="*/ 77322 h 84805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59512 w 923524"/>
                      <a:gd name="connsiteY0" fmla="*/ 77919 h 837322"/>
                      <a:gd name="connsiteX1" fmla="*/ 15674 w 923524"/>
                      <a:gd name="connsiteY1" fmla="*/ 355320 h 837322"/>
                      <a:gd name="connsiteX2" fmla="*/ 36222 w 923524"/>
                      <a:gd name="connsiteY2" fmla="*/ 776561 h 837322"/>
                      <a:gd name="connsiteX3" fmla="*/ 858155 w 923524"/>
                      <a:gd name="connsiteY3" fmla="*/ 786836 h 837322"/>
                      <a:gd name="connsiteX4" fmla="*/ 837607 w 923524"/>
                      <a:gd name="connsiteY4" fmla="*/ 190934 h 837322"/>
                      <a:gd name="connsiteX5" fmla="*/ 560204 w 923524"/>
                      <a:gd name="connsiteY5" fmla="*/ 6000 h 837322"/>
                      <a:gd name="connsiteX6" fmla="*/ 159512 w 923524"/>
                      <a:gd name="connsiteY6" fmla="*/ 77919 h 837322"/>
                      <a:gd name="connsiteX0" fmla="*/ 159512 w 923524"/>
                      <a:gd name="connsiteY0" fmla="*/ 136669 h 896072"/>
                      <a:gd name="connsiteX1" fmla="*/ 15674 w 923524"/>
                      <a:gd name="connsiteY1" fmla="*/ 414070 h 896072"/>
                      <a:gd name="connsiteX2" fmla="*/ 36222 w 923524"/>
                      <a:gd name="connsiteY2" fmla="*/ 835311 h 896072"/>
                      <a:gd name="connsiteX3" fmla="*/ 858155 w 923524"/>
                      <a:gd name="connsiteY3" fmla="*/ 845586 h 896072"/>
                      <a:gd name="connsiteX4" fmla="*/ 837607 w 923524"/>
                      <a:gd name="connsiteY4" fmla="*/ 249684 h 896072"/>
                      <a:gd name="connsiteX5" fmla="*/ 436914 w 923524"/>
                      <a:gd name="connsiteY5" fmla="*/ 3105 h 896072"/>
                      <a:gd name="connsiteX6" fmla="*/ 159512 w 923524"/>
                      <a:gd name="connsiteY6" fmla="*/ 136669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528354 w 923524"/>
                      <a:gd name="connsiteY6" fmla="*/ 94545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620821 w 923524"/>
                      <a:gd name="connsiteY6" fmla="*/ 63722 h 89607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1839 w 920642"/>
                      <a:gd name="connsiteY0" fmla="*/ 2650 h 875069"/>
                      <a:gd name="connsiteX1" fmla="*/ 113646 w 920642"/>
                      <a:gd name="connsiteY1" fmla="*/ 150835 h 875069"/>
                      <a:gd name="connsiteX2" fmla="*/ 12792 w 920642"/>
                      <a:gd name="connsiteY2" fmla="*/ 393067 h 875069"/>
                      <a:gd name="connsiteX3" fmla="*/ 33340 w 920642"/>
                      <a:gd name="connsiteY3" fmla="*/ 814308 h 875069"/>
                      <a:gd name="connsiteX4" fmla="*/ 855273 w 920642"/>
                      <a:gd name="connsiteY4" fmla="*/ 824583 h 875069"/>
                      <a:gd name="connsiteX5" fmla="*/ 834725 w 920642"/>
                      <a:gd name="connsiteY5" fmla="*/ 228681 h 875069"/>
                      <a:gd name="connsiteX6" fmla="*/ 614031 w 920642"/>
                      <a:gd name="connsiteY6" fmla="*/ 7549 h 875069"/>
                      <a:gd name="connsiteX0" fmla="*/ 351839 w 920642"/>
                      <a:gd name="connsiteY0" fmla="*/ 3022 h 875441"/>
                      <a:gd name="connsiteX1" fmla="*/ 113646 w 920642"/>
                      <a:gd name="connsiteY1" fmla="*/ 151207 h 875441"/>
                      <a:gd name="connsiteX2" fmla="*/ 12792 w 920642"/>
                      <a:gd name="connsiteY2" fmla="*/ 393439 h 875441"/>
                      <a:gd name="connsiteX3" fmla="*/ 33340 w 920642"/>
                      <a:gd name="connsiteY3" fmla="*/ 814680 h 875441"/>
                      <a:gd name="connsiteX4" fmla="*/ 855273 w 920642"/>
                      <a:gd name="connsiteY4" fmla="*/ 824955 h 875441"/>
                      <a:gd name="connsiteX5" fmla="*/ 834725 w 920642"/>
                      <a:gd name="connsiteY5" fmla="*/ 229053 h 875441"/>
                      <a:gd name="connsiteX6" fmla="*/ 614031 w 920642"/>
                      <a:gd name="connsiteY6" fmla="*/ 7921 h 875441"/>
                      <a:gd name="connsiteX0" fmla="*/ 350820 w 919623"/>
                      <a:gd name="connsiteY0" fmla="*/ 2727 h 875146"/>
                      <a:gd name="connsiteX1" fmla="*/ 96996 w 919623"/>
                      <a:gd name="connsiteY1" fmla="*/ 162635 h 875146"/>
                      <a:gd name="connsiteX2" fmla="*/ 11773 w 919623"/>
                      <a:gd name="connsiteY2" fmla="*/ 393144 h 875146"/>
                      <a:gd name="connsiteX3" fmla="*/ 32321 w 919623"/>
                      <a:gd name="connsiteY3" fmla="*/ 814385 h 875146"/>
                      <a:gd name="connsiteX4" fmla="*/ 854254 w 919623"/>
                      <a:gd name="connsiteY4" fmla="*/ 824660 h 875146"/>
                      <a:gd name="connsiteX5" fmla="*/ 833706 w 919623"/>
                      <a:gd name="connsiteY5" fmla="*/ 228758 h 875146"/>
                      <a:gd name="connsiteX6" fmla="*/ 613012 w 919623"/>
                      <a:gd name="connsiteY6" fmla="*/ 7626 h 8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623" h="875146">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40000"/>
                      <a:lumOff val="60000"/>
                    </a:schemeClr>
                  </a:solidFill>
                  <a:ln w="25400" cap="rnd">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sz="500">
                      <a:solidFill>
                        <a:srgbClr val="FBA6A5"/>
                      </a:solidFill>
                      <a:ea typeface="SimSun" panose="02010600030101010101" pitchFamily="2" charset="-122"/>
                    </a:endParaRPr>
                  </a:p>
                </p:txBody>
              </p:sp>
            </p:grpSp>
            <p:sp>
              <p:nvSpPr>
                <p:cNvPr id="23" name="任意多边形 33"/>
                <p:cNvSpPr/>
                <p:nvPr/>
              </p:nvSpPr>
              <p:spPr>
                <a:xfrm>
                  <a:off x="8063267" y="3762294"/>
                  <a:ext cx="6557" cy="89637"/>
                </a:xfrm>
                <a:custGeom>
                  <a:avLst/>
                  <a:gdLst>
                    <a:gd name="connsiteX0" fmla="*/ 0 w 9525"/>
                    <a:gd name="connsiteY0" fmla="*/ 104775 h 104775"/>
                    <a:gd name="connsiteX1" fmla="*/ 9525 w 9525"/>
                    <a:gd name="connsiteY1" fmla="*/ 0 h 104775"/>
                  </a:gdLst>
                  <a:ahLst/>
                  <a:cxnLst>
                    <a:cxn ang="0">
                      <a:pos x="connsiteX0" y="connsiteY0"/>
                    </a:cxn>
                    <a:cxn ang="0">
                      <a:pos x="connsiteX1" y="connsiteY1"/>
                    </a:cxn>
                  </a:cxnLst>
                  <a:rect l="l" t="t" r="r" b="b"/>
                  <a:pathLst>
                    <a:path w="9525" h="104775">
                      <a:moveTo>
                        <a:pt x="0" y="104775"/>
                      </a:moveTo>
                      <a:lnTo>
                        <a:pt x="9525" y="0"/>
                      </a:ln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24" name="任意多边形 34"/>
                <p:cNvSpPr/>
                <p:nvPr/>
              </p:nvSpPr>
              <p:spPr>
                <a:xfrm>
                  <a:off x="7623893" y="3771039"/>
                  <a:ext cx="6558" cy="89637"/>
                </a:xfrm>
                <a:custGeom>
                  <a:avLst/>
                  <a:gdLst>
                    <a:gd name="connsiteX0" fmla="*/ 0 w 9525"/>
                    <a:gd name="connsiteY0" fmla="*/ 104775 h 104775"/>
                    <a:gd name="connsiteX1" fmla="*/ 9525 w 9525"/>
                    <a:gd name="connsiteY1" fmla="*/ 0 h 104775"/>
                  </a:gdLst>
                  <a:ahLst/>
                  <a:cxnLst>
                    <a:cxn ang="0">
                      <a:pos x="connsiteX0" y="connsiteY0"/>
                    </a:cxn>
                    <a:cxn ang="0">
                      <a:pos x="connsiteX1" y="connsiteY1"/>
                    </a:cxn>
                  </a:cxnLst>
                  <a:rect l="l" t="t" r="r" b="b"/>
                  <a:pathLst>
                    <a:path w="9525" h="104775">
                      <a:moveTo>
                        <a:pt x="0" y="104775"/>
                      </a:moveTo>
                      <a:lnTo>
                        <a:pt x="9525" y="0"/>
                      </a:ln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25" name="任意多边形 35"/>
                <p:cNvSpPr/>
                <p:nvPr/>
              </p:nvSpPr>
              <p:spPr>
                <a:xfrm flipH="1">
                  <a:off x="7772537" y="4116468"/>
                  <a:ext cx="196734" cy="100568"/>
                </a:xfrm>
                <a:custGeom>
                  <a:avLst/>
                  <a:gdLst>
                    <a:gd name="connsiteX0" fmla="*/ 3142 w 239042"/>
                    <a:gd name="connsiteY0" fmla="*/ 12699 h 157053"/>
                    <a:gd name="connsiteX1" fmla="*/ 229386 w 239042"/>
                    <a:gd name="connsiteY1" fmla="*/ 12699 h 157053"/>
                    <a:gd name="connsiteX2" fmla="*/ 182252 w 239042"/>
                    <a:gd name="connsiteY2" fmla="*/ 144674 h 157053"/>
                    <a:gd name="connsiteX3" fmla="*/ 43992 w 239042"/>
                    <a:gd name="connsiteY3" fmla="*/ 144674 h 157053"/>
                    <a:gd name="connsiteX4" fmla="*/ 0 w 239042"/>
                    <a:gd name="connsiteY4" fmla="*/ 84971 h 157053"/>
                    <a:gd name="connsiteX0" fmla="*/ 0 w 274258"/>
                    <a:gd name="connsiteY0" fmla="*/ 8739 h 161519"/>
                    <a:gd name="connsiteX1" fmla="*/ 262140 w 274258"/>
                    <a:gd name="connsiteY1" fmla="*/ 17165 h 161519"/>
                    <a:gd name="connsiteX2" fmla="*/ 215006 w 274258"/>
                    <a:gd name="connsiteY2" fmla="*/ 149140 h 161519"/>
                    <a:gd name="connsiteX3" fmla="*/ 76746 w 274258"/>
                    <a:gd name="connsiteY3" fmla="*/ 149140 h 161519"/>
                    <a:gd name="connsiteX4" fmla="*/ 32754 w 274258"/>
                    <a:gd name="connsiteY4" fmla="*/ 89437 h 16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8" h="161519">
                      <a:moveTo>
                        <a:pt x="0" y="8739"/>
                      </a:moveTo>
                      <a:cubicBezTo>
                        <a:pt x="98196" y="-2259"/>
                        <a:pt x="226306" y="-6235"/>
                        <a:pt x="262140" y="17165"/>
                      </a:cubicBezTo>
                      <a:cubicBezTo>
                        <a:pt x="297974" y="40565"/>
                        <a:pt x="245905" y="127144"/>
                        <a:pt x="215006" y="149140"/>
                      </a:cubicBezTo>
                      <a:cubicBezTo>
                        <a:pt x="184107" y="171136"/>
                        <a:pt x="107121" y="159090"/>
                        <a:pt x="76746" y="149140"/>
                      </a:cubicBezTo>
                      <a:cubicBezTo>
                        <a:pt x="46371" y="139190"/>
                        <a:pt x="39562" y="114313"/>
                        <a:pt x="32754" y="89437"/>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26" name="任意多边形 36"/>
                <p:cNvSpPr/>
                <p:nvPr/>
              </p:nvSpPr>
              <p:spPr>
                <a:xfrm rot="767077" flipH="1">
                  <a:off x="6847887" y="4182056"/>
                  <a:ext cx="660152" cy="450370"/>
                </a:xfrm>
                <a:custGeom>
                  <a:avLst/>
                  <a:gdLst>
                    <a:gd name="connsiteX0" fmla="*/ 0 w 400050"/>
                    <a:gd name="connsiteY0" fmla="*/ 171450 h 273874"/>
                    <a:gd name="connsiteX1" fmla="*/ 285750 w 400050"/>
                    <a:gd name="connsiteY1" fmla="*/ 266700 h 273874"/>
                    <a:gd name="connsiteX2" fmla="*/ 400050 w 400050"/>
                    <a:gd name="connsiteY2" fmla="*/ 0 h 273874"/>
                  </a:gdLst>
                  <a:ahLst/>
                  <a:cxnLst>
                    <a:cxn ang="0">
                      <a:pos x="connsiteX0" y="connsiteY0"/>
                    </a:cxn>
                    <a:cxn ang="0">
                      <a:pos x="connsiteX1" y="connsiteY1"/>
                    </a:cxn>
                    <a:cxn ang="0">
                      <a:pos x="connsiteX2" y="connsiteY2"/>
                    </a:cxn>
                  </a:cxnLst>
                  <a:rect l="l" t="t" r="r" b="b"/>
                  <a:pathLst>
                    <a:path w="400050" h="273874">
                      <a:moveTo>
                        <a:pt x="0" y="171450"/>
                      </a:moveTo>
                      <a:cubicBezTo>
                        <a:pt x="109537" y="233362"/>
                        <a:pt x="219075" y="295275"/>
                        <a:pt x="285750" y="266700"/>
                      </a:cubicBezTo>
                      <a:cubicBezTo>
                        <a:pt x="352425" y="238125"/>
                        <a:pt x="376237" y="119062"/>
                        <a:pt x="400050" y="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27" name="任意多边形 37"/>
                <p:cNvSpPr/>
                <p:nvPr/>
              </p:nvSpPr>
              <p:spPr>
                <a:xfrm flipH="1">
                  <a:off x="8222840" y="4549348"/>
                  <a:ext cx="330077" cy="894182"/>
                </a:xfrm>
                <a:custGeom>
                  <a:avLst/>
                  <a:gdLst>
                    <a:gd name="connsiteX0" fmla="*/ 381000 w 381000"/>
                    <a:gd name="connsiteY0" fmla="*/ 0 h 476250"/>
                    <a:gd name="connsiteX1" fmla="*/ 114300 w 381000"/>
                    <a:gd name="connsiteY1" fmla="*/ 142875 h 476250"/>
                    <a:gd name="connsiteX2" fmla="*/ 0 w 381000"/>
                    <a:gd name="connsiteY2" fmla="*/ 476250 h 476250"/>
                    <a:gd name="connsiteX0" fmla="*/ 278130 w 278130"/>
                    <a:gd name="connsiteY0" fmla="*/ 0 h 676275"/>
                    <a:gd name="connsiteX1" fmla="*/ 11430 w 278130"/>
                    <a:gd name="connsiteY1" fmla="*/ 142875 h 676275"/>
                    <a:gd name="connsiteX2" fmla="*/ 30480 w 278130"/>
                    <a:gd name="connsiteY2" fmla="*/ 676275 h 676275"/>
                    <a:gd name="connsiteX0" fmla="*/ 247650 w 247650"/>
                    <a:gd name="connsiteY0" fmla="*/ 0 h 676275"/>
                    <a:gd name="connsiteX1" fmla="*/ 76200 w 247650"/>
                    <a:gd name="connsiteY1" fmla="*/ 200025 h 676275"/>
                    <a:gd name="connsiteX2" fmla="*/ 0 w 247650"/>
                    <a:gd name="connsiteY2" fmla="*/ 676275 h 676275"/>
                    <a:gd name="connsiteX0" fmla="*/ 180048 w 180048"/>
                    <a:gd name="connsiteY0" fmla="*/ 0 h 676275"/>
                    <a:gd name="connsiteX1" fmla="*/ 8598 w 180048"/>
                    <a:gd name="connsiteY1" fmla="*/ 200025 h 676275"/>
                    <a:gd name="connsiteX2" fmla="*/ 8598 w 180048"/>
                    <a:gd name="connsiteY2" fmla="*/ 676275 h 676275"/>
                    <a:gd name="connsiteX0" fmla="*/ 171450 w 171450"/>
                    <a:gd name="connsiteY0" fmla="*/ 0 h 676275"/>
                    <a:gd name="connsiteX1" fmla="*/ 38100 w 171450"/>
                    <a:gd name="connsiteY1" fmla="*/ 238125 h 676275"/>
                    <a:gd name="connsiteX2" fmla="*/ 0 w 171450"/>
                    <a:gd name="connsiteY2" fmla="*/ 676275 h 676275"/>
                    <a:gd name="connsiteX0" fmla="*/ 171926 w 171926"/>
                    <a:gd name="connsiteY0" fmla="*/ 0 h 676275"/>
                    <a:gd name="connsiteX1" fmla="*/ 38576 w 171926"/>
                    <a:gd name="connsiteY1" fmla="*/ 238125 h 676275"/>
                    <a:gd name="connsiteX2" fmla="*/ 476 w 171926"/>
                    <a:gd name="connsiteY2" fmla="*/ 676275 h 676275"/>
                    <a:gd name="connsiteX0" fmla="*/ 200218 w 200218"/>
                    <a:gd name="connsiteY0" fmla="*/ 0 h 542925"/>
                    <a:gd name="connsiteX1" fmla="*/ 66868 w 200218"/>
                    <a:gd name="connsiteY1" fmla="*/ 238125 h 542925"/>
                    <a:gd name="connsiteX2" fmla="*/ 193 w 200218"/>
                    <a:gd name="connsiteY2" fmla="*/ 542925 h 542925"/>
                    <a:gd name="connsiteX0" fmla="*/ 200025 w 200025"/>
                    <a:gd name="connsiteY0" fmla="*/ 0 h 542925"/>
                    <a:gd name="connsiteX1" fmla="*/ 66675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32268 w 200025"/>
                    <a:gd name="connsiteY1" fmla="*/ 219463 h 542925"/>
                    <a:gd name="connsiteX2" fmla="*/ 0 w 200025"/>
                    <a:gd name="connsiteY2" fmla="*/ 542925 h 542925"/>
                    <a:gd name="connsiteX0" fmla="*/ 200025 w 200025"/>
                    <a:gd name="connsiteY0" fmla="*/ 0 h 542925"/>
                    <a:gd name="connsiteX1" fmla="*/ 57150 w 200025"/>
                    <a:gd name="connsiteY1" fmla="*/ 225684 h 542925"/>
                    <a:gd name="connsiteX2" fmla="*/ 0 w 200025"/>
                    <a:gd name="connsiteY2" fmla="*/ 542925 h 542925"/>
                    <a:gd name="connsiteX0" fmla="*/ 200025 w 200025"/>
                    <a:gd name="connsiteY0" fmla="*/ 0 h 542925"/>
                    <a:gd name="connsiteX1" fmla="*/ 57150 w 200025"/>
                    <a:gd name="connsiteY1" fmla="*/ 225684 h 542925"/>
                    <a:gd name="connsiteX2" fmla="*/ 0 w 200025"/>
                    <a:gd name="connsiteY2" fmla="*/ 542925 h 542925"/>
                    <a:gd name="connsiteX0" fmla="*/ 200025 w 200025"/>
                    <a:gd name="connsiteY0" fmla="*/ 0 h 542925"/>
                    <a:gd name="connsiteX1" fmla="*/ 57150 w 200025"/>
                    <a:gd name="connsiteY1" fmla="*/ 225684 h 542925"/>
                    <a:gd name="connsiteX2" fmla="*/ 0 w 200025"/>
                    <a:gd name="connsiteY2" fmla="*/ 542925 h 542925"/>
                    <a:gd name="connsiteX0" fmla="*/ 200025 w 200025"/>
                    <a:gd name="connsiteY0" fmla="*/ 0 h 542925"/>
                    <a:gd name="connsiteX1" fmla="*/ 0 w 200025"/>
                    <a:gd name="connsiteY1" fmla="*/ 542925 h 542925"/>
                    <a:gd name="connsiteX0" fmla="*/ 200025 w 200025"/>
                    <a:gd name="connsiteY0" fmla="*/ 0 h 542925"/>
                    <a:gd name="connsiteX1" fmla="*/ 0 w 200025"/>
                    <a:gd name="connsiteY1" fmla="*/ 542925 h 542925"/>
                    <a:gd name="connsiteX0" fmla="*/ 200025 w 200025"/>
                    <a:gd name="connsiteY0" fmla="*/ 0 h 542925"/>
                    <a:gd name="connsiteX1" fmla="*/ 0 w 200025"/>
                    <a:gd name="connsiteY1" fmla="*/ 542925 h 542925"/>
                  </a:gdLst>
                  <a:ahLst/>
                  <a:cxnLst>
                    <a:cxn ang="0">
                      <a:pos x="connsiteX0" y="connsiteY0"/>
                    </a:cxn>
                    <a:cxn ang="0">
                      <a:pos x="connsiteX1" y="connsiteY1"/>
                    </a:cxn>
                  </a:cxnLst>
                  <a:rect l="l" t="t" r="r" b="b"/>
                  <a:pathLst>
                    <a:path w="200025" h="542925">
                      <a:moveTo>
                        <a:pt x="200025" y="0"/>
                      </a:moveTo>
                      <a:cubicBezTo>
                        <a:pt x="77366" y="156093"/>
                        <a:pt x="23132" y="330848"/>
                        <a:pt x="0" y="542925"/>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28" name="椭圆 45"/>
                <p:cNvSpPr/>
                <p:nvPr/>
              </p:nvSpPr>
              <p:spPr>
                <a:xfrm flipH="1">
                  <a:off x="8504826" y="5397618"/>
                  <a:ext cx="131156" cy="131176"/>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grpSp>
              <p:nvGrpSpPr>
                <p:cNvPr id="46106" name="组合 39"/>
                <p:cNvGrpSpPr>
                  <a:grpSpLocks/>
                </p:cNvGrpSpPr>
                <p:nvPr/>
              </p:nvGrpSpPr>
              <p:grpSpPr bwMode="auto">
                <a:xfrm>
                  <a:off x="6832585" y="3949191"/>
                  <a:ext cx="118574" cy="188887"/>
                  <a:chOff x="3918640" y="7122710"/>
                  <a:chExt cx="72000" cy="114695"/>
                </a:xfrm>
              </p:grpSpPr>
              <p:sp>
                <p:nvSpPr>
                  <p:cNvPr id="30" name="椭圆 45"/>
                  <p:cNvSpPr/>
                  <p:nvPr/>
                </p:nvSpPr>
                <p:spPr>
                  <a:xfrm rot="21321260">
                    <a:off x="3963770" y="7122064"/>
                    <a:ext cx="10619" cy="104874"/>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31" name="椭圆 45"/>
                  <p:cNvSpPr/>
                  <p:nvPr/>
                </p:nvSpPr>
                <p:spPr>
                  <a:xfrm flipH="1">
                    <a:off x="3918640" y="7179147"/>
                    <a:ext cx="71676" cy="58411"/>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accent1">
                      <a:lumMod val="50000"/>
                    </a:schemeClr>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grpSp>
          </p:grpSp>
          <p:grpSp>
            <p:nvGrpSpPr>
              <p:cNvPr id="46093" name="组合 26"/>
              <p:cNvGrpSpPr>
                <a:grpSpLocks/>
              </p:cNvGrpSpPr>
              <p:nvPr/>
            </p:nvGrpSpPr>
            <p:grpSpPr bwMode="auto">
              <a:xfrm>
                <a:off x="5974812" y="5199403"/>
                <a:ext cx="618251" cy="566752"/>
                <a:chOff x="7473076" y="3639423"/>
                <a:chExt cx="459691" cy="421400"/>
              </a:xfrm>
            </p:grpSpPr>
            <p:sp>
              <p:nvSpPr>
                <p:cNvPr id="17" name="任意多边形 27"/>
                <p:cNvSpPr/>
                <p:nvPr/>
              </p:nvSpPr>
              <p:spPr>
                <a:xfrm>
                  <a:off x="7577446" y="3639718"/>
                  <a:ext cx="26990" cy="373865"/>
                </a:xfrm>
                <a:custGeom>
                  <a:avLst/>
                  <a:gdLst>
                    <a:gd name="connsiteX0" fmla="*/ 123825 w 123825"/>
                    <a:gd name="connsiteY0" fmla="*/ 0 h 504574"/>
                    <a:gd name="connsiteX1" fmla="*/ 85725 w 123825"/>
                    <a:gd name="connsiteY1" fmla="*/ 438150 h 504574"/>
                    <a:gd name="connsiteX2" fmla="*/ 0 w 123825"/>
                    <a:gd name="connsiteY2" fmla="*/ 495300 h 504574"/>
                    <a:gd name="connsiteX0" fmla="*/ 38100 w 38100"/>
                    <a:gd name="connsiteY0" fmla="*/ 0 h 438150"/>
                    <a:gd name="connsiteX1" fmla="*/ 0 w 38100"/>
                    <a:gd name="connsiteY1" fmla="*/ 438150 h 438150"/>
                  </a:gdLst>
                  <a:ahLst/>
                  <a:cxnLst>
                    <a:cxn ang="0">
                      <a:pos x="connsiteX0" y="connsiteY0"/>
                    </a:cxn>
                    <a:cxn ang="0">
                      <a:pos x="connsiteX1" y="connsiteY1"/>
                    </a:cxn>
                  </a:cxnLst>
                  <a:rect l="l" t="t" r="r" b="b"/>
                  <a:pathLst>
                    <a:path w="38100" h="438150">
                      <a:moveTo>
                        <a:pt x="38100" y="0"/>
                      </a:moveTo>
                      <a:cubicBezTo>
                        <a:pt x="29368" y="177800"/>
                        <a:pt x="20637" y="355600"/>
                        <a:pt x="0" y="43815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BA6A5"/>
                    </a:solidFill>
                  </a:endParaRPr>
                </a:p>
              </p:txBody>
            </p:sp>
            <p:sp>
              <p:nvSpPr>
                <p:cNvPr id="18" name="任意多边形 28"/>
                <p:cNvSpPr/>
                <p:nvPr/>
              </p:nvSpPr>
              <p:spPr>
                <a:xfrm flipH="1">
                  <a:off x="7789316" y="3647816"/>
                  <a:ext cx="26990" cy="373865"/>
                </a:xfrm>
                <a:custGeom>
                  <a:avLst/>
                  <a:gdLst>
                    <a:gd name="connsiteX0" fmla="*/ 123825 w 123825"/>
                    <a:gd name="connsiteY0" fmla="*/ 0 h 504574"/>
                    <a:gd name="connsiteX1" fmla="*/ 85725 w 123825"/>
                    <a:gd name="connsiteY1" fmla="*/ 438150 h 504574"/>
                    <a:gd name="connsiteX2" fmla="*/ 0 w 123825"/>
                    <a:gd name="connsiteY2" fmla="*/ 495300 h 504574"/>
                    <a:gd name="connsiteX0" fmla="*/ 123825 w 123825"/>
                    <a:gd name="connsiteY0" fmla="*/ 0 h 498322"/>
                    <a:gd name="connsiteX1" fmla="*/ 85725 w 123825"/>
                    <a:gd name="connsiteY1" fmla="*/ 438150 h 498322"/>
                    <a:gd name="connsiteX2" fmla="*/ 0 w 123825"/>
                    <a:gd name="connsiteY2" fmla="*/ 495300 h 498322"/>
                    <a:gd name="connsiteX0" fmla="*/ 123825 w 123825"/>
                    <a:gd name="connsiteY0" fmla="*/ 0 h 490784"/>
                    <a:gd name="connsiteX1" fmla="*/ 85725 w 123825"/>
                    <a:gd name="connsiteY1" fmla="*/ 438150 h 490784"/>
                    <a:gd name="connsiteX2" fmla="*/ 0 w 123825"/>
                    <a:gd name="connsiteY2" fmla="*/ 474499 h 490784"/>
                    <a:gd name="connsiteX0" fmla="*/ 123825 w 123825"/>
                    <a:gd name="connsiteY0" fmla="*/ 0 h 490784"/>
                    <a:gd name="connsiteX1" fmla="*/ 85725 w 123825"/>
                    <a:gd name="connsiteY1" fmla="*/ 438150 h 490784"/>
                    <a:gd name="connsiteX2" fmla="*/ 0 w 123825"/>
                    <a:gd name="connsiteY2" fmla="*/ 474499 h 490784"/>
                    <a:gd name="connsiteX0" fmla="*/ 38100 w 38100"/>
                    <a:gd name="connsiteY0" fmla="*/ 0 h 438150"/>
                    <a:gd name="connsiteX1" fmla="*/ 0 w 38100"/>
                    <a:gd name="connsiteY1" fmla="*/ 438150 h 438150"/>
                    <a:gd name="connsiteX0" fmla="*/ 38100 w 38100"/>
                    <a:gd name="connsiteY0" fmla="*/ 0 h 438150"/>
                    <a:gd name="connsiteX1" fmla="*/ 0 w 38100"/>
                    <a:gd name="connsiteY1" fmla="*/ 438150 h 438150"/>
                    <a:gd name="connsiteX0" fmla="*/ 38100 w 38100"/>
                    <a:gd name="connsiteY0" fmla="*/ 0 h 438150"/>
                    <a:gd name="connsiteX1" fmla="*/ 0 w 38100"/>
                    <a:gd name="connsiteY1" fmla="*/ 438150 h 438150"/>
                  </a:gdLst>
                  <a:ahLst/>
                  <a:cxnLst>
                    <a:cxn ang="0">
                      <a:pos x="connsiteX0" y="connsiteY0"/>
                    </a:cxn>
                    <a:cxn ang="0">
                      <a:pos x="connsiteX1" y="connsiteY1"/>
                    </a:cxn>
                  </a:cxnLst>
                  <a:rect l="l" t="t" r="r" b="b"/>
                  <a:pathLst>
                    <a:path w="38100" h="438150">
                      <a:moveTo>
                        <a:pt x="38100" y="0"/>
                      </a:moveTo>
                      <a:cubicBezTo>
                        <a:pt x="29368" y="177800"/>
                        <a:pt x="20637" y="262488"/>
                        <a:pt x="0" y="43815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BA6A5"/>
                    </a:solidFill>
                  </a:endParaRPr>
                </a:p>
              </p:txBody>
            </p:sp>
            <p:sp>
              <p:nvSpPr>
                <p:cNvPr id="19" name="椭圆 45"/>
                <p:cNvSpPr/>
                <p:nvPr/>
              </p:nvSpPr>
              <p:spPr>
                <a:xfrm>
                  <a:off x="7473536" y="4012234"/>
                  <a:ext cx="125502" cy="47239"/>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BA6A5"/>
                    </a:solidFill>
                  </a:endParaRPr>
                </a:p>
              </p:txBody>
            </p:sp>
            <p:sp>
              <p:nvSpPr>
                <p:cNvPr id="20" name="椭圆 45"/>
                <p:cNvSpPr/>
                <p:nvPr/>
              </p:nvSpPr>
              <p:spPr>
                <a:xfrm flipH="1">
                  <a:off x="7806859" y="4013583"/>
                  <a:ext cx="125503" cy="47240"/>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BA6A5"/>
                    </a:solidFill>
                  </a:endParaRPr>
                </a:p>
              </p:txBody>
            </p:sp>
          </p:grpSp>
        </p:grpSp>
        <p:grpSp>
          <p:nvGrpSpPr>
            <p:cNvPr id="46088" name="组合 21"/>
            <p:cNvGrpSpPr>
              <a:grpSpLocks/>
            </p:cNvGrpSpPr>
            <p:nvPr/>
          </p:nvGrpSpPr>
          <p:grpSpPr bwMode="auto">
            <a:xfrm>
              <a:off x="2836677" y="3621331"/>
              <a:ext cx="775620" cy="340965"/>
              <a:chOff x="4490322" y="2494299"/>
              <a:chExt cx="775620" cy="340965"/>
            </a:xfrm>
          </p:grpSpPr>
          <p:sp>
            <p:nvSpPr>
              <p:cNvPr id="12" name="任意多边形 22"/>
              <p:cNvSpPr/>
              <p:nvPr/>
            </p:nvSpPr>
            <p:spPr>
              <a:xfrm>
                <a:off x="4489828" y="2498644"/>
                <a:ext cx="347664" cy="336601"/>
              </a:xfrm>
              <a:custGeom>
                <a:avLst/>
                <a:gdLst>
                  <a:gd name="connsiteX0" fmla="*/ 24303 w 272541"/>
                  <a:gd name="connsiteY0" fmla="*/ 51878 h 241983"/>
                  <a:gd name="connsiteX1" fmla="*/ 30523 w 272541"/>
                  <a:gd name="connsiteY1" fmla="*/ 207388 h 241983"/>
                  <a:gd name="connsiteX2" fmla="*/ 242017 w 272541"/>
                  <a:gd name="connsiteY2" fmla="*/ 226049 h 241983"/>
                  <a:gd name="connsiteX3" fmla="*/ 248238 w 272541"/>
                  <a:gd name="connsiteY3" fmla="*/ 14556 h 241983"/>
                  <a:gd name="connsiteX4" fmla="*/ 24303 w 272541"/>
                  <a:gd name="connsiteY4" fmla="*/ 51878 h 241983"/>
                  <a:gd name="connsiteX0" fmla="*/ 22095 w 276972"/>
                  <a:gd name="connsiteY0" fmla="*/ 25283 h 254291"/>
                  <a:gd name="connsiteX1" fmla="*/ 34535 w 276972"/>
                  <a:gd name="connsiteY1" fmla="*/ 218115 h 254291"/>
                  <a:gd name="connsiteX2" fmla="*/ 246029 w 276972"/>
                  <a:gd name="connsiteY2" fmla="*/ 236776 h 254291"/>
                  <a:gd name="connsiteX3" fmla="*/ 252250 w 276972"/>
                  <a:gd name="connsiteY3" fmla="*/ 25283 h 254291"/>
                  <a:gd name="connsiteX4" fmla="*/ 22095 w 276972"/>
                  <a:gd name="connsiteY4" fmla="*/ 25283 h 25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72" h="254291">
                    <a:moveTo>
                      <a:pt x="22095" y="25283"/>
                    </a:moveTo>
                    <a:cubicBezTo>
                      <a:pt x="-14191" y="57422"/>
                      <a:pt x="-2787" y="182866"/>
                      <a:pt x="34535" y="218115"/>
                    </a:cubicBezTo>
                    <a:cubicBezTo>
                      <a:pt x="71857" y="253364"/>
                      <a:pt x="209743" y="268915"/>
                      <a:pt x="246029" y="236776"/>
                    </a:cubicBezTo>
                    <a:cubicBezTo>
                      <a:pt x="282315" y="204637"/>
                      <a:pt x="289572" y="60532"/>
                      <a:pt x="252250" y="25283"/>
                    </a:cubicBezTo>
                    <a:cubicBezTo>
                      <a:pt x="214928" y="-9966"/>
                      <a:pt x="58381" y="-6856"/>
                      <a:pt x="22095" y="25283"/>
                    </a:cubicBezTo>
                    <a:close/>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13" name="任意多边形 23"/>
              <p:cNvSpPr/>
              <p:nvPr/>
            </p:nvSpPr>
            <p:spPr>
              <a:xfrm>
                <a:off x="4918454" y="2493880"/>
                <a:ext cx="347664" cy="336601"/>
              </a:xfrm>
              <a:custGeom>
                <a:avLst/>
                <a:gdLst>
                  <a:gd name="connsiteX0" fmla="*/ 24303 w 272541"/>
                  <a:gd name="connsiteY0" fmla="*/ 51878 h 241983"/>
                  <a:gd name="connsiteX1" fmla="*/ 30523 w 272541"/>
                  <a:gd name="connsiteY1" fmla="*/ 207388 h 241983"/>
                  <a:gd name="connsiteX2" fmla="*/ 242017 w 272541"/>
                  <a:gd name="connsiteY2" fmla="*/ 226049 h 241983"/>
                  <a:gd name="connsiteX3" fmla="*/ 248238 w 272541"/>
                  <a:gd name="connsiteY3" fmla="*/ 14556 h 241983"/>
                  <a:gd name="connsiteX4" fmla="*/ 24303 w 272541"/>
                  <a:gd name="connsiteY4" fmla="*/ 51878 h 241983"/>
                  <a:gd name="connsiteX0" fmla="*/ 22095 w 276972"/>
                  <a:gd name="connsiteY0" fmla="*/ 25283 h 254291"/>
                  <a:gd name="connsiteX1" fmla="*/ 34535 w 276972"/>
                  <a:gd name="connsiteY1" fmla="*/ 218115 h 254291"/>
                  <a:gd name="connsiteX2" fmla="*/ 246029 w 276972"/>
                  <a:gd name="connsiteY2" fmla="*/ 236776 h 254291"/>
                  <a:gd name="connsiteX3" fmla="*/ 252250 w 276972"/>
                  <a:gd name="connsiteY3" fmla="*/ 25283 h 254291"/>
                  <a:gd name="connsiteX4" fmla="*/ 22095 w 276972"/>
                  <a:gd name="connsiteY4" fmla="*/ 25283 h 25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72" h="254291">
                    <a:moveTo>
                      <a:pt x="22095" y="25283"/>
                    </a:moveTo>
                    <a:cubicBezTo>
                      <a:pt x="-14191" y="57422"/>
                      <a:pt x="-2787" y="182866"/>
                      <a:pt x="34535" y="218115"/>
                    </a:cubicBezTo>
                    <a:cubicBezTo>
                      <a:pt x="71857" y="253364"/>
                      <a:pt x="209743" y="268915"/>
                      <a:pt x="246029" y="236776"/>
                    </a:cubicBezTo>
                    <a:cubicBezTo>
                      <a:pt x="282315" y="204637"/>
                      <a:pt x="289572" y="60532"/>
                      <a:pt x="252250" y="25283"/>
                    </a:cubicBezTo>
                    <a:cubicBezTo>
                      <a:pt x="214928" y="-9966"/>
                      <a:pt x="58381" y="-6856"/>
                      <a:pt x="22095" y="25283"/>
                    </a:cubicBezTo>
                    <a:close/>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sp>
            <p:nvSpPr>
              <p:cNvPr id="14" name="任意多边形 24"/>
              <p:cNvSpPr/>
              <p:nvPr/>
            </p:nvSpPr>
            <p:spPr>
              <a:xfrm>
                <a:off x="4821617" y="2520872"/>
                <a:ext cx="101600" cy="7938"/>
              </a:xfrm>
              <a:custGeom>
                <a:avLst/>
                <a:gdLst>
                  <a:gd name="connsiteX0" fmla="*/ 0 w 80866"/>
                  <a:gd name="connsiteY0" fmla="*/ 0 h 6220"/>
                  <a:gd name="connsiteX1" fmla="*/ 80866 w 80866"/>
                  <a:gd name="connsiteY1" fmla="*/ 6220 h 6220"/>
                </a:gdLst>
                <a:ahLst/>
                <a:cxnLst>
                  <a:cxn ang="0">
                    <a:pos x="connsiteX0" y="connsiteY0"/>
                  </a:cxn>
                  <a:cxn ang="0">
                    <a:pos x="connsiteX1" y="connsiteY1"/>
                  </a:cxn>
                </a:cxnLst>
                <a:rect l="l" t="t" r="r" b="b"/>
                <a:pathLst>
                  <a:path w="80866" h="6220">
                    <a:moveTo>
                      <a:pt x="0" y="0"/>
                    </a:moveTo>
                    <a:lnTo>
                      <a:pt x="80866" y="6220"/>
                    </a:ln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500">
                  <a:solidFill>
                    <a:srgbClr val="FBA6A5"/>
                  </a:solidFill>
                </a:endParaRPr>
              </a:p>
            </p:txBody>
          </p:sp>
        </p:grpSp>
      </p:grpSp>
    </p:spTree>
    <p:extLst>
      <p:ext uri="{BB962C8B-B14F-4D97-AF65-F5344CB8AC3E}">
        <p14:creationId xmlns:p14="http://schemas.microsoft.com/office/powerpoint/2010/main" val="2170102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a:extLst/>
          </p:cNvPr>
          <p:cNvGraphicFramePr>
            <a:graphicFrameLocks noGrp="1"/>
          </p:cNvGraphicFramePr>
          <p:nvPr>
            <p:extLst>
              <p:ext uri="{D42A27DB-BD31-4B8C-83A1-F6EECF244321}">
                <p14:modId xmlns:p14="http://schemas.microsoft.com/office/powerpoint/2010/main" val="2188600280"/>
              </p:ext>
            </p:extLst>
          </p:nvPr>
        </p:nvGraphicFramePr>
        <p:xfrm>
          <a:off x="177063" y="552214"/>
          <a:ext cx="11890137" cy="6276864"/>
        </p:xfrm>
        <a:graphic>
          <a:graphicData uri="http://schemas.openxmlformats.org/drawingml/2006/table">
            <a:tbl>
              <a:tblPr firstRow="1" bandRow="1">
                <a:tableStyleId>{5C22544A-7EE6-4342-B048-85BDC9FD1C3A}</a:tableStyleId>
              </a:tblPr>
              <a:tblGrid>
                <a:gridCol w="1297397">
                  <a:extLst>
                    <a:ext uri="{9D8B030D-6E8A-4147-A177-3AD203B41FA5}">
                      <a16:colId xmlns:a16="http://schemas.microsoft.com/office/drawing/2014/main" val="20000"/>
                    </a:ext>
                  </a:extLst>
                </a:gridCol>
                <a:gridCol w="1316414">
                  <a:extLst>
                    <a:ext uri="{9D8B030D-6E8A-4147-A177-3AD203B41FA5}">
                      <a16:colId xmlns:a16="http://schemas.microsoft.com/office/drawing/2014/main" val="20001"/>
                    </a:ext>
                  </a:extLst>
                </a:gridCol>
                <a:gridCol w="784607">
                  <a:extLst>
                    <a:ext uri="{9D8B030D-6E8A-4147-A177-3AD203B41FA5}">
                      <a16:colId xmlns:a16="http://schemas.microsoft.com/office/drawing/2014/main" val="20002"/>
                    </a:ext>
                  </a:extLst>
                </a:gridCol>
                <a:gridCol w="540583">
                  <a:extLst>
                    <a:ext uri="{9D8B030D-6E8A-4147-A177-3AD203B41FA5}">
                      <a16:colId xmlns:a16="http://schemas.microsoft.com/office/drawing/2014/main" val="20003"/>
                    </a:ext>
                  </a:extLst>
                </a:gridCol>
                <a:gridCol w="7951136">
                  <a:extLst>
                    <a:ext uri="{9D8B030D-6E8A-4147-A177-3AD203B41FA5}">
                      <a16:colId xmlns:a16="http://schemas.microsoft.com/office/drawing/2014/main" val="20004"/>
                    </a:ext>
                  </a:extLst>
                </a:gridCol>
              </a:tblGrid>
              <a:tr h="374705">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積分</a:t>
                      </a:r>
                      <a:r>
                        <a:rPr lang="zh-TW" altLang="en-US" sz="18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採計</a:t>
                      </a: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項目</a:t>
                      </a:r>
                      <a:endParaRPr lang="zh-TW" altLang="en-US" sz="18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積分上限</a:t>
                      </a:r>
                      <a:endParaRPr lang="zh-TW" altLang="en-US" sz="18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積分</a:t>
                      </a:r>
                      <a:r>
                        <a:rPr lang="zh-TW" altLang="en-US" sz="18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採計項目</a:t>
                      </a: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說明</a:t>
                      </a:r>
                      <a:endParaRPr lang="zh-TW" altLang="en-US" sz="18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47575">
                <a:tc gridSpan="2">
                  <a:txBody>
                    <a:bodyPr/>
                    <a:lstStyle/>
                    <a:p>
                      <a:pPr algn="l">
                        <a:lnSpc>
                          <a:spcPct val="100000"/>
                        </a:lnSpc>
                      </a:pP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志願序</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26</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每五志願順序為一級別： 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5</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a:t>
                      </a:r>
                      <a:r>
                        <a:rPr lang="en-US" altLang="zh-TW"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26</a:t>
                      </a:r>
                      <a:r>
                        <a:rPr lang="zh-TW" altLang="en-US"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6-</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10</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a:t>
                      </a:r>
                      <a:r>
                        <a:rPr lang="en-US" altLang="zh-TW"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25</a:t>
                      </a:r>
                      <a:r>
                        <a:rPr lang="zh-TW" altLang="en-US"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11-</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15</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a:t>
                      </a:r>
                      <a:r>
                        <a:rPr lang="en-US" altLang="zh-TW"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24</a:t>
                      </a:r>
                      <a:r>
                        <a:rPr lang="zh-TW" altLang="en-US"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16-</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20</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a:t>
                      </a:r>
                      <a:r>
                        <a:rPr lang="en-US" altLang="zh-TW"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23</a:t>
                      </a:r>
                      <a:r>
                        <a:rPr lang="zh-TW" altLang="en-US"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21-</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25</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a:t>
                      </a:r>
                      <a:r>
                        <a:rPr lang="en-US" altLang="zh-TW"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22</a:t>
                      </a:r>
                      <a:r>
                        <a:rPr lang="zh-TW" altLang="en-US"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26-</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第</a:t>
                      </a:r>
                      <a:r>
                        <a:rPr lang="en-US" altLang="zh-TW"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30</a:t>
                      </a:r>
                      <a:r>
                        <a:rPr lang="zh-TW" altLang="en-US" sz="16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志願：</a:t>
                      </a:r>
                      <a:r>
                        <a:rPr lang="en-US" altLang="zh-TW"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21</a:t>
                      </a:r>
                      <a:r>
                        <a:rPr lang="zh-TW" altLang="en-US" sz="16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endParaRPr lang="zh-TW" altLang="en-US" sz="1600" dirty="0">
                        <a:solidFill>
                          <a:srgbClr val="FF0000"/>
                        </a:solidFill>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5865">
                <a:tc rowSpan="2">
                  <a:txBody>
                    <a:bodyPr/>
                    <a:lstStyle/>
                    <a:p>
                      <a:pPr marL="0" indent="0" algn="l"/>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多元學  </a:t>
                      </a:r>
                      <a:r>
                        <a:rPr lang="en-US" altLang="zh-TW"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r>
                      <a:br>
                        <a:rPr lang="en-US" altLang="zh-TW"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b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習表現</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smtClean="0">
                          <a:solidFill>
                            <a:srgbClr val="0000FF"/>
                          </a:solidFill>
                          <a:latin typeface="Times New Roman" panose="02020603050405020304" pitchFamily="18" charset="0"/>
                          <a:ea typeface="標楷體" pitchFamily="65" charset="-120"/>
                          <a:cs typeface="Times New Roman" panose="02020603050405020304" pitchFamily="18" charset="0"/>
                        </a:rPr>
                        <a:t>競 賽</a:t>
                      </a:r>
                      <a:endParaRPr lang="zh-TW" altLang="en-US" sz="2100" b="1" dirty="0">
                        <a:solidFill>
                          <a:srgbClr val="0000FF"/>
                        </a:solidFill>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7</a:t>
                      </a:r>
                      <a:endParaRPr lang="zh-TW" altLang="en-US" sz="21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15</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簡章</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國際、全國、區域及縣市</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競賽項目：</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7-0</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600" b="0" i="0" u="none" strike="noStrike"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1600" b="0" i="0" u="none" strike="noStrike"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同學年度同項競賽擇優</a:t>
                      </a:r>
                      <a:r>
                        <a:rPr lang="en-US" altLang="zh-TW" sz="1600" b="0" i="0" u="none" strike="noStrike"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1</a:t>
                      </a:r>
                      <a:r>
                        <a:rPr lang="zh-TW" altLang="en-US" sz="1600" b="0" i="0" u="none" strike="noStrike"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次採計</a:t>
                      </a:r>
                      <a:r>
                        <a:rPr lang="en-US" altLang="zh-TW" sz="1600" b="0" i="0" u="none" strike="noStrike"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a:t>
                      </a:r>
                      <a:endParaRPr lang="en-US" altLang="zh-TW" sz="1800" b="0" i="0" u="none" strike="noStrike"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lnSpc>
                          <a:spcPts val="1800"/>
                        </a:lnSpc>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採計日期：國中就學期間至</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109.5.14(</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含</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前為限</a:t>
                      </a:r>
                      <a:endParaRPr lang="zh-TW" altLang="en-US" sz="1800" dirty="0" smtClean="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213879">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smtClean="0">
                          <a:solidFill>
                            <a:srgbClr val="0000FF"/>
                          </a:solidFill>
                          <a:latin typeface="Times New Roman" panose="02020603050405020304" pitchFamily="18" charset="0"/>
                          <a:ea typeface="標楷體" pitchFamily="65" charset="-120"/>
                          <a:cs typeface="Times New Roman" panose="02020603050405020304" pitchFamily="18" charset="0"/>
                        </a:rPr>
                        <a:t>服務學習</a:t>
                      </a:r>
                      <a:r>
                        <a:rPr lang="zh-TW" altLang="en-US" sz="2100" b="1" i="0" u="none" strike="noStrike" kern="1200" baseline="0" dirty="0">
                          <a:solidFill>
                            <a:srgbClr val="0000FF"/>
                          </a:solidFill>
                          <a:latin typeface="Times New Roman" panose="02020603050405020304" pitchFamily="18" charset="0"/>
                          <a:ea typeface="標楷體" pitchFamily="65" charset="-120"/>
                          <a:cs typeface="Times New Roman" panose="02020603050405020304" pitchFamily="18" charset="0"/>
                        </a:rPr>
                        <a:t>	</a:t>
                      </a:r>
                      <a:endParaRPr lang="zh-TW" altLang="en-US" sz="2100" b="1" dirty="0">
                        <a:solidFill>
                          <a:srgbClr val="0000FF"/>
                        </a:solidFill>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rPr>
                        <a:t>15</a:t>
                      </a:r>
                      <a:endParaRPr lang="zh-TW" altLang="en-US" sz="2100" b="1" dirty="0">
                        <a:solidFill>
                          <a:srgbClr val="0000FF"/>
                        </a:solidFill>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擔任班級幹部、小老師或社團幹部任滿一學期得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分，同一學期同時擔任班</a:t>
                      </a:r>
                      <a:endPar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級幹部、小老師或社團幹部，仍以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參加校內服務學習課程及活動，或於校外參加志工服務或社區服務 滿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小時</a:t>
                      </a:r>
                      <a:endPar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得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0.25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分。相關服務學習應於國中就學期間且至</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109</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年</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5</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月</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14</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日</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星期四</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含</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前取得為限。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27295763"/>
                  </a:ext>
                </a:extLst>
              </a:tr>
              <a:tr h="764294">
                <a:tc gridSpan="2">
                  <a:txBody>
                    <a:bodyPr/>
                    <a:lstStyle/>
                    <a:p>
                      <a:pPr algn="l">
                        <a:lnSpc>
                          <a:spcPct val="100000"/>
                        </a:lnSpc>
                      </a:pP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技藝</a:t>
                      </a:r>
                      <a:r>
                        <a:rPr lang="zh-TW" altLang="en-US" sz="2100" b="1"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優良 </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3</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採計技藝教育課程平均總成績：</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90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分以上：</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3</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80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分以上未滿</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90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2.5</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70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分以上未滿</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80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1.5</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60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分以上未滿</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70</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800" b="0" i="0" u="none" strike="noStrike" kern="1200" baseline="0" dirty="0" smtClean="0">
                          <a:solidFill>
                            <a:schemeClr val="tx1"/>
                          </a:solidFill>
                          <a:latin typeface="Book Antiqua" pitchFamily="18" charset="0"/>
                          <a:ea typeface="標楷體" pitchFamily="65" charset="-120"/>
                          <a:cs typeface="+mn-cs"/>
                        </a:rPr>
                        <a:t>，其成績應於國中就學期間且至</a:t>
                      </a:r>
                      <a:r>
                        <a:rPr lang="en-US" altLang="zh-TW" sz="1800" b="0" i="0" u="none" strike="noStrike" kern="1200" baseline="0" dirty="0" smtClean="0">
                          <a:solidFill>
                            <a:schemeClr val="dk1"/>
                          </a:solidFill>
                          <a:latin typeface="Book Antiqua" pitchFamily="18" charset="0"/>
                          <a:ea typeface="標楷體" pitchFamily="65" charset="-120"/>
                          <a:cs typeface="+mn-cs"/>
                        </a:rPr>
                        <a:t>109.5.14(</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r>
                        <a:rPr lang="zh-TW" altLang="en-US" sz="1800" b="0" i="0" u="none" strike="noStrike" kern="1200" baseline="0" dirty="0" smtClean="0">
                          <a:solidFill>
                            <a:schemeClr val="tx1"/>
                          </a:solidFill>
                          <a:latin typeface="Book Antiqua" pitchFamily="18" charset="0"/>
                          <a:ea typeface="標楷體" pitchFamily="65" charset="-120"/>
                          <a:cs typeface="+mn-cs"/>
                        </a:rPr>
                        <a:t>。</a:t>
                      </a:r>
                      <a:endParaRPr lang="zh-TW" altLang="en-US" sz="1800" dirty="0" smtClean="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64294">
                <a:tc gridSpan="2">
                  <a:txBody>
                    <a:bodyPr/>
                    <a:lstStyle/>
                    <a:p>
                      <a:pPr algn="l">
                        <a:lnSpc>
                          <a:spcPct val="100000"/>
                        </a:lnSpc>
                      </a:pP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弱勢</a:t>
                      </a:r>
                      <a:r>
                        <a:rPr lang="zh-TW" altLang="en-US" sz="2100" b="1"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身分 </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3</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低收入戶：</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3</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endPar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中低收入戶、直系血親尊親屬支領失業給付、特殊境遇家庭：</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1.5</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符合一項即可</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；若同時具備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種以上資格者，僅得擇一計分</a:t>
                      </a:r>
                      <a:endParaRPr lang="zh-TW" altLang="en-US" sz="1800" dirty="0" smtClean="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04999">
                <a:tc gridSpan="2">
                  <a:txBody>
                    <a:bodyPr/>
                    <a:lstStyle/>
                    <a:p>
                      <a:pPr algn="l">
                        <a:lnSpc>
                          <a:spcPct val="100000"/>
                        </a:lnSpc>
                      </a:pP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均衡</a:t>
                      </a:r>
                      <a:r>
                        <a:rPr lang="zh-TW" altLang="en-US" sz="2100" b="1"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學習</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21</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三領域學習</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健康與體育、藝術與人文</a:t>
                      </a:r>
                      <a:r>
                        <a:rPr lang="zh-TW" altLang="en-US" sz="1800" b="0"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、綜合：</a:t>
                      </a:r>
                      <a:r>
                        <a:rPr lang="en-US" altLang="zh-TW" sz="1800" b="0" i="0" u="none" strike="noStrike" kern="1200" baseline="0" dirty="0">
                          <a:solidFill>
                            <a:srgbClr val="FF0000"/>
                          </a:solidFill>
                          <a:latin typeface="Times New Roman" panose="02020603050405020304" pitchFamily="18" charset="0"/>
                          <a:ea typeface="標楷體" pitchFamily="65" charset="-120"/>
                          <a:cs typeface="Times New Roman" panose="02020603050405020304" pitchFamily="18" charset="0"/>
                        </a:rPr>
                        <a:t>7</a:t>
                      </a:r>
                      <a:r>
                        <a:rPr lang="zh-TW" altLang="en-US" sz="1800" b="0" i="0" u="none" strike="noStrike" kern="1200" baseline="0" dirty="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領域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zh-TW" altLang="en-US" sz="1800" b="0"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五學期平均</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成績及格</a:t>
                      </a:r>
                      <a:r>
                        <a:rPr lang="en-US" altLang="zh-TW" sz="1800" b="0"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a:t>
                      </a:r>
                      <a:endParaRPr lang="zh-TW" altLang="en-US" sz="1800"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39502">
                <a:tc gridSpan="2">
                  <a:txBody>
                    <a:bodyPr/>
                    <a:lstStyle/>
                    <a:p>
                      <a:pPr algn="l">
                        <a:lnSpc>
                          <a:spcPct val="100000"/>
                        </a:lnSpc>
                      </a:pP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國中</a:t>
                      </a:r>
                      <a:r>
                        <a:rPr lang="zh-TW" altLang="en-US" sz="2100" b="1"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教育會考</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32</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國文、數學、英語、自然、社會：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a:t>
                      </a:r>
                      <a:r>
                        <a:rPr lang="en-US" altLang="zh-TW" sz="1800" kern="1200" baseline="30000" dirty="0" smtClean="0">
                          <a:solidFill>
                            <a:schemeClr val="dk1"/>
                          </a:solidFill>
                          <a:effectLst/>
                          <a:latin typeface="Times New Roman" panose="02020603050405020304" pitchFamily="18" charset="0"/>
                          <a:ea typeface="+mn-ea"/>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a:t>
                      </a:r>
                      <a:r>
                        <a:rPr lang="en-US" altLang="zh-TW" sz="1800" kern="1200" baseline="30000" dirty="0" smtClean="0">
                          <a:solidFill>
                            <a:schemeClr val="dk1"/>
                          </a:solidFill>
                          <a:effectLst/>
                          <a:latin typeface="Times New Roman" panose="02020603050405020304" pitchFamily="18" charset="0"/>
                          <a:ea typeface="+mn-ea"/>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A</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kumimoji="0" lang="en-US" altLang="zh-TW"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itchFamily="65" charset="-120"/>
                          <a:cs typeface="Times New Roman" panose="02020603050405020304" pitchFamily="18" charset="0"/>
                        </a:rPr>
                        <a:t>B</a:t>
                      </a:r>
                      <a:r>
                        <a:rPr kumimoji="0" lang="en-US" altLang="zh-TW" sz="1800" b="0" i="0" u="none" strike="noStrike" kern="1200" cap="none" spc="0" normalizeH="0" baseline="30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kumimoji="0" lang="en-US" altLang="zh-TW"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itchFamily="65" charset="-120"/>
                          <a:cs typeface="Times New Roman" panose="02020603050405020304" pitchFamily="18" charset="0"/>
                        </a:rPr>
                        <a:t>B</a:t>
                      </a:r>
                      <a:r>
                        <a:rPr kumimoji="0" lang="en-US" altLang="zh-TW" sz="1800" b="0" i="0" u="none" strike="noStrike" kern="1200" cap="none" spc="0" normalizeH="0" baseline="30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B  </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C</a:t>
                      </a:r>
                    </a:p>
                    <a:p>
                      <a:pPr algn="l">
                        <a:lnSpc>
                          <a:spcPts val="1800"/>
                        </a:lnSpc>
                      </a:pP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6.4</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6</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5</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4</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3</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2</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endParaRPr lang="zh-TW" altLang="en-US" sz="1800" dirty="0">
                        <a:solidFill>
                          <a:srgbClr val="FF0000"/>
                        </a:solidFill>
                        <a:latin typeface="Times New Roman" panose="02020603050405020304" pitchFamily="18" charset="0"/>
                        <a:ea typeface="標楷體" pitchFamily="65" charset="-120"/>
                        <a:cs typeface="Times New Roman" panose="02020603050405020304" pitchFamily="18"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39502">
                <a:tc gridSpan="2">
                  <a:txBody>
                    <a:bodyPr/>
                    <a:lstStyle/>
                    <a:p>
                      <a:pPr algn="l">
                        <a:lnSpc>
                          <a:spcPct val="100000"/>
                        </a:lnSpc>
                      </a:pPr>
                      <a:r>
                        <a:rPr lang="zh-TW" altLang="en-US" sz="2100" b="1"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寫作</a:t>
                      </a:r>
                      <a:r>
                        <a:rPr lang="zh-TW" altLang="en-US" sz="2100" b="1"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測驗</a:t>
                      </a:r>
                      <a:endParaRPr lang="zh-TW" altLang="en-US" sz="2100" b="1"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1</a:t>
                      </a:r>
                      <a:endParaRPr lang="zh-TW" altLang="en-US" sz="2100" b="1" kern="1200"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寫作測驗分六級分：</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6</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級分、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5</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級分、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4</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級分、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3</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級分、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2</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級分、  </a:t>
                      </a:r>
                      <a:r>
                        <a:rPr lang="en-US" altLang="zh-TW"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chemeClr val="dk1"/>
                          </a:solidFill>
                          <a:latin typeface="Times New Roman" panose="02020603050405020304" pitchFamily="18" charset="0"/>
                          <a:ea typeface="標楷體" pitchFamily="65" charset="-120"/>
                          <a:cs typeface="Times New Roman" panose="02020603050405020304" pitchFamily="18" charset="0"/>
                        </a:rPr>
                        <a:t>級分</a:t>
                      </a:r>
                    </a:p>
                    <a:p>
                      <a:pPr algn="l">
                        <a:lnSpc>
                          <a:spcPts val="1800"/>
                        </a:lnSpc>
                      </a:pP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0.8</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0.6</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0.4</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0.2</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 、  </a:t>
                      </a:r>
                      <a:r>
                        <a:rPr lang="en-US" altLang="zh-TW"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0.1</a:t>
                      </a:r>
                      <a:r>
                        <a:rPr lang="zh-TW" altLang="en-US" sz="1800" b="0" i="0" u="none" strike="noStrike" kern="1200" baseline="0" dirty="0" smtClean="0">
                          <a:solidFill>
                            <a:srgbClr val="FF0000"/>
                          </a:solidFill>
                          <a:latin typeface="Times New Roman" panose="02020603050405020304" pitchFamily="18" charset="0"/>
                          <a:ea typeface="標楷體" pitchFamily="65" charset="-120"/>
                          <a:cs typeface="Times New Roman" panose="02020603050405020304" pitchFamily="18" charset="0"/>
                        </a:rPr>
                        <a:t>分</a:t>
                      </a:r>
                      <a:r>
                        <a:rPr lang="zh-TW" altLang="en-US" sz="1800" b="0" i="0" u="none" strike="noStrike" kern="1200" baseline="0" dirty="0">
                          <a:solidFill>
                            <a:schemeClr val="dk1"/>
                          </a:solidFill>
                          <a:latin typeface="Times New Roman" panose="02020603050405020304" pitchFamily="18" charset="0"/>
                          <a:ea typeface="標楷體" pitchFamily="65" charset="-120"/>
                          <a:cs typeface="Times New Roman" panose="02020603050405020304" pitchFamily="18" charset="0"/>
                        </a:rPr>
                        <a:t>	</a:t>
                      </a:r>
                      <a:endParaRPr lang="zh-TW" altLang="en-US" sz="1800" dirty="0">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39974">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 總積分</a:t>
                      </a:r>
                      <a:r>
                        <a:rPr lang="en-US" altLang="zh-TW" sz="21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a:t>
                      </a:r>
                      <a:r>
                        <a:rPr lang="zh-TW" altLang="en-US" sz="21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上限</a:t>
                      </a:r>
                      <a:r>
                        <a:rPr lang="en-US" altLang="zh-TW" sz="2100" b="0" i="0" u="none" strike="noStrike" kern="1200" baseline="0" dirty="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a:t>
                      </a:r>
                      <a:endParaRPr lang="zh-TW" altLang="en-US" sz="2100" dirty="0">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rPr>
                        <a:t>101</a:t>
                      </a:r>
                      <a:endParaRPr lang="zh-TW" altLang="en-US" sz="2100" b="1" dirty="0">
                        <a:solidFill>
                          <a:srgbClr val="C00000"/>
                        </a:solidFill>
                        <a:effectLst>
                          <a:glow rad="127000">
                            <a:schemeClr val="bg1">
                              <a:alpha val="95000"/>
                            </a:schemeClr>
                          </a:glow>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會考科目違規每扣</a:t>
                      </a:r>
                      <a:r>
                        <a:rPr lang="en-US" altLang="zh-TW"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1</a:t>
                      </a: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點，則扣該科積分</a:t>
                      </a:r>
                      <a:r>
                        <a:rPr lang="en-US" altLang="zh-TW"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0.15</a:t>
                      </a:r>
                      <a:r>
                        <a:rPr lang="zh-TW" altLang="en-US" sz="1800" b="0" i="0" u="none" strike="noStrike" kern="1200" baseline="0" dirty="0" smtClean="0">
                          <a:solidFill>
                            <a:schemeClr val="dk1"/>
                          </a:solidFill>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rPr>
                        <a:t>分， 至該科積分零分為止。</a:t>
                      </a:r>
                      <a:endParaRPr lang="zh-TW" altLang="en-US" sz="1800" dirty="0">
                        <a:effectLst>
                          <a:glow rad="127000">
                            <a:schemeClr val="bg1">
                              <a:alpha val="95000"/>
                            </a:schemeClr>
                          </a:glow>
                        </a:effectLst>
                        <a:latin typeface="Times New Roman" panose="02020603050405020304" pitchFamily="18" charset="0"/>
                        <a:ea typeface="標楷體"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7" name="標題 1"/>
          <p:cNvSpPr txBox="1">
            <a:spLocks/>
          </p:cNvSpPr>
          <p:nvPr/>
        </p:nvSpPr>
        <p:spPr>
          <a:xfrm>
            <a:off x="438276" y="0"/>
            <a:ext cx="10414000" cy="662535"/>
          </a:xfrm>
          <a:prstGeom prst="rect">
            <a:avLst/>
          </a:prstGeom>
        </p:spPr>
        <p:txBody>
          <a:bodyPr anchor="ctr">
            <a:normAutofit fontScale="97500" lnSpcReduction="100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伍、成績採計與計算（</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1/6</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700" b="1" dirty="0">
              <a:solidFill>
                <a:srgbClr val="C00000"/>
              </a:solidFill>
              <a:latin typeface="微軟正黑體" pitchFamily="34" charset="-120"/>
              <a:ea typeface="微軟正黑體" pitchFamily="34" charset="-120"/>
            </a:endParaRPr>
          </a:p>
        </p:txBody>
      </p:sp>
      <p:sp>
        <p:nvSpPr>
          <p:cNvPr id="48132"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C3F25594-F458-467F-9174-201990C0CEA0}" type="slidenum">
              <a:rPr lang="zh-TW" altLang="en-US" sz="2000" b="1" u="sng" smtClean="0"/>
              <a:pPr fontAlgn="base">
                <a:lnSpc>
                  <a:spcPct val="100000"/>
                </a:lnSpc>
                <a:spcBef>
                  <a:spcPct val="0"/>
                </a:spcBef>
                <a:spcAft>
                  <a:spcPct val="0"/>
                </a:spcAft>
                <a:buFontTx/>
                <a:buNone/>
              </a:pPr>
              <a:t>17</a:t>
            </a:fld>
            <a:endParaRPr lang="zh-TW" altLang="en-US" sz="2000" b="1" u="sng" dirty="0" smtClean="0"/>
          </a:p>
        </p:txBody>
      </p:sp>
    </p:spTree>
    <p:extLst>
      <p:ext uri="{BB962C8B-B14F-4D97-AF65-F5344CB8AC3E}">
        <p14:creationId xmlns:p14="http://schemas.microsoft.com/office/powerpoint/2010/main" val="2475521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9300" y="1473200"/>
            <a:ext cx="11137900" cy="4778375"/>
          </a:xfrm>
        </p:spPr>
        <p:txBody>
          <a:bodyPr rtlCol="0">
            <a:normAutofit/>
          </a:bodyPr>
          <a:lstStyle/>
          <a:p>
            <a:pPr>
              <a:lnSpc>
                <a:spcPct val="120000"/>
              </a:lnSpc>
              <a:buFont typeface="Wingdings" panose="05000000000000000000" pitchFamily="2" charset="2"/>
              <a:buChar char="l"/>
              <a:defRPr/>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免試</a:t>
            </a:r>
            <a:r>
              <a:rPr lang="zh-TW" altLang="zh-TW" sz="3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生可</a:t>
            </a:r>
            <a:r>
              <a:rPr lang="zh-TW" altLang="zh-TW"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依</a:t>
            </a:r>
            <a:r>
              <a:rPr lang="zh-TW" altLang="en-US"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就讀</a:t>
            </a:r>
            <a:r>
              <a:rPr lang="zh-TW" altLang="zh-TW"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志向</a:t>
            </a:r>
            <a:r>
              <a:rPr lang="zh-TW" altLang="zh-TW" sz="3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網路選填</a:t>
            </a:r>
            <a:r>
              <a:rPr lang="en-US" altLang="zh-TW" sz="34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30</a:t>
            </a:r>
            <a:r>
              <a:rPr lang="zh-TW" altLang="zh-TW" sz="3400" b="1" u="sng"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個校科（組）</a:t>
            </a:r>
            <a:r>
              <a:rPr lang="zh-TW" altLang="zh-TW" sz="3400" b="1" u="sng"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志願</a:t>
            </a:r>
            <a:r>
              <a:rPr lang="zh-TW" altLang="en-US"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志願順序為一級別共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a:t>
            </a:r>
            <a:r>
              <a:rPr lang="zh-TW" altLang="en-US" sz="34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，積分核分準則如下：</a:t>
            </a:r>
            <a:endParaRPr lang="en-US" altLang="zh-TW" sz="3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en-US" altLang="zh-TW" dirty="0" smtClean="0"/>
          </a:p>
          <a:p>
            <a:pPr marL="0" indent="0" eaLnBrk="1" fontAlgn="auto" hangingPunct="1">
              <a:spcAft>
                <a:spcPts val="0"/>
              </a:spcAft>
              <a:buFont typeface="Arial" panose="020B0604020202020204" pitchFamily="34" charset="0"/>
              <a:buNone/>
              <a:defRPr/>
            </a:pP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3156390992"/>
              </p:ext>
            </p:extLst>
          </p:nvPr>
        </p:nvGraphicFramePr>
        <p:xfrm>
          <a:off x="1147865" y="2848309"/>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級 別</a:t>
                      </a:r>
                      <a:endParaRPr lang="zh-TW" altLang="en-US" sz="26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級</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級</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級</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級</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級</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級</a:t>
                      </a: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志願</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順序</a:t>
                      </a:r>
                      <a:endParaRPr lang="zh-TW" altLang="en-US" sz="26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30</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積分</a:t>
                      </a:r>
                      <a:endParaRPr lang="zh-TW" altLang="en-US" sz="3300" b="1" kern="1200"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altLang="en-US" sz="3300" b="1"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3300" b="1"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24</a:t>
                      </a:r>
                      <a:endParaRPr lang="zh-TW" altLang="en-US" sz="3300" b="1"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23</a:t>
                      </a:r>
                      <a:endParaRPr lang="zh-TW" altLang="en-US" sz="3300" b="1"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3300" b="1"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3300" b="1" dirty="0">
                        <a:solidFill>
                          <a:srgbClr val="FF0000"/>
                        </a:solidFill>
                        <a:effectLst>
                          <a:glow rad="127000">
                            <a:schemeClr val="bg1">
                              <a:alpha val="90000"/>
                            </a:schemeClr>
                          </a:glo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7" name="副標題 2"/>
          <p:cNvSpPr txBox="1">
            <a:spLocks/>
          </p:cNvSpPr>
          <p:nvPr/>
        </p:nvSpPr>
        <p:spPr>
          <a:xfrm>
            <a:off x="0" y="5859463"/>
            <a:ext cx="12192000" cy="496887"/>
          </a:xfrm>
          <a:prstGeom prst="rect">
            <a:avLst/>
          </a:prstGeom>
          <a:solidFill>
            <a:schemeClr val="bg1">
              <a:lumMod val="95000"/>
            </a:schemeClr>
          </a:solidFill>
        </p:spPr>
        <p:txBody>
          <a:bodyPr>
            <a:normAutofit/>
          </a:bodyPr>
          <a:lstStyle/>
          <a:p>
            <a:pPr marL="228600" indent="-228600" eaLnBrk="1" fontAlgn="auto" hangingPunct="1">
              <a:lnSpc>
                <a:spcPct val="90000"/>
              </a:lnSpc>
              <a:spcBef>
                <a:spcPts val="1000"/>
              </a:spcBef>
              <a:spcAft>
                <a:spcPts val="0"/>
              </a:spcAft>
              <a:defRPr/>
            </a:pPr>
            <a:endParaRPr lang="en-US" altLang="zh-TW" sz="2800" dirty="0">
              <a:latin typeface="微軟正黑體" pitchFamily="34" charset="-120"/>
              <a:ea typeface="微軟正黑體" pitchFamily="34" charset="-120"/>
            </a:endParaRPr>
          </a:p>
        </p:txBody>
      </p:sp>
      <p:pic>
        <p:nvPicPr>
          <p:cNvPr id="50181" name="圖片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59850" y="5626100"/>
            <a:ext cx="170497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投影片編號版面配置區 3"/>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C5DB3074-3EDE-4929-B2A2-47F9BDEE19C1}" type="slidenum">
              <a:rPr lang="zh-TW" altLang="en-US" sz="2000" b="1" u="sng" smtClean="0"/>
              <a:pPr fontAlgn="base">
                <a:lnSpc>
                  <a:spcPct val="100000"/>
                </a:lnSpc>
                <a:spcBef>
                  <a:spcPct val="0"/>
                </a:spcBef>
                <a:spcAft>
                  <a:spcPct val="0"/>
                </a:spcAft>
                <a:buFontTx/>
                <a:buNone/>
              </a:pPr>
              <a:t>18</a:t>
            </a:fld>
            <a:endParaRPr lang="zh-TW" altLang="en-US" sz="2000" b="1" u="sng" dirty="0" smtClean="0"/>
          </a:p>
        </p:txBody>
      </p:sp>
      <p:sp>
        <p:nvSpPr>
          <p:cNvPr id="9" name="標題 1"/>
          <p:cNvSpPr txBox="1">
            <a:spLocks/>
          </p:cNvSpPr>
          <p:nvPr/>
        </p:nvSpPr>
        <p:spPr>
          <a:xfrm>
            <a:off x="534988" y="322263"/>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3900" b="1" dirty="0">
                <a:solidFill>
                  <a:srgbClr val="002060"/>
                </a:solidFill>
                <a:latin typeface="微軟正黑體" panose="020B0604030504040204" pitchFamily="34" charset="-120"/>
                <a:ea typeface="微軟正黑體" panose="020B0604030504040204" pitchFamily="34" charset="-120"/>
              </a:rPr>
              <a:t>成績</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2/6</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700" b="1" dirty="0">
              <a:solidFill>
                <a:srgbClr val="C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85609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417638" y="4551363"/>
            <a:ext cx="9834562" cy="1900237"/>
          </a:xfrm>
          <a:prstGeom prst="rect">
            <a:avLst/>
          </a:prstGeom>
          <a:solidFill>
            <a:srgbClr val="EBF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 name="矩形 10"/>
          <p:cNvSpPr/>
          <p:nvPr/>
        </p:nvSpPr>
        <p:spPr>
          <a:xfrm>
            <a:off x="1417638" y="2806700"/>
            <a:ext cx="9834562" cy="12398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矩形 6"/>
          <p:cNvSpPr/>
          <p:nvPr/>
        </p:nvSpPr>
        <p:spPr>
          <a:xfrm>
            <a:off x="1485900" y="1468438"/>
            <a:ext cx="1879600" cy="679450"/>
          </a:xfrm>
          <a:prstGeom prst="rect">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zh-TW" altLang="zh-TW" sz="2400" b="1" dirty="0">
                <a:solidFill>
                  <a:schemeClr val="accent5">
                    <a:lumMod val="50000"/>
                  </a:schemeClr>
                </a:solidFill>
                <a:latin typeface="微軟正黑體" panose="020B0604030504040204" pitchFamily="34" charset="-120"/>
                <a:ea typeface="微軟正黑體" panose="020B0604030504040204" pitchFamily="34" charset="-120"/>
              </a:rPr>
              <a:t>競</a:t>
            </a: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　</a:t>
            </a:r>
            <a:r>
              <a:rPr lang="zh-TW" altLang="zh-TW" sz="2400" b="1" dirty="0">
                <a:solidFill>
                  <a:schemeClr val="accent5">
                    <a:lumMod val="50000"/>
                  </a:schemeClr>
                </a:solidFill>
                <a:latin typeface="微軟正黑體" panose="020B0604030504040204" pitchFamily="34" charset="-120"/>
                <a:ea typeface="微軟正黑體" panose="020B0604030504040204" pitchFamily="34" charset="-120"/>
              </a:rPr>
              <a:t>賽</a:t>
            </a:r>
            <a:endParaRPr lang="zh-TW" altLang="en-US" sz="2400" b="1" dirty="0">
              <a:solidFill>
                <a:schemeClr val="accent5">
                  <a:lumMod val="50000"/>
                </a:schemeClr>
              </a:solidFill>
            </a:endParaRPr>
          </a:p>
        </p:txBody>
      </p:sp>
      <p:sp>
        <p:nvSpPr>
          <p:cNvPr id="8" name="矩形 7"/>
          <p:cNvSpPr/>
          <p:nvPr/>
        </p:nvSpPr>
        <p:spPr>
          <a:xfrm>
            <a:off x="3365500" y="1468438"/>
            <a:ext cx="1924050" cy="679450"/>
          </a:xfrm>
          <a:prstGeom prst="rect">
            <a:avLst/>
          </a:pr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zh-TW" altLang="zh-TW" sz="2400" b="1" dirty="0">
                <a:solidFill>
                  <a:schemeClr val="accent5">
                    <a:lumMod val="50000"/>
                  </a:schemeClr>
                </a:solidFill>
                <a:latin typeface="微軟正黑體" panose="020B0604030504040204" pitchFamily="34" charset="-120"/>
                <a:ea typeface="微軟正黑體" panose="020B0604030504040204" pitchFamily="34" charset="-120"/>
              </a:rPr>
              <a:t>服務學習</a:t>
            </a:r>
            <a:endParaRPr lang="zh-TW" altLang="en-US" sz="2400" b="1" dirty="0">
              <a:solidFill>
                <a:schemeClr val="accent5">
                  <a:lumMod val="50000"/>
                </a:schemeClr>
              </a:solidFill>
            </a:endParaRPr>
          </a:p>
        </p:txBody>
      </p:sp>
      <p:sp>
        <p:nvSpPr>
          <p:cNvPr id="5" name="標題 1"/>
          <p:cNvSpPr txBox="1">
            <a:spLocks/>
          </p:cNvSpPr>
          <p:nvPr/>
        </p:nvSpPr>
        <p:spPr>
          <a:xfrm>
            <a:off x="838200" y="53975"/>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3900" b="1" dirty="0">
                <a:solidFill>
                  <a:srgbClr val="002060"/>
                </a:solidFill>
                <a:latin typeface="微軟正黑體" panose="020B0604030504040204" pitchFamily="34" charset="-120"/>
                <a:ea typeface="微軟正黑體" panose="020B0604030504040204" pitchFamily="34" charset="-120"/>
              </a:rPr>
              <a:t>成績</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多元學習表現（</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3/6</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900" b="1" dirty="0">
              <a:solidFill>
                <a:srgbClr val="C00000"/>
              </a:solidFill>
              <a:latin typeface="微軟正黑體" panose="020B0604030504040204" pitchFamily="34" charset="-120"/>
              <a:ea typeface="微軟正黑體" panose="020B0604030504040204" pitchFamily="34" charset="-120"/>
              <a:cs typeface="+mj-cs"/>
            </a:endParaRPr>
          </a:p>
        </p:txBody>
      </p:sp>
      <p:sp>
        <p:nvSpPr>
          <p:cNvPr id="52231"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4E124A0D-6C9E-4BA8-95E0-C4BFF07D88D3}" type="slidenum">
              <a:rPr lang="zh-TW" altLang="en-US" sz="2000" b="1" u="sng" smtClean="0"/>
              <a:pPr fontAlgn="base">
                <a:lnSpc>
                  <a:spcPct val="100000"/>
                </a:lnSpc>
                <a:spcBef>
                  <a:spcPct val="0"/>
                </a:spcBef>
                <a:spcAft>
                  <a:spcPct val="0"/>
                </a:spcAft>
                <a:buFontTx/>
                <a:buNone/>
              </a:pPr>
              <a:t>19</a:t>
            </a:fld>
            <a:endParaRPr lang="zh-TW" altLang="en-US" sz="2000" b="1" u="sng" dirty="0" smtClean="0"/>
          </a:p>
        </p:txBody>
      </p:sp>
      <p:sp>
        <p:nvSpPr>
          <p:cNvPr id="6" name="圓角矩形 5"/>
          <p:cNvSpPr/>
          <p:nvPr/>
        </p:nvSpPr>
        <p:spPr>
          <a:xfrm>
            <a:off x="6621463" y="3435350"/>
            <a:ext cx="4630737" cy="361950"/>
          </a:xfrm>
          <a:prstGeom prst="roundRect">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zh-TW" altLang="en-US"/>
          </a:p>
        </p:txBody>
      </p:sp>
      <p:sp>
        <p:nvSpPr>
          <p:cNvPr id="13" name="圓角矩形 12"/>
          <p:cNvSpPr/>
          <p:nvPr/>
        </p:nvSpPr>
        <p:spPr>
          <a:xfrm>
            <a:off x="2033588" y="3724275"/>
            <a:ext cx="2832100" cy="284163"/>
          </a:xfrm>
          <a:prstGeom prst="roundRect">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838200" y="827088"/>
            <a:ext cx="10612438" cy="5614987"/>
          </a:xfrm>
        </p:spPr>
        <p:txBody>
          <a:bodyPr rtlCol="0">
            <a:noAutofit/>
          </a:bodyPr>
          <a:lstStyle/>
          <a:p>
            <a:pPr marL="0" indent="0" eaLnBrk="1" fontAlgn="auto" hangingPunct="1">
              <a:spcAft>
                <a:spcPts val="0"/>
              </a:spcAft>
              <a:buFont typeface="Arial" panose="020B0604020202020204" pitchFamily="34" charset="0"/>
              <a:buNone/>
              <a:defRPr/>
            </a:pPr>
            <a:r>
              <a:rPr lang="zh-TW" altLang="zh-TW" sz="3000" b="1" dirty="0" smtClean="0">
                <a:solidFill>
                  <a:srgbClr val="C00000"/>
                </a:solidFill>
                <a:latin typeface="微軟正黑體" panose="020B0604030504040204" pitchFamily="34" charset="-120"/>
                <a:ea typeface="微軟正黑體" panose="020B0604030504040204" pitchFamily="34" charset="-120"/>
              </a:rPr>
              <a:t>多元</a:t>
            </a:r>
            <a:r>
              <a:rPr lang="zh-TW" altLang="zh-TW" sz="3000" b="1" dirty="0">
                <a:solidFill>
                  <a:srgbClr val="C00000"/>
                </a:solidFill>
                <a:latin typeface="微軟正黑體" panose="020B0604030504040204" pitchFamily="34" charset="-120"/>
                <a:ea typeface="微軟正黑體" panose="020B0604030504040204" pitchFamily="34" charset="-120"/>
              </a:rPr>
              <a:t>學習</a:t>
            </a:r>
            <a:r>
              <a:rPr lang="zh-TW" altLang="zh-TW" sz="3000" b="1" dirty="0" smtClean="0">
                <a:solidFill>
                  <a:srgbClr val="C00000"/>
                </a:solidFill>
                <a:latin typeface="微軟正黑體" panose="020B0604030504040204" pitchFamily="34" charset="-120"/>
                <a:ea typeface="微軟正黑體" panose="020B0604030504040204" pitchFamily="34" charset="-120"/>
              </a:rPr>
              <a:t>表現</a:t>
            </a:r>
            <a:r>
              <a:rPr lang="zh-TW" altLang="en-US" sz="3000" b="1" dirty="0" smtClean="0">
                <a:solidFill>
                  <a:srgbClr val="C00000"/>
                </a:solidFill>
                <a:latin typeface="微軟正黑體" panose="020B0604030504040204" pitchFamily="34" charset="-120"/>
                <a:ea typeface="微軟正黑體" panose="020B0604030504040204" pitchFamily="34" charset="-120"/>
              </a:rPr>
              <a:t>　</a:t>
            </a:r>
            <a:r>
              <a:rPr lang="zh-TW" altLang="zh-TW" sz="3000" b="1" dirty="0" smtClean="0">
                <a:solidFill>
                  <a:srgbClr val="C00000"/>
                </a:solidFill>
                <a:latin typeface="微軟正黑體" panose="020B0604030504040204" pitchFamily="34" charset="-120"/>
                <a:ea typeface="微軟正黑體" panose="020B0604030504040204" pitchFamily="34" charset="-120"/>
              </a:rPr>
              <a:t>積分</a:t>
            </a:r>
            <a:r>
              <a:rPr lang="zh-TW" altLang="zh-TW" sz="3000" b="1" dirty="0">
                <a:solidFill>
                  <a:srgbClr val="C00000"/>
                </a:solidFill>
                <a:latin typeface="微軟正黑體" panose="020B0604030504040204" pitchFamily="34" charset="-120"/>
                <a:ea typeface="微軟正黑體" panose="020B0604030504040204" pitchFamily="34" charset="-120"/>
              </a:rPr>
              <a:t>上限為</a:t>
            </a:r>
            <a:r>
              <a:rPr lang="en-US" altLang="zh-TW" sz="3000" b="1" dirty="0" smtClean="0">
                <a:solidFill>
                  <a:srgbClr val="C00000"/>
                </a:solidFill>
                <a:latin typeface="微軟正黑體" panose="020B0604030504040204" pitchFamily="34" charset="-120"/>
                <a:ea typeface="微軟正黑體" panose="020B0604030504040204" pitchFamily="34" charset="-120"/>
              </a:rPr>
              <a:t>15</a:t>
            </a:r>
            <a:r>
              <a:rPr lang="zh-TW" altLang="zh-TW" sz="3000" b="1" dirty="0" smtClean="0">
                <a:solidFill>
                  <a:srgbClr val="C00000"/>
                </a:solidFill>
                <a:latin typeface="微軟正黑體" panose="020B0604030504040204" pitchFamily="34" charset="-120"/>
                <a:ea typeface="微軟正黑體" panose="020B0604030504040204" pitchFamily="34" charset="-120"/>
              </a:rPr>
              <a:t>分</a:t>
            </a:r>
            <a:r>
              <a:rPr lang="zh-TW" altLang="en-US" sz="3000" b="1" dirty="0" smtClean="0">
                <a:solidFill>
                  <a:srgbClr val="C00000"/>
                </a:solidFill>
                <a:latin typeface="微軟正黑體" panose="020B0604030504040204" pitchFamily="34" charset="-120"/>
                <a:ea typeface="微軟正黑體" panose="020B0604030504040204" pitchFamily="34" charset="-120"/>
              </a:rPr>
              <a:t>，分項目為二大項</a:t>
            </a:r>
            <a:endParaRPr lang="en-US" altLang="zh-TW" sz="3000" b="1" dirty="0" smtClean="0">
              <a:solidFill>
                <a:srgbClr val="C00000"/>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en-US" altLang="zh-TW" sz="6000" dirty="0" smtClean="0">
              <a:latin typeface="微軟正黑體" panose="020B0604030504040204" pitchFamily="34" charset="-120"/>
              <a:ea typeface="微軟正黑體" panose="020B0604030504040204" pitchFamily="34" charset="-120"/>
            </a:endParaRPr>
          </a:p>
          <a:p>
            <a:pPr eaLnBrk="1" fontAlgn="auto" hangingPunct="1">
              <a:spcAft>
                <a:spcPts val="600"/>
              </a:spcAft>
              <a:buFont typeface="Wingdings" panose="05000000000000000000" pitchFamily="2" charset="2"/>
              <a:buChar char="l"/>
              <a:defRPr/>
            </a:pPr>
            <a:r>
              <a:rPr lang="zh-TW" altLang="zh-TW" b="1" dirty="0" smtClean="0">
                <a:solidFill>
                  <a:srgbClr val="0033CC"/>
                </a:solidFill>
                <a:latin typeface="微軟正黑體" panose="020B0604030504040204" pitchFamily="34" charset="-120"/>
                <a:ea typeface="微軟正黑體" panose="020B0604030504040204" pitchFamily="34" charset="-120"/>
              </a:rPr>
              <a:t>競賽</a:t>
            </a:r>
            <a:r>
              <a:rPr lang="zh-TW" altLang="en-US" b="1" dirty="0" smtClean="0">
                <a:solidFill>
                  <a:srgbClr val="0033CC"/>
                </a:solidFill>
                <a:latin typeface="微軟正黑體" panose="020B0604030504040204" pitchFamily="34" charset="-120"/>
                <a:ea typeface="微軟正黑體" panose="020B0604030504040204" pitchFamily="34" charset="-120"/>
              </a:rPr>
              <a:t>（上限７分）</a:t>
            </a:r>
            <a:endParaRPr lang="en-US" altLang="zh-TW" b="1" dirty="0" smtClean="0">
              <a:solidFill>
                <a:srgbClr val="0033CC"/>
              </a:solidFill>
              <a:latin typeface="微軟正黑體" panose="020B0604030504040204" pitchFamily="34" charset="-120"/>
              <a:ea typeface="微軟正黑體" panose="020B0604030504040204" pitchFamily="34" charset="-120"/>
            </a:endParaRPr>
          </a:p>
          <a:p>
            <a:pPr lvl="2" eaLnBrk="1" fontAlgn="auto" hangingPunct="1">
              <a:spcAft>
                <a:spcPts val="0"/>
              </a:spcAft>
              <a:buFont typeface="Wingdings" panose="05000000000000000000" pitchFamily="2" charset="2"/>
              <a:buChar char="Ø"/>
              <a:defRPr/>
            </a:pPr>
            <a:r>
              <a:rPr lang="zh-TW" altLang="zh-TW" sz="1800" dirty="0" smtClean="0">
                <a:solidFill>
                  <a:srgbClr val="C00000"/>
                </a:solidFill>
                <a:latin typeface="微軟正黑體" panose="020B0604030504040204" pitchFamily="34" charset="-120"/>
                <a:ea typeface="微軟正黑體" panose="020B0604030504040204" pitchFamily="34" charset="-120"/>
              </a:rPr>
              <a:t>競賽</a:t>
            </a:r>
            <a:r>
              <a:rPr lang="zh-TW" altLang="zh-TW" sz="1800" dirty="0">
                <a:solidFill>
                  <a:srgbClr val="C00000"/>
                </a:solidFill>
                <a:latin typeface="微軟正黑體" panose="020B0604030504040204" pitchFamily="34" charset="-120"/>
                <a:ea typeface="微軟正黑體" panose="020B0604030504040204" pitchFamily="34" charset="-120"/>
              </a:rPr>
              <a:t>得獎應於國中在學期間且至</a:t>
            </a:r>
            <a:r>
              <a:rPr lang="en-US" altLang="zh-TW" sz="1800" b="1" dirty="0" smtClean="0">
                <a:solidFill>
                  <a:srgbClr val="C00000"/>
                </a:solidFill>
                <a:latin typeface="微軟正黑體" panose="020B0604030504040204" pitchFamily="34" charset="-120"/>
                <a:ea typeface="微軟正黑體" panose="020B0604030504040204" pitchFamily="34" charset="-120"/>
              </a:rPr>
              <a:t>109</a:t>
            </a:r>
            <a:r>
              <a:rPr lang="zh-TW" altLang="zh-TW" sz="1800" b="1" dirty="0" smtClean="0">
                <a:solidFill>
                  <a:srgbClr val="C00000"/>
                </a:solidFill>
                <a:latin typeface="微軟正黑體" panose="020B0604030504040204" pitchFamily="34" charset="-120"/>
                <a:ea typeface="微軟正黑體" panose="020B0604030504040204" pitchFamily="34" charset="-120"/>
              </a:rPr>
              <a:t>年</a:t>
            </a:r>
            <a:r>
              <a:rPr lang="en-US" altLang="zh-TW" sz="1800" b="1" dirty="0">
                <a:solidFill>
                  <a:srgbClr val="C00000"/>
                </a:solidFill>
                <a:latin typeface="微軟正黑體" panose="020B0604030504040204" pitchFamily="34" charset="-120"/>
                <a:ea typeface="微軟正黑體" panose="020B0604030504040204" pitchFamily="34" charset="-120"/>
              </a:rPr>
              <a:t>5</a:t>
            </a:r>
            <a:r>
              <a:rPr lang="zh-TW" altLang="zh-TW" sz="1800" b="1" dirty="0" smtClean="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14</a:t>
            </a:r>
            <a:r>
              <a:rPr lang="zh-TW" altLang="zh-TW" sz="1800" b="1" dirty="0" smtClean="0">
                <a:solidFill>
                  <a:srgbClr val="C00000"/>
                </a:solidFill>
                <a:latin typeface="微軟正黑體" panose="020B0604030504040204" pitchFamily="34" charset="-120"/>
                <a:ea typeface="微軟正黑體" panose="020B0604030504040204" pitchFamily="34" charset="-120"/>
              </a:rPr>
              <a:t>日</a:t>
            </a:r>
            <a:r>
              <a:rPr lang="zh-TW" altLang="zh-TW" sz="1800" b="1" dirty="0">
                <a:solidFill>
                  <a:srgbClr val="C00000"/>
                </a:solidFill>
                <a:latin typeface="微軟正黑體" panose="020B0604030504040204" pitchFamily="34" charset="-120"/>
                <a:ea typeface="微軟正黑體" panose="020B0604030504040204" pitchFamily="34" charset="-120"/>
              </a:rPr>
              <a:t>（</a:t>
            </a:r>
            <a:r>
              <a:rPr lang="zh-TW" altLang="zh-TW" sz="1800" b="1" dirty="0" smtClean="0">
                <a:solidFill>
                  <a:srgbClr val="C00000"/>
                </a:solidFill>
                <a:latin typeface="微軟正黑體" panose="020B0604030504040204" pitchFamily="34" charset="-120"/>
                <a:ea typeface="微軟正黑體" panose="020B0604030504040204" pitchFamily="34" charset="-120"/>
              </a:rPr>
              <a:t>星期</a:t>
            </a:r>
            <a:r>
              <a:rPr lang="zh-TW" altLang="en-US" sz="1800" b="1" dirty="0" smtClean="0">
                <a:solidFill>
                  <a:srgbClr val="C00000"/>
                </a:solidFill>
                <a:latin typeface="微軟正黑體" panose="020B0604030504040204" pitchFamily="34" charset="-120"/>
                <a:ea typeface="微軟正黑體" panose="020B0604030504040204" pitchFamily="34" charset="-120"/>
              </a:rPr>
              <a:t>四</a:t>
            </a:r>
            <a:r>
              <a:rPr lang="zh-TW" altLang="zh-TW" sz="1800" b="1" dirty="0" smtClean="0">
                <a:solidFill>
                  <a:srgbClr val="C00000"/>
                </a:solidFill>
                <a:latin typeface="微軟正黑體" panose="020B0604030504040204" pitchFamily="34" charset="-120"/>
                <a:ea typeface="微軟正黑體" panose="020B0604030504040204" pitchFamily="34" charset="-120"/>
              </a:rPr>
              <a:t>）</a:t>
            </a:r>
            <a:r>
              <a:rPr lang="zh-TW" altLang="en-US" sz="1800" b="1" dirty="0" smtClean="0">
                <a:solidFill>
                  <a:srgbClr val="C00000"/>
                </a:solidFill>
                <a:latin typeface="微軟正黑體" panose="020B0604030504040204" pitchFamily="34" charset="-120"/>
                <a:ea typeface="微軟正黑體" panose="020B0604030504040204" pitchFamily="34" charset="-120"/>
              </a:rPr>
              <a:t>（含）前</a:t>
            </a:r>
            <a:r>
              <a:rPr lang="zh-TW" altLang="zh-TW" sz="1800" b="1" dirty="0" smtClean="0">
                <a:solidFill>
                  <a:srgbClr val="C00000"/>
                </a:solidFill>
                <a:latin typeface="微軟正黑體" panose="020B0604030504040204" pitchFamily="34" charset="-120"/>
                <a:ea typeface="微軟正黑體" panose="020B0604030504040204" pitchFamily="34" charset="-120"/>
              </a:rPr>
              <a:t>取得</a:t>
            </a:r>
            <a:r>
              <a:rPr lang="zh-TW" altLang="zh-TW" sz="1800" b="1" dirty="0">
                <a:solidFill>
                  <a:srgbClr val="C00000"/>
                </a:solidFill>
                <a:latin typeface="微軟正黑體" panose="020B0604030504040204" pitchFamily="34" charset="-120"/>
                <a:ea typeface="微軟正黑體" panose="020B0604030504040204" pitchFamily="34" charset="-120"/>
              </a:rPr>
              <a:t>為限</a:t>
            </a:r>
            <a:r>
              <a:rPr lang="zh-TW" altLang="zh-TW" sz="1800" dirty="0">
                <a:latin typeface="微軟正黑體" panose="020B0604030504040204" pitchFamily="34" charset="-120"/>
                <a:ea typeface="微軟正黑體" panose="020B0604030504040204" pitchFamily="34" charset="-120"/>
              </a:rPr>
              <a:t>。</a:t>
            </a:r>
          </a:p>
          <a:p>
            <a:pPr lvl="2" eaLnBrk="1" fontAlgn="auto" hangingPunct="1">
              <a:spcAft>
                <a:spcPts val="0"/>
              </a:spcAft>
              <a:buFont typeface="Wingdings" panose="05000000000000000000" pitchFamily="2" charset="2"/>
              <a:buChar char="Ø"/>
              <a:defRPr/>
            </a:pPr>
            <a:r>
              <a:rPr lang="zh-TW" altLang="zh-TW" sz="1800" dirty="0">
                <a:latin typeface="微軟正黑體" panose="020B0604030504040204" pitchFamily="34" charset="-120"/>
                <a:ea typeface="微軟正黑體" panose="020B0604030504040204" pitchFamily="34" charset="-120"/>
              </a:rPr>
              <a:t>國際性及全國性競賽項目</a:t>
            </a:r>
            <a:r>
              <a:rPr lang="zh-TW" altLang="zh-TW" sz="1800" dirty="0" smtClean="0">
                <a:latin typeface="微軟正黑體" panose="020B0604030504040204" pitchFamily="34" charset="-120"/>
                <a:ea typeface="微軟正黑體" panose="020B0604030504040204" pitchFamily="34" charset="-120"/>
              </a:rPr>
              <a:t>以簡章所列項目</a:t>
            </a:r>
            <a:r>
              <a:rPr lang="zh-TW" altLang="zh-TW" sz="1800" dirty="0">
                <a:latin typeface="微軟正黑體" panose="020B0604030504040204" pitchFamily="34" charset="-120"/>
                <a:ea typeface="微軟正黑體" panose="020B0604030504040204" pitchFamily="34" charset="-120"/>
              </a:rPr>
              <a:t>為限。</a:t>
            </a:r>
          </a:p>
          <a:p>
            <a:pPr lvl="2" eaLnBrk="1" fontAlgn="auto" hangingPunct="1">
              <a:spcAft>
                <a:spcPts val="0"/>
              </a:spcAft>
              <a:buFont typeface="Wingdings" panose="05000000000000000000" pitchFamily="2" charset="2"/>
              <a:buChar char="Ø"/>
              <a:defRPr/>
            </a:pPr>
            <a:r>
              <a:rPr lang="zh-TW" altLang="zh-TW" sz="1800" dirty="0">
                <a:solidFill>
                  <a:srgbClr val="C00000"/>
                </a:solidFill>
                <a:latin typeface="微軟正黑體" panose="020B0604030504040204" pitchFamily="34" charset="-120"/>
                <a:ea typeface="微軟正黑體" panose="020B0604030504040204" pitchFamily="34" charset="-120"/>
              </a:rPr>
              <a:t>區域及縣（市）競賽</a:t>
            </a:r>
            <a:r>
              <a:rPr lang="zh-TW" altLang="zh-TW" sz="1800" dirty="0" smtClean="0">
                <a:solidFill>
                  <a:srgbClr val="C00000"/>
                </a:solidFill>
                <a:latin typeface="微軟正黑體" panose="020B0604030504040204" pitchFamily="34" charset="-120"/>
                <a:ea typeface="微軟正黑體" panose="020B0604030504040204" pitchFamily="34" charset="-120"/>
              </a:rPr>
              <a:t>以</a:t>
            </a:r>
            <a:r>
              <a:rPr lang="zh-TW" altLang="en-US" sz="1800" dirty="0" smtClean="0">
                <a:solidFill>
                  <a:srgbClr val="C00000"/>
                </a:solidFill>
                <a:latin typeface="微軟正黑體" panose="020B0604030504040204" pitchFamily="34" charset="-120"/>
                <a:ea typeface="微軟正黑體" panose="020B0604030504040204" pitchFamily="34" charset="-120"/>
              </a:rPr>
              <a:t>縣市</a:t>
            </a:r>
            <a:r>
              <a:rPr lang="zh-TW" altLang="zh-TW" sz="1800" dirty="0" smtClean="0">
                <a:solidFill>
                  <a:srgbClr val="C00000"/>
                </a:solidFill>
                <a:latin typeface="微軟正黑體" panose="020B0604030504040204" pitchFamily="34" charset="-120"/>
                <a:ea typeface="微軟正黑體" panose="020B0604030504040204" pitchFamily="34" charset="-120"/>
              </a:rPr>
              <a:t>政府主辦者為限</a:t>
            </a:r>
            <a:r>
              <a:rPr lang="zh-TW" altLang="en-US" sz="1800" dirty="0" smtClean="0">
                <a:solidFill>
                  <a:srgbClr val="C00000"/>
                </a:solidFill>
                <a:latin typeface="微軟正黑體" panose="020B0604030504040204" pitchFamily="34" charset="-120"/>
                <a:ea typeface="微軟正黑體" panose="020B0604030504040204" pitchFamily="34" charset="-120"/>
              </a:rPr>
              <a:t>，獲獎證明落款人：</a:t>
            </a:r>
            <a:r>
              <a:rPr lang="zh-TW" altLang="en-US" sz="1800" b="1" dirty="0" smtClean="0">
                <a:solidFill>
                  <a:srgbClr val="C00000"/>
                </a:solidFill>
                <a:latin typeface="微軟正黑體" panose="020B0604030504040204" pitchFamily="34" charset="-120"/>
                <a:ea typeface="微軟正黑體" panose="020B0604030504040204" pitchFamily="34" charset="-120"/>
              </a:rPr>
              <a:t>縣市為縣市長</a:t>
            </a:r>
            <a:r>
              <a:rPr lang="zh-TW" altLang="en-US" sz="1800" dirty="0">
                <a:solidFill>
                  <a:srgbClr val="C00000"/>
                </a:solidFill>
                <a:latin typeface="微軟正黑體" panose="020B0604030504040204" pitchFamily="34" charset="-120"/>
                <a:ea typeface="微軟正黑體" panose="020B0604030504040204" pitchFamily="34" charset="-120"/>
              </a:rPr>
              <a:t>；</a:t>
            </a:r>
            <a:r>
              <a:rPr lang="zh-TW" altLang="en-US" sz="1800" dirty="0" smtClean="0">
                <a:solidFill>
                  <a:srgbClr val="C00000"/>
                </a:solidFill>
                <a:latin typeface="微軟正黑體" panose="020B0604030504040204" pitchFamily="34" charset="-120"/>
                <a:ea typeface="微軟正黑體" panose="020B0604030504040204" pitchFamily="34" charset="-120"/>
              </a:rPr>
              <a:t>直轄市為</a:t>
            </a:r>
            <a:r>
              <a:rPr lang="zh-TW" altLang="en-US" sz="1800" b="1" dirty="0" smtClean="0">
                <a:solidFill>
                  <a:srgbClr val="C00000"/>
                </a:solidFill>
                <a:latin typeface="微軟正黑體" panose="020B0604030504040204" pitchFamily="34" charset="-120"/>
                <a:ea typeface="微軟正黑體" panose="020B0604030504040204" pitchFamily="34" charset="-120"/>
              </a:rPr>
              <a:t>市長或其所屬之一級機關首長</a:t>
            </a:r>
            <a:r>
              <a:rPr lang="zh-TW" altLang="zh-TW"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a:solidFill>
                <a:srgbClr val="C00000"/>
              </a:solidFill>
              <a:latin typeface="微軟正黑體" panose="020B0604030504040204" pitchFamily="34" charset="-120"/>
              <a:ea typeface="微軟正黑體" panose="020B0604030504040204" pitchFamily="34" charset="-120"/>
            </a:endParaRPr>
          </a:p>
          <a:p>
            <a:pPr eaLnBrk="1" fontAlgn="auto" hangingPunct="1">
              <a:lnSpc>
                <a:spcPct val="100000"/>
              </a:lnSpc>
              <a:spcAft>
                <a:spcPts val="0"/>
              </a:spcAft>
              <a:buFont typeface="Wingdings" panose="05000000000000000000" pitchFamily="2" charset="2"/>
              <a:buChar char="l"/>
              <a:defRPr/>
            </a:pPr>
            <a:r>
              <a:rPr lang="zh-TW" altLang="zh-TW" b="1" dirty="0">
                <a:solidFill>
                  <a:srgbClr val="0033CC"/>
                </a:solidFill>
                <a:latin typeface="微軟正黑體" panose="020B0604030504040204" pitchFamily="34" charset="-120"/>
                <a:ea typeface="微軟正黑體" panose="020B0604030504040204" pitchFamily="34" charset="-120"/>
              </a:rPr>
              <a:t>服務學習</a:t>
            </a:r>
            <a:r>
              <a:rPr lang="zh-TW" altLang="en-US" b="1" dirty="0">
                <a:solidFill>
                  <a:srgbClr val="0033CC"/>
                </a:solidFill>
                <a:latin typeface="微軟正黑體" panose="020B0604030504040204" pitchFamily="34" charset="-120"/>
                <a:ea typeface="微軟正黑體" panose="020B0604030504040204" pitchFamily="34" charset="-120"/>
              </a:rPr>
              <a:t>（</a:t>
            </a:r>
            <a:r>
              <a:rPr lang="zh-TW" altLang="en-US" b="1" dirty="0" smtClean="0">
                <a:solidFill>
                  <a:srgbClr val="0033CC"/>
                </a:solidFill>
                <a:latin typeface="微軟正黑體" panose="020B0604030504040204" pitchFamily="34" charset="-120"/>
                <a:ea typeface="微軟正黑體" panose="020B0604030504040204" pitchFamily="34" charset="-120"/>
              </a:rPr>
              <a:t>上限</a:t>
            </a:r>
            <a:r>
              <a:rPr lang="en-US" altLang="zh-TW" b="1" dirty="0" smtClean="0">
                <a:solidFill>
                  <a:srgbClr val="0033CC"/>
                </a:solidFill>
                <a:latin typeface="微軟正黑體" panose="020B0604030504040204" pitchFamily="34" charset="-120"/>
                <a:ea typeface="微軟正黑體" panose="020B0604030504040204" pitchFamily="34" charset="-120"/>
              </a:rPr>
              <a:t>15</a:t>
            </a:r>
            <a:r>
              <a:rPr lang="zh-TW" altLang="en-US" b="1" dirty="0" smtClean="0">
                <a:solidFill>
                  <a:srgbClr val="0033CC"/>
                </a:solidFill>
                <a:latin typeface="微軟正黑體" panose="020B0604030504040204" pitchFamily="34" charset="-120"/>
                <a:ea typeface="微軟正黑體" panose="020B0604030504040204" pitchFamily="34" charset="-120"/>
              </a:rPr>
              <a:t>分</a:t>
            </a:r>
            <a:r>
              <a:rPr lang="zh-TW" altLang="en-US" b="1" dirty="0">
                <a:solidFill>
                  <a:srgbClr val="0033CC"/>
                </a:solidFill>
                <a:latin typeface="微軟正黑體" panose="020B0604030504040204" pitchFamily="34" charset="-120"/>
                <a:ea typeface="微軟正黑體" panose="020B0604030504040204" pitchFamily="34" charset="-120"/>
              </a:rPr>
              <a:t>）</a:t>
            </a:r>
            <a:endParaRPr lang="en-US" altLang="zh-TW" b="1" dirty="0">
              <a:solidFill>
                <a:srgbClr val="0033CC"/>
              </a:solidFill>
              <a:latin typeface="微軟正黑體" panose="020B0604030504040204" pitchFamily="34" charset="-120"/>
              <a:ea typeface="微軟正黑體" panose="020B0604030504040204" pitchFamily="34" charset="-120"/>
            </a:endParaRPr>
          </a:p>
          <a:p>
            <a:pPr lvl="2" eaLnBrk="1" fontAlgn="auto" hangingPunct="1">
              <a:lnSpc>
                <a:spcPct val="100000"/>
              </a:lnSpc>
              <a:spcAft>
                <a:spcPts val="0"/>
              </a:spcAft>
              <a:buFont typeface="Wingdings" panose="05000000000000000000" pitchFamily="2" charset="2"/>
              <a:buChar char="Ø"/>
              <a:defRPr/>
            </a:pPr>
            <a:r>
              <a:rPr lang="zh-TW" altLang="zh-TW" sz="1800" dirty="0" smtClean="0">
                <a:latin typeface="微軟正黑體" panose="020B0604030504040204" pitchFamily="34" charset="-120"/>
                <a:ea typeface="微軟正黑體" panose="020B0604030504040204" pitchFamily="34" charset="-120"/>
              </a:rPr>
              <a:t>採</a:t>
            </a:r>
            <a:r>
              <a:rPr lang="zh-TW" altLang="zh-TW" sz="1800" dirty="0">
                <a:latin typeface="微軟正黑體" panose="020B0604030504040204" pitchFamily="34" charset="-120"/>
                <a:ea typeface="微軟正黑體" panose="020B0604030504040204" pitchFamily="34" charset="-120"/>
              </a:rPr>
              <a:t>計學校服務</a:t>
            </a:r>
            <a:r>
              <a:rPr lang="zh-TW" altLang="zh-TW" sz="1800" dirty="0" smtClean="0">
                <a:latin typeface="微軟正黑體" panose="020B0604030504040204" pitchFamily="34" charset="-120"/>
                <a:ea typeface="微軟正黑體" panose="020B0604030504040204" pitchFamily="34" charset="-120"/>
              </a:rPr>
              <a:t>表現</a:t>
            </a:r>
            <a:r>
              <a:rPr lang="zh-TW" altLang="en-US" sz="1800" dirty="0" smtClean="0">
                <a:latin typeface="微軟正黑體" panose="020B0604030504040204" pitchFamily="34" charset="-120"/>
                <a:ea typeface="微軟正黑體" panose="020B0604030504040204" pitchFamily="34" charset="-120"/>
              </a:rPr>
              <a:t>：</a:t>
            </a:r>
            <a:r>
              <a:rPr lang="zh-TW" altLang="zh-TW" sz="1800" dirty="0" smtClean="0">
                <a:latin typeface="微軟正黑體" panose="020B0604030504040204" pitchFamily="34" charset="-120"/>
                <a:ea typeface="微軟正黑體" panose="020B0604030504040204" pitchFamily="34" charset="-120"/>
              </a:rPr>
              <a:t>擔任</a:t>
            </a:r>
            <a:r>
              <a:rPr lang="zh-TW" altLang="zh-TW" sz="1800" dirty="0">
                <a:latin typeface="微軟正黑體" panose="020B0604030504040204" pitchFamily="34" charset="-120"/>
                <a:ea typeface="微軟正黑體" panose="020B0604030504040204" pitchFamily="34" charset="-120"/>
              </a:rPr>
              <a:t>班級幹部、小老師或社團幹部任滿一學期</a:t>
            </a:r>
            <a:r>
              <a:rPr lang="zh-TW" altLang="zh-TW" sz="1800" dirty="0" smtClean="0">
                <a:latin typeface="微軟正黑體" panose="020B0604030504040204" pitchFamily="34" charset="-120"/>
                <a:ea typeface="微軟正黑體" panose="020B0604030504040204" pitchFamily="34" charset="-120"/>
              </a:rPr>
              <a:t>得</a:t>
            </a:r>
            <a:r>
              <a:rPr lang="en-US" altLang="zh-TW" sz="1800" b="1" dirty="0" smtClean="0">
                <a:latin typeface="微軟正黑體" panose="020B0604030504040204" pitchFamily="34" charset="-120"/>
                <a:ea typeface="微軟正黑體" panose="020B0604030504040204" pitchFamily="34" charset="-120"/>
              </a:rPr>
              <a:t>2</a:t>
            </a:r>
            <a:r>
              <a:rPr lang="zh-TW" altLang="zh-TW" sz="1800" b="1" dirty="0" smtClean="0">
                <a:latin typeface="微軟正黑體" panose="020B0604030504040204" pitchFamily="34" charset="-120"/>
                <a:ea typeface="微軟正黑體" panose="020B0604030504040204" pitchFamily="34" charset="-120"/>
              </a:rPr>
              <a:t>分</a:t>
            </a:r>
            <a:r>
              <a:rPr lang="zh-TW" altLang="zh-TW"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
            </a:r>
            <a:br>
              <a:rPr lang="en-US" altLang="zh-TW" sz="1800" dirty="0" smtClean="0">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同一</a:t>
            </a:r>
            <a:r>
              <a:rPr lang="zh-TW" altLang="zh-TW" sz="1800" dirty="0">
                <a:solidFill>
                  <a:srgbClr val="C00000"/>
                </a:solidFill>
                <a:latin typeface="微軟正黑體" panose="020B0604030504040204" pitchFamily="34" charset="-120"/>
                <a:ea typeface="微軟正黑體" panose="020B0604030504040204" pitchFamily="34" charset="-120"/>
              </a:rPr>
              <a:t>學期同時擔任班級幹部、小老師或社團幹部，仍</a:t>
            </a:r>
            <a:r>
              <a:rPr lang="zh-TW" altLang="zh-TW" sz="1800" dirty="0" smtClean="0">
                <a:solidFill>
                  <a:srgbClr val="C00000"/>
                </a:solidFill>
                <a:latin typeface="微軟正黑體" panose="020B0604030504040204" pitchFamily="34" charset="-120"/>
                <a:ea typeface="微軟正黑體" panose="020B0604030504040204" pitchFamily="34" charset="-120"/>
              </a:rPr>
              <a:t>以</a:t>
            </a:r>
            <a:r>
              <a:rPr lang="en-US" altLang="zh-TW" sz="1800" b="1" dirty="0" smtClean="0">
                <a:solidFill>
                  <a:srgbClr val="C00000"/>
                </a:solidFill>
                <a:latin typeface="微軟正黑體" panose="020B0604030504040204" pitchFamily="34" charset="-120"/>
                <a:ea typeface="微軟正黑體" panose="020B0604030504040204" pitchFamily="34" charset="-120"/>
              </a:rPr>
              <a:t>2</a:t>
            </a:r>
            <a:r>
              <a:rPr lang="zh-TW" altLang="zh-TW" sz="1800" b="1" dirty="0" smtClean="0">
                <a:solidFill>
                  <a:srgbClr val="C00000"/>
                </a:solidFill>
                <a:latin typeface="微軟正黑體" panose="020B0604030504040204" pitchFamily="34" charset="-120"/>
                <a:ea typeface="微軟正黑體" panose="020B0604030504040204" pitchFamily="34" charset="-120"/>
              </a:rPr>
              <a:t>分</a:t>
            </a:r>
            <a:r>
              <a:rPr lang="zh-TW" altLang="zh-TW" sz="1800" dirty="0">
                <a:solidFill>
                  <a:srgbClr val="C00000"/>
                </a:solidFill>
                <a:latin typeface="微軟正黑體" panose="020B0604030504040204" pitchFamily="34" charset="-120"/>
                <a:ea typeface="微軟正黑體" panose="020B0604030504040204" pitchFamily="34" charset="-120"/>
              </a:rPr>
              <a:t>採計</a:t>
            </a:r>
            <a:r>
              <a:rPr lang="zh-TW" altLang="zh-TW" sz="1800" dirty="0" smtClean="0">
                <a:solidFill>
                  <a:srgbClr val="C00000"/>
                </a:solidFill>
                <a:latin typeface="微軟正黑體" panose="020B0604030504040204" pitchFamily="34" charset="-120"/>
                <a:ea typeface="微軟正黑體" panose="020B0604030504040204" pitchFamily="34" charset="-120"/>
              </a:rPr>
              <a:t>。除</a:t>
            </a:r>
            <a:r>
              <a:rPr lang="zh-TW" altLang="zh-TW" sz="1800" dirty="0">
                <a:solidFill>
                  <a:srgbClr val="C00000"/>
                </a:solidFill>
                <a:latin typeface="微軟正黑體" panose="020B0604030504040204" pitchFamily="34" charset="-120"/>
                <a:ea typeface="微軟正黑體" panose="020B0604030504040204" pitchFamily="34" charset="-120"/>
              </a:rPr>
              <a:t>副班長、副社長</a:t>
            </a:r>
            <a:r>
              <a:rPr lang="zh-TW" altLang="zh-TW" sz="1800" dirty="0" smtClean="0">
                <a:solidFill>
                  <a:srgbClr val="C00000"/>
                </a:solidFill>
                <a:latin typeface="微軟正黑體" panose="020B0604030504040204" pitchFamily="34" charset="-120"/>
                <a:ea typeface="微軟正黑體" panose="020B0604030504040204" pitchFamily="34" charset="-120"/>
              </a:rPr>
              <a:t>，</a:t>
            </a:r>
            <a:r>
              <a:rPr lang="en-US" altLang="zh-TW" sz="1800" dirty="0" smtClean="0">
                <a:solidFill>
                  <a:srgbClr val="C00000"/>
                </a:solidFill>
                <a:latin typeface="微軟正黑體" panose="020B0604030504040204" pitchFamily="34" charset="-120"/>
                <a:ea typeface="微軟正黑體" panose="020B0604030504040204" pitchFamily="34" charset="-120"/>
              </a:rPr>
              <a:t/>
            </a:r>
            <a:br>
              <a:rPr lang="en-US" altLang="zh-TW" sz="1800" dirty="0" smtClean="0">
                <a:solidFill>
                  <a:srgbClr val="C00000"/>
                </a:solidFill>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其餘</a:t>
            </a:r>
            <a:r>
              <a:rPr lang="zh-TW" altLang="zh-TW" sz="1800" dirty="0">
                <a:solidFill>
                  <a:srgbClr val="C00000"/>
                </a:solidFill>
                <a:latin typeface="微軟正黑體" panose="020B0604030504040204" pitchFamily="34" charset="-120"/>
                <a:ea typeface="微軟正黑體" panose="020B0604030504040204" pitchFamily="34" charset="-120"/>
              </a:rPr>
              <a:t>副級幹部皆不採計。</a:t>
            </a:r>
          </a:p>
          <a:p>
            <a:pPr lvl="2" eaLnBrk="1" fontAlgn="auto" hangingPunct="1">
              <a:lnSpc>
                <a:spcPct val="100000"/>
              </a:lnSpc>
              <a:spcAft>
                <a:spcPts val="0"/>
              </a:spcAft>
              <a:buFont typeface="Wingdings" panose="05000000000000000000" pitchFamily="2" charset="2"/>
              <a:buChar char="Ø"/>
              <a:defRPr/>
            </a:pPr>
            <a:r>
              <a:rPr lang="zh-TW" altLang="zh-TW" sz="1800" dirty="0" smtClean="0">
                <a:latin typeface="微軟正黑體" panose="020B0604030504040204" pitchFamily="34" charset="-120"/>
                <a:ea typeface="微軟正黑體" panose="020B0604030504040204" pitchFamily="34" charset="-120"/>
              </a:rPr>
              <a:t>校外</a:t>
            </a:r>
            <a:r>
              <a:rPr lang="zh-TW" altLang="zh-TW" sz="1800" dirty="0">
                <a:latin typeface="微軟正黑體" panose="020B0604030504040204" pitchFamily="34" charset="-120"/>
                <a:ea typeface="微軟正黑體" panose="020B0604030504040204" pitchFamily="34" charset="-120"/>
              </a:rPr>
              <a:t>服務學習時</a:t>
            </a:r>
            <a:r>
              <a:rPr lang="zh-TW" altLang="zh-TW" sz="1800" dirty="0" smtClean="0">
                <a:latin typeface="微軟正黑體" panose="020B0604030504040204" pitchFamily="34" charset="-120"/>
                <a:ea typeface="微軟正黑體" panose="020B0604030504040204" pitchFamily="34" charset="-120"/>
              </a:rPr>
              <a:t>數</a:t>
            </a:r>
            <a:r>
              <a:rPr lang="zh-TW" altLang="en-US" sz="1800" dirty="0" smtClean="0">
                <a:latin typeface="微軟正黑體" panose="020B0604030504040204" pitchFamily="34" charset="-120"/>
                <a:ea typeface="微軟正黑體" panose="020B0604030504040204" pitchFamily="34" charset="-120"/>
              </a:rPr>
              <a:t>：</a:t>
            </a:r>
            <a:r>
              <a:rPr lang="zh-TW" altLang="zh-TW" sz="1800" dirty="0" smtClean="0">
                <a:latin typeface="微軟正黑體" panose="020B0604030504040204" pitchFamily="34" charset="-120"/>
                <a:ea typeface="微軟正黑體" panose="020B0604030504040204" pitchFamily="34" charset="-120"/>
              </a:rPr>
              <a:t>參加</a:t>
            </a:r>
            <a:r>
              <a:rPr lang="zh-TW" altLang="zh-TW" sz="1800" dirty="0">
                <a:latin typeface="微軟正黑體" panose="020B0604030504040204" pitchFamily="34" charset="-120"/>
                <a:ea typeface="微軟正黑體" panose="020B0604030504040204" pitchFamily="34" charset="-120"/>
              </a:rPr>
              <a:t>校內服務學習課程及活動，或於校外參加志工服務或社區</a:t>
            </a:r>
            <a:r>
              <a:rPr lang="zh-TW" altLang="zh-TW" sz="1800" dirty="0" smtClean="0">
                <a:latin typeface="微軟正黑體" panose="020B0604030504040204" pitchFamily="34" charset="-120"/>
                <a:ea typeface="微軟正黑體" panose="020B0604030504040204" pitchFamily="34" charset="-120"/>
              </a:rPr>
              <a:t>服務</a:t>
            </a:r>
            <a:r>
              <a:rPr lang="en-US" altLang="zh-TW" sz="1800" dirty="0" smtClean="0">
                <a:latin typeface="微軟正黑體" panose="020B0604030504040204" pitchFamily="34" charset="-120"/>
                <a:ea typeface="微軟正黑體" panose="020B0604030504040204" pitchFamily="34" charset="-120"/>
              </a:rPr>
              <a:t/>
            </a:r>
            <a:br>
              <a:rPr lang="en-US" altLang="zh-TW" sz="1800" dirty="0" smtClean="0">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滿</a:t>
            </a:r>
            <a:r>
              <a:rPr lang="en-US" altLang="zh-TW" sz="1800" dirty="0" smtClean="0">
                <a:solidFill>
                  <a:srgbClr val="C00000"/>
                </a:solidFill>
                <a:latin typeface="微軟正黑體" panose="020B0604030504040204" pitchFamily="34" charset="-120"/>
                <a:ea typeface="微軟正黑體" panose="020B0604030504040204" pitchFamily="34" charset="-120"/>
              </a:rPr>
              <a:t>1</a:t>
            </a:r>
            <a:r>
              <a:rPr lang="zh-TW" altLang="zh-TW" sz="1800" dirty="0" smtClean="0">
                <a:solidFill>
                  <a:srgbClr val="C00000"/>
                </a:solidFill>
                <a:latin typeface="微軟正黑體" panose="020B0604030504040204" pitchFamily="34" charset="-120"/>
                <a:ea typeface="微軟正黑體" panose="020B0604030504040204" pitchFamily="34" charset="-120"/>
              </a:rPr>
              <a:t>小時得</a:t>
            </a:r>
            <a:r>
              <a:rPr lang="en-US" altLang="zh-TW" sz="1800" b="1" dirty="0" smtClean="0">
                <a:solidFill>
                  <a:srgbClr val="C00000"/>
                </a:solidFill>
                <a:latin typeface="微軟正黑體" panose="020B0604030504040204" pitchFamily="34" charset="-120"/>
                <a:ea typeface="微軟正黑體" panose="020B0604030504040204" pitchFamily="34" charset="-120"/>
              </a:rPr>
              <a:t>0.25</a:t>
            </a:r>
            <a:r>
              <a:rPr lang="zh-TW" altLang="zh-TW" sz="1800" b="1" dirty="0" smtClean="0">
                <a:solidFill>
                  <a:srgbClr val="C00000"/>
                </a:solidFill>
                <a:latin typeface="微軟正黑體" panose="020B0604030504040204" pitchFamily="34" charset="-120"/>
                <a:ea typeface="微軟正黑體" panose="020B0604030504040204" pitchFamily="34" charset="-120"/>
              </a:rPr>
              <a:t>分</a:t>
            </a:r>
            <a:r>
              <a:rPr lang="zh-TW" altLang="zh-TW"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lvl="2" eaLnBrk="1" fontAlgn="auto" hangingPunct="1">
              <a:lnSpc>
                <a:spcPct val="100000"/>
              </a:lnSpc>
              <a:spcAft>
                <a:spcPts val="0"/>
              </a:spcAft>
              <a:buFont typeface="Wingdings" panose="05000000000000000000" pitchFamily="2" charset="2"/>
              <a:buChar char="Ø"/>
              <a:defRPr/>
            </a:pPr>
            <a:r>
              <a:rPr lang="zh-TW" altLang="en-US" sz="1800" dirty="0" smtClean="0">
                <a:latin typeface="微軟正黑體" panose="020B0604030504040204" pitchFamily="34" charset="-120"/>
                <a:ea typeface="微軟正黑體" panose="020B0604030504040204" pitchFamily="34" charset="-120"/>
              </a:rPr>
              <a:t>相關服務學習應於</a:t>
            </a:r>
            <a:r>
              <a:rPr lang="zh-TW" altLang="en-US" sz="1800" dirty="0" smtClean="0">
                <a:solidFill>
                  <a:srgbClr val="C00000"/>
                </a:solidFill>
                <a:latin typeface="微軟正黑體" panose="020B0604030504040204" pitchFamily="34" charset="-120"/>
                <a:ea typeface="微軟正黑體" panose="020B0604030504040204" pitchFamily="34" charset="-120"/>
              </a:rPr>
              <a:t>國中就學期間且至</a:t>
            </a:r>
            <a:r>
              <a:rPr lang="en-US" altLang="zh-TW" sz="1800" b="1" dirty="0" smtClean="0">
                <a:solidFill>
                  <a:srgbClr val="C00000"/>
                </a:solidFill>
                <a:latin typeface="微軟正黑體" panose="020B0604030504040204" pitchFamily="34" charset="-120"/>
                <a:ea typeface="微軟正黑體" panose="020B0604030504040204" pitchFamily="34" charset="-120"/>
              </a:rPr>
              <a:t>109</a:t>
            </a:r>
            <a:r>
              <a:rPr lang="zh-TW" altLang="en-US" sz="1800" b="1" dirty="0" smtClean="0">
                <a:solidFill>
                  <a:srgbClr val="C00000"/>
                </a:solidFill>
                <a:latin typeface="微軟正黑體" panose="020B0604030504040204" pitchFamily="34" charset="-120"/>
                <a:ea typeface="微軟正黑體" panose="020B0604030504040204" pitchFamily="34" charset="-120"/>
              </a:rPr>
              <a:t>年</a:t>
            </a:r>
            <a:r>
              <a:rPr lang="en-US" altLang="zh-TW" sz="1800" b="1" dirty="0" smtClean="0">
                <a:solidFill>
                  <a:srgbClr val="C00000"/>
                </a:solidFill>
                <a:latin typeface="微軟正黑體" panose="020B0604030504040204" pitchFamily="34" charset="-120"/>
                <a:ea typeface="微軟正黑體" panose="020B0604030504040204" pitchFamily="34" charset="-120"/>
              </a:rPr>
              <a:t>5</a:t>
            </a:r>
            <a:r>
              <a:rPr lang="zh-TW" altLang="en-US" sz="1800" b="1" dirty="0" smtClean="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14</a:t>
            </a:r>
            <a:r>
              <a:rPr lang="zh-TW" altLang="en-US" sz="1800" b="1" dirty="0" smtClean="0">
                <a:solidFill>
                  <a:srgbClr val="C00000"/>
                </a:solidFill>
                <a:latin typeface="微軟正黑體" panose="020B0604030504040204" pitchFamily="34" charset="-120"/>
                <a:ea typeface="微軟正黑體" panose="020B0604030504040204" pitchFamily="34" charset="-120"/>
              </a:rPr>
              <a:t>日（星期四）（含）前取得為限</a:t>
            </a:r>
            <a:r>
              <a:rPr lang="zh-TW" altLang="en-US" sz="1800" dirty="0" smtClean="0">
                <a:solidFill>
                  <a:srgbClr val="C00000"/>
                </a:solidFill>
                <a:latin typeface="微軟正黑體" panose="020B0604030504040204" pitchFamily="34" charset="-120"/>
                <a:ea typeface="微軟正黑體" panose="020B0604030504040204" pitchFamily="34" charset="-120"/>
              </a:rPr>
              <a:t>。</a:t>
            </a:r>
            <a:endParaRPr lang="zh-TW" altLang="zh-TW" sz="1800" dirty="0">
              <a:solidFill>
                <a:srgbClr val="C00000"/>
              </a:solidFill>
              <a:latin typeface="微軟正黑體" panose="020B0604030504040204" pitchFamily="34" charset="-120"/>
              <a:ea typeface="微軟正黑體" panose="020B0604030504040204" pitchFamily="34" charset="-120"/>
            </a:endParaRPr>
          </a:p>
        </p:txBody>
      </p:sp>
      <p:pic>
        <p:nvPicPr>
          <p:cNvPr id="52235" name="Picture 7" descr="卡通可爱素材"/>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48800" y="893763"/>
            <a:ext cx="26749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424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lgn="ctr"/>
            <a:r>
              <a:rPr lang="zh-TW" altLang="zh-TW" b="1" dirty="0">
                <a:solidFill>
                  <a:srgbClr val="C00000"/>
                </a:solidFill>
                <a:latin typeface="微軟正黑體" pitchFamily="34" charset="-120"/>
                <a:ea typeface="微軟正黑體" pitchFamily="34" charset="-120"/>
              </a:rPr>
              <a:t>簡報</a:t>
            </a:r>
            <a:r>
              <a:rPr lang="zh-TW" altLang="zh-TW" b="1" dirty="0" smtClean="0">
                <a:solidFill>
                  <a:srgbClr val="C00000"/>
                </a:solidFill>
                <a:latin typeface="微軟正黑體" pitchFamily="34" charset="-120"/>
                <a:ea typeface="微軟正黑體" pitchFamily="34" charset="-120"/>
              </a:rPr>
              <a:t>大綱</a:t>
            </a:r>
            <a:endParaRPr lang="zh-TW" altLang="en-US" dirty="0">
              <a:solidFill>
                <a:srgbClr val="C00000"/>
              </a:solidFill>
              <a:latin typeface="微軟正黑體" pitchFamily="34" charset="-120"/>
              <a:ea typeface="微軟正黑體" pitchFamily="34" charset="-120"/>
            </a:endParaRPr>
          </a:p>
        </p:txBody>
      </p:sp>
      <p:pic>
        <p:nvPicPr>
          <p:cNvPr id="7" name="Picture 1" descr="F:\檢測\聯合會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759" y="154412"/>
            <a:ext cx="4305300" cy="783699"/>
          </a:xfrm>
          <a:prstGeom prst="rect">
            <a:avLst/>
          </a:prstGeom>
          <a:noFill/>
        </p:spPr>
      </p:pic>
      <p:pic>
        <p:nvPicPr>
          <p:cNvPr id="9" name="圖片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48800" y="5082908"/>
            <a:ext cx="249396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12"/>
          </p:nvPr>
        </p:nvSpPr>
        <p:spPr>
          <a:xfrm>
            <a:off x="9324181" y="6406839"/>
            <a:ext cx="2743200" cy="365125"/>
          </a:xfrm>
        </p:spPr>
        <p:txBody>
          <a:bodyPr/>
          <a:lstStyle/>
          <a:p>
            <a:fld id="{82737641-9D5C-4B52-A0E1-A0AB0A7F9F65}" type="slidenum">
              <a:rPr lang="zh-TW" altLang="en-US" sz="2000" smtClean="0">
                <a:solidFill>
                  <a:schemeClr val="tx1"/>
                </a:solidFill>
                <a:latin typeface="Arial" panose="020B0604020202020204" pitchFamily="34" charset="0"/>
                <a:cs typeface="Arial" panose="020B0604020202020204" pitchFamily="34" charset="0"/>
              </a:rPr>
              <a:t>2</a:t>
            </a:fld>
            <a:endParaRPr lang="zh-TW" altLang="en-US" sz="2000" dirty="0">
              <a:solidFill>
                <a:schemeClr val="tx1"/>
              </a:solidFill>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1795603" y="1434295"/>
            <a:ext cx="8600793" cy="5423705"/>
          </a:xfrm>
        </p:spPr>
        <p:txBody>
          <a:bodyPr>
            <a:normAutofit fontScale="77500" lnSpcReduction="20000"/>
          </a:bodyPr>
          <a:lstStyle/>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壹、五專優先</a:t>
            </a:r>
            <a:r>
              <a:rPr lang="zh-TW" altLang="zh-TW" b="1" dirty="0" smtClean="0">
                <a:solidFill>
                  <a:srgbClr val="002060"/>
                </a:solidFill>
                <a:latin typeface="微軟正黑體" panose="020B0604030504040204" pitchFamily="34" charset="-120"/>
                <a:ea typeface="微軟正黑體" panose="020B0604030504040204" pitchFamily="34" charset="-120"/>
              </a:rPr>
              <a:t>免試</a:t>
            </a:r>
            <a:r>
              <a:rPr lang="zh-TW" altLang="en-US" b="1" dirty="0" smtClean="0">
                <a:solidFill>
                  <a:srgbClr val="002060"/>
                </a:solidFill>
                <a:latin typeface="微軟正黑體" panose="020B0604030504040204" pitchFamily="34" charset="-120"/>
                <a:ea typeface="微軟正黑體" panose="020B0604030504040204" pitchFamily="34" charset="-120"/>
              </a:rPr>
              <a:t>入學                　　　　                              </a:t>
            </a:r>
            <a:r>
              <a:rPr lang="en-US" altLang="zh-TW" b="1" dirty="0" smtClean="0">
                <a:solidFill>
                  <a:srgbClr val="002060"/>
                </a:solidFill>
                <a:latin typeface="微軟正黑體" panose="020B0604030504040204" pitchFamily="34" charset="-120"/>
                <a:ea typeface="微軟正黑體" panose="020B0604030504040204" pitchFamily="34" charset="-120"/>
                <a:cs typeface="Arial Unicode MS" pitchFamily="34" charset="-120"/>
              </a:rPr>
              <a:t>3</a:t>
            </a:r>
            <a:r>
              <a:rPr lang="zh-TW" altLang="en-US" b="1" dirty="0" smtClean="0">
                <a:solidFill>
                  <a:srgbClr val="002060"/>
                </a:solidFill>
                <a:latin typeface="微軟正黑體" panose="020B0604030504040204" pitchFamily="34" charset="-120"/>
                <a:ea typeface="微軟正黑體" panose="020B0604030504040204" pitchFamily="34" charset="-120"/>
              </a:rPr>
              <a:t>　　　　　　　　　</a:t>
            </a:r>
            <a:endParaRPr lang="zh-TW" altLang="zh-TW" b="1" dirty="0">
              <a:solidFill>
                <a:srgbClr val="002060"/>
              </a:solidFill>
              <a:latin typeface="微軟正黑體" panose="020B0604030504040204" pitchFamily="34" charset="-120"/>
              <a:ea typeface="微軟正黑體" panose="020B0604030504040204" pitchFamily="34" charset="-120"/>
            </a:endParaRP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貳、五專優先免試入學招生重要日程                                      </a:t>
            </a:r>
            <a:r>
              <a:rPr lang="en-US" altLang="zh-TW" b="1" dirty="0" smtClean="0">
                <a:solidFill>
                  <a:srgbClr val="002060"/>
                </a:solidFill>
                <a:latin typeface="微軟正黑體" panose="020B0604030504040204" pitchFamily="34" charset="-120"/>
                <a:ea typeface="微軟正黑體" panose="020B0604030504040204" pitchFamily="34" charset="-120"/>
              </a:rPr>
              <a:t>4</a:t>
            </a: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参、國中學校協助事項                                                              </a:t>
            </a:r>
            <a:r>
              <a:rPr lang="en-US" altLang="zh-TW" b="1" dirty="0" smtClean="0">
                <a:solidFill>
                  <a:srgbClr val="002060"/>
                </a:solidFill>
                <a:latin typeface="微軟正黑體" panose="020B0604030504040204" pitchFamily="34" charset="-120"/>
                <a:ea typeface="微軟正黑體" panose="020B0604030504040204" pitchFamily="34" charset="-120"/>
              </a:rPr>
              <a:t>5</a:t>
            </a: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肆、報名作業                                                                              </a:t>
            </a:r>
            <a:r>
              <a:rPr lang="en-US" altLang="zh-TW" b="1" dirty="0" smtClean="0">
                <a:solidFill>
                  <a:srgbClr val="002060"/>
                </a:solidFill>
                <a:latin typeface="微軟正黑體" panose="020B0604030504040204" pitchFamily="34" charset="-120"/>
                <a:ea typeface="微軟正黑體" panose="020B0604030504040204" pitchFamily="34" charset="-120"/>
                <a:cs typeface="Arial Unicode MS" pitchFamily="34" charset="-120"/>
              </a:rPr>
              <a:t>7</a:t>
            </a: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伍</a:t>
            </a:r>
            <a:r>
              <a:rPr lang="zh-TW" altLang="en-US" b="1" dirty="0">
                <a:solidFill>
                  <a:srgbClr val="002060"/>
                </a:solidFill>
                <a:latin typeface="微軟正黑體" panose="020B0604030504040204" pitchFamily="34" charset="-120"/>
                <a:ea typeface="微軟正黑體" panose="020B0604030504040204" pitchFamily="34" charset="-120"/>
              </a:rPr>
              <a:t>、成績採</a:t>
            </a:r>
            <a:r>
              <a:rPr lang="zh-TW" altLang="en-US" b="1" dirty="0" smtClean="0">
                <a:solidFill>
                  <a:srgbClr val="002060"/>
                </a:solidFill>
                <a:latin typeface="微軟正黑體" panose="020B0604030504040204" pitchFamily="34" charset="-120"/>
                <a:ea typeface="微軟正黑體" panose="020B0604030504040204" pitchFamily="34" charset="-120"/>
              </a:rPr>
              <a:t>計與計算                                                                </a:t>
            </a:r>
            <a:r>
              <a:rPr lang="en-US" altLang="zh-TW" b="1" dirty="0" smtClean="0">
                <a:solidFill>
                  <a:srgbClr val="002060"/>
                </a:solidFill>
                <a:latin typeface="微軟正黑體" panose="020B0604030504040204" pitchFamily="34" charset="-120"/>
                <a:ea typeface="微軟正黑體" panose="020B0604030504040204" pitchFamily="34" charset="-120"/>
                <a:cs typeface="Arial Unicode MS" pitchFamily="34" charset="-120"/>
              </a:rPr>
              <a:t>17</a:t>
            </a:r>
            <a:r>
              <a:rPr lang="zh-TW" altLang="en-US" b="1" dirty="0" smtClean="0">
                <a:solidFill>
                  <a:srgbClr val="002060"/>
                </a:solidFill>
                <a:latin typeface="微軟正黑體" panose="020B0604030504040204" pitchFamily="34" charset="-120"/>
                <a:ea typeface="微軟正黑體" panose="020B0604030504040204" pitchFamily="34" charset="-120"/>
              </a:rPr>
              <a:t> </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陸、分發比序原則                                                                    </a:t>
            </a:r>
            <a:r>
              <a:rPr lang="en-US" altLang="zh-TW" b="1" dirty="0" smtClean="0">
                <a:solidFill>
                  <a:srgbClr val="002060"/>
                </a:solidFill>
                <a:latin typeface="微軟正黑體" panose="020B0604030504040204" pitchFamily="34" charset="-120"/>
                <a:ea typeface="微軟正黑體" panose="020B0604030504040204" pitchFamily="34" charset="-120"/>
              </a:rPr>
              <a:t>24</a:t>
            </a:r>
            <a:endParaRPr lang="en-US" altLang="zh-TW" b="1" dirty="0" smtClean="0">
              <a:solidFill>
                <a:srgbClr val="002060"/>
              </a:solidFill>
              <a:latin typeface="微軟正黑體" panose="020B0604030504040204" pitchFamily="34" charset="-120"/>
              <a:ea typeface="微軟正黑體" panose="020B0604030504040204" pitchFamily="34" charset="-120"/>
              <a:cs typeface="Arial Unicode MS" pitchFamily="34" charset="-120"/>
            </a:endParaRP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柒、網路選填登記志願                                                            </a:t>
            </a:r>
            <a:r>
              <a:rPr lang="en-US" altLang="zh-TW" b="1" dirty="0" smtClean="0">
                <a:solidFill>
                  <a:srgbClr val="002060"/>
                </a:solidFill>
                <a:latin typeface="微軟正黑體" panose="020B0604030504040204" pitchFamily="34" charset="-120"/>
                <a:ea typeface="微軟正黑體" panose="020B0604030504040204" pitchFamily="34" charset="-120"/>
              </a:rPr>
              <a:t>28</a:t>
            </a:r>
            <a:r>
              <a:rPr lang="zh-TW" altLang="en-US" b="1" dirty="0" smtClean="0">
                <a:solidFill>
                  <a:srgbClr val="002060"/>
                </a:solidFill>
                <a:latin typeface="微軟正黑體" panose="020B0604030504040204" pitchFamily="34" charset="-120"/>
                <a:ea typeface="微軟正黑體" panose="020B0604030504040204" pitchFamily="34" charset="-120"/>
              </a:rPr>
              <a:t>  </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marL="34290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捌、分發方式                                                                            </a:t>
            </a:r>
            <a:r>
              <a:rPr lang="en-US" altLang="zh-TW" b="1" dirty="0" smtClean="0">
                <a:solidFill>
                  <a:srgbClr val="002060"/>
                </a:solidFill>
                <a:latin typeface="微軟正黑體" panose="020B0604030504040204" pitchFamily="34" charset="-120"/>
                <a:ea typeface="微軟正黑體" panose="020B0604030504040204" pitchFamily="34" charset="-120"/>
              </a:rPr>
              <a:t>30</a:t>
            </a:r>
          </a:p>
          <a:p>
            <a:pPr marL="34290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玖、報到及放棄                                                                        </a:t>
            </a:r>
            <a:r>
              <a:rPr lang="en-US" altLang="zh-TW" b="1" dirty="0" smtClean="0">
                <a:solidFill>
                  <a:srgbClr val="002060"/>
                </a:solidFill>
                <a:latin typeface="微軟正黑體" panose="020B0604030504040204" pitchFamily="34" charset="-120"/>
                <a:ea typeface="微軟正黑體" panose="020B0604030504040204" pitchFamily="34" charset="-120"/>
              </a:rPr>
              <a:t>33</a:t>
            </a:r>
            <a:endParaRPr lang="zh-TW" altLang="en-US" b="1" dirty="0" smtClean="0">
              <a:solidFill>
                <a:srgbClr val="002060"/>
              </a:solidFill>
              <a:latin typeface="微軟正黑體" panose="020B0604030504040204" pitchFamily="34" charset="-120"/>
              <a:ea typeface="微軟正黑體" panose="020B0604030504040204" pitchFamily="34" charset="-120"/>
              <a:cs typeface="Arial Unicode MS" pitchFamily="34" charset="-120"/>
            </a:endParaRP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拾、</a:t>
            </a:r>
            <a:r>
              <a:rPr lang="zh-TW" altLang="zh-TW" b="1" dirty="0">
                <a:solidFill>
                  <a:srgbClr val="002060"/>
                </a:solidFill>
                <a:latin typeface="微軟正黑體" panose="020B0604030504040204" pitchFamily="34" charset="-120"/>
                <a:ea typeface="微軟正黑體" panose="020B0604030504040204" pitchFamily="34" charset="-120"/>
              </a:rPr>
              <a:t>報名表填寫</a:t>
            </a:r>
            <a:r>
              <a:rPr lang="zh-TW" altLang="zh-TW" b="1" dirty="0" smtClean="0">
                <a:solidFill>
                  <a:srgbClr val="002060"/>
                </a:solidFill>
                <a:latin typeface="微軟正黑體" panose="020B0604030504040204" pitchFamily="34" charset="-120"/>
                <a:ea typeface="微軟正黑體" panose="020B0604030504040204" pitchFamily="34" charset="-120"/>
              </a:rPr>
              <a:t>範例</a:t>
            </a:r>
            <a:r>
              <a:rPr lang="en-US" altLang="zh-TW" b="1" dirty="0" smtClean="0">
                <a:solidFill>
                  <a:srgbClr val="002060"/>
                </a:solidFill>
                <a:latin typeface="微軟正黑體" panose="020B0604030504040204" pitchFamily="34" charset="-120"/>
                <a:ea typeface="微軟正黑體" panose="020B0604030504040204" pitchFamily="34" charset="-120"/>
              </a:rPr>
              <a:t>                                      </a:t>
            </a:r>
            <a:r>
              <a:rPr lang="zh-TW" altLang="en-US" b="1" dirty="0" smtClean="0">
                <a:solidFill>
                  <a:srgbClr val="002060"/>
                </a:solidFill>
                <a:latin typeface="微軟正黑體" panose="020B0604030504040204" pitchFamily="34" charset="-120"/>
                <a:ea typeface="微軟正黑體" panose="020B0604030504040204" pitchFamily="34" charset="-120"/>
              </a:rPr>
              <a:t>                          </a:t>
            </a:r>
            <a:r>
              <a:rPr lang="en-US" altLang="zh-TW" b="1" dirty="0" smtClean="0">
                <a:solidFill>
                  <a:srgbClr val="002060"/>
                </a:solidFill>
                <a:latin typeface="微軟正黑體" panose="020B0604030504040204" pitchFamily="34" charset="-120"/>
                <a:ea typeface="微軟正黑體" panose="020B0604030504040204" pitchFamily="34" charset="-120"/>
              </a:rPr>
              <a:t>34</a:t>
            </a:r>
          </a:p>
          <a:p>
            <a:pPr marL="342900" lvl="0" indent="-342900">
              <a:lnSpc>
                <a:spcPct val="100000"/>
              </a:lnSpc>
              <a:spcBef>
                <a:spcPct val="20000"/>
              </a:spcBef>
              <a:buNone/>
              <a:defRPr/>
            </a:pPr>
            <a:r>
              <a:rPr lang="zh-TW" altLang="en-US" b="1" dirty="0">
                <a:solidFill>
                  <a:srgbClr val="002060"/>
                </a:solidFill>
                <a:latin typeface="微軟正黑體" panose="020B0604030504040204" pitchFamily="34" charset="-120"/>
                <a:ea typeface="微軟正黑體" panose="020B0604030504040204" pitchFamily="34" charset="-120"/>
              </a:rPr>
              <a:t>拾壹</a:t>
            </a:r>
            <a:r>
              <a:rPr lang="zh-TW" altLang="en-US" b="1" dirty="0" smtClean="0">
                <a:solidFill>
                  <a:srgbClr val="002060"/>
                </a:solidFill>
                <a:latin typeface="微軟正黑體" panose="020B0604030504040204" pitchFamily="34" charset="-120"/>
                <a:ea typeface="微軟正黑體" panose="020B0604030504040204" pitchFamily="34" charset="-120"/>
              </a:rPr>
              <a:t>、系統操作說明                                                                </a:t>
            </a:r>
            <a:r>
              <a:rPr lang="en-US" altLang="zh-TW" b="1" dirty="0" smtClean="0">
                <a:solidFill>
                  <a:srgbClr val="002060"/>
                </a:solidFill>
                <a:latin typeface="微軟正黑體" panose="020B0604030504040204" pitchFamily="34" charset="-120"/>
                <a:ea typeface="微軟正黑體" panose="020B0604030504040204" pitchFamily="34" charset="-120"/>
              </a:rPr>
              <a:t>40</a:t>
            </a: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            一</a:t>
            </a:r>
            <a:r>
              <a:rPr lang="zh-TW" altLang="en-US" b="1" dirty="0">
                <a:solidFill>
                  <a:srgbClr val="002060"/>
                </a:solidFill>
                <a:latin typeface="微軟正黑體" panose="020B0604030504040204" pitchFamily="34" charset="-120"/>
                <a:ea typeface="微軟正黑體" panose="020B0604030504040204" pitchFamily="34" charset="-120"/>
              </a:rPr>
              <a:t>、集體</a:t>
            </a:r>
            <a:r>
              <a:rPr lang="zh-TW" altLang="en-US" b="1" dirty="0" smtClean="0">
                <a:solidFill>
                  <a:srgbClr val="002060"/>
                </a:solidFill>
                <a:latin typeface="微軟正黑體" panose="020B0604030504040204" pitchFamily="34" charset="-120"/>
                <a:ea typeface="微軟正黑體" panose="020B0604030504040204" pitchFamily="34" charset="-120"/>
              </a:rPr>
              <a:t>報名系統                                                        </a:t>
            </a:r>
            <a:r>
              <a:rPr lang="en-US" altLang="zh-TW" b="1" dirty="0" smtClean="0">
                <a:solidFill>
                  <a:srgbClr val="002060"/>
                </a:solidFill>
                <a:latin typeface="微軟正黑體" panose="020B0604030504040204" pitchFamily="34" charset="-120"/>
                <a:ea typeface="微軟正黑體" panose="020B0604030504040204" pitchFamily="34" charset="-120"/>
              </a:rPr>
              <a:t>41</a:t>
            </a:r>
            <a:r>
              <a:rPr lang="zh-TW" altLang="en-US" b="1" dirty="0" smtClean="0">
                <a:solidFill>
                  <a:srgbClr val="002060"/>
                </a:solidFill>
                <a:latin typeface="微軟正黑體" panose="020B0604030504040204" pitchFamily="34" charset="-120"/>
                <a:ea typeface="微軟正黑體" panose="020B0604030504040204" pitchFamily="34" charset="-120"/>
              </a:rPr>
              <a:t>                    </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marL="342900" lvl="0" indent="-342900">
              <a:lnSpc>
                <a:spcPct val="100000"/>
              </a:lnSpc>
              <a:spcBef>
                <a:spcPct val="20000"/>
              </a:spcBef>
              <a:buNone/>
              <a:defRPr/>
            </a:pPr>
            <a:r>
              <a:rPr lang="zh-TW" altLang="en-US" b="1" dirty="0">
                <a:solidFill>
                  <a:srgbClr val="002060"/>
                </a:solidFill>
                <a:latin typeface="微軟正黑體" panose="020B0604030504040204" pitchFamily="34" charset="-120"/>
                <a:ea typeface="微軟正黑體" panose="020B0604030504040204" pitchFamily="34" charset="-120"/>
              </a:rPr>
              <a:t> </a:t>
            </a:r>
            <a:r>
              <a:rPr lang="zh-TW" altLang="en-US" b="1" dirty="0" smtClean="0">
                <a:solidFill>
                  <a:srgbClr val="002060"/>
                </a:solidFill>
                <a:latin typeface="微軟正黑體" panose="020B0604030504040204" pitchFamily="34" charset="-120"/>
                <a:ea typeface="微軟正黑體" panose="020B0604030504040204" pitchFamily="34" charset="-120"/>
              </a:rPr>
              <a:t>           二</a:t>
            </a:r>
            <a:r>
              <a:rPr lang="zh-TW" altLang="en-US" b="1" dirty="0">
                <a:solidFill>
                  <a:srgbClr val="002060"/>
                </a:solidFill>
                <a:latin typeface="微軟正黑體" panose="020B0604030504040204" pitchFamily="34" charset="-120"/>
                <a:ea typeface="微軟正黑體" panose="020B0604030504040204" pitchFamily="34" charset="-120"/>
              </a:rPr>
              <a:t>、國中學校查詢系統                                                </a:t>
            </a:r>
            <a:r>
              <a:rPr lang="en-US" altLang="zh-TW" b="1" dirty="0" smtClean="0">
                <a:solidFill>
                  <a:srgbClr val="002060"/>
                </a:solidFill>
                <a:latin typeface="微軟正黑體" panose="020B0604030504040204" pitchFamily="34" charset="-120"/>
                <a:ea typeface="微軟正黑體" panose="020B0604030504040204" pitchFamily="34" charset="-120"/>
              </a:rPr>
              <a:t>84</a:t>
            </a:r>
          </a:p>
          <a:p>
            <a:pPr marL="342900" indent="-342900">
              <a:lnSpc>
                <a:spcPct val="100000"/>
              </a:lnSpc>
              <a:spcBef>
                <a:spcPct val="20000"/>
              </a:spcBef>
              <a:buNone/>
              <a:defRPr/>
            </a:pPr>
            <a:r>
              <a:rPr lang="zh-TW" altLang="en-US" b="1" dirty="0">
                <a:solidFill>
                  <a:srgbClr val="002060"/>
                </a:solidFill>
                <a:latin typeface="微軟正黑體" panose="020B0604030504040204" pitchFamily="34" charset="-120"/>
                <a:ea typeface="微軟正黑體" panose="020B0604030504040204" pitchFamily="34" charset="-120"/>
              </a:rPr>
              <a:t> </a:t>
            </a:r>
            <a:r>
              <a:rPr lang="zh-TW" altLang="en-US" b="1" dirty="0" smtClean="0">
                <a:solidFill>
                  <a:srgbClr val="002060"/>
                </a:solidFill>
                <a:latin typeface="微軟正黑體" panose="020B0604030504040204" pitchFamily="34" charset="-120"/>
                <a:ea typeface="微軟正黑體" panose="020B0604030504040204" pitchFamily="34" charset="-120"/>
              </a:rPr>
              <a:t>           </a:t>
            </a:r>
            <a:r>
              <a:rPr lang="zh-TW" altLang="en-US" b="1" dirty="0">
                <a:solidFill>
                  <a:srgbClr val="002060"/>
                </a:solidFill>
                <a:latin typeface="微軟正黑體" panose="020B0604030504040204" pitchFamily="34" charset="-120"/>
                <a:ea typeface="微軟正黑體" panose="020B0604030504040204" pitchFamily="34" charset="-120"/>
              </a:rPr>
              <a:t>三、免試生查詢系統                                                   </a:t>
            </a:r>
            <a:r>
              <a:rPr lang="zh-TW" altLang="en-US" b="1" dirty="0" smtClean="0">
                <a:solidFill>
                  <a:srgbClr val="002060"/>
                </a:solidFill>
                <a:latin typeface="微軟正黑體" panose="020B0604030504040204" pitchFamily="34" charset="-120"/>
                <a:ea typeface="微軟正黑體" panose="020B0604030504040204" pitchFamily="34" charset="-120"/>
              </a:rPr>
              <a:t> </a:t>
            </a:r>
            <a:r>
              <a:rPr lang="en-US" altLang="zh-TW" b="1" dirty="0" smtClean="0">
                <a:solidFill>
                  <a:srgbClr val="002060"/>
                </a:solidFill>
                <a:latin typeface="微軟正黑體" panose="020B0604030504040204" pitchFamily="34" charset="-120"/>
                <a:ea typeface="微軟正黑體" panose="020B0604030504040204" pitchFamily="34" charset="-120"/>
              </a:rPr>
              <a:t>93</a:t>
            </a:r>
          </a:p>
          <a:p>
            <a:pPr marL="342900" lvl="0" indent="-342900">
              <a:lnSpc>
                <a:spcPct val="100000"/>
              </a:lnSpc>
              <a:spcBef>
                <a:spcPct val="20000"/>
              </a:spcBef>
              <a:buNone/>
              <a:defRPr/>
            </a:pPr>
            <a:r>
              <a:rPr lang="zh-TW" altLang="en-US" b="1" dirty="0" smtClean="0">
                <a:solidFill>
                  <a:srgbClr val="002060"/>
                </a:solidFill>
                <a:latin typeface="微軟正黑體" panose="020B0604030504040204" pitchFamily="34" charset="-120"/>
                <a:ea typeface="微軟正黑體" panose="020B0604030504040204" pitchFamily="34" charset="-120"/>
              </a:rPr>
              <a:t>            四、選填登記志願系統                                                </a:t>
            </a:r>
            <a:r>
              <a:rPr lang="en-US" altLang="zh-TW" b="1" dirty="0" smtClean="0">
                <a:solidFill>
                  <a:srgbClr val="002060"/>
                </a:solidFill>
                <a:latin typeface="微軟正黑體" panose="020B0604030504040204" pitchFamily="34" charset="-120"/>
                <a:ea typeface="微軟正黑體" panose="020B0604030504040204" pitchFamily="34" charset="-120"/>
              </a:rPr>
              <a:t>97</a:t>
            </a:r>
            <a:endParaRPr lang="zh-TW" altLang="en-US"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50611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3"/>
          <p:cNvSpPr>
            <a:spLocks noGrp="1"/>
          </p:cNvSpPr>
          <p:nvPr>
            <p:ph type="sldNum" sz="quarter" idx="4294967295"/>
          </p:nvPr>
        </p:nvSpPr>
        <p:spPr bwMode="auto">
          <a:xfrm>
            <a:off x="9324000" y="6408738"/>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94155058-C254-4AE3-ACCA-200C72CB570B}" type="slidenum">
              <a:rPr lang="zh-TW" altLang="en-US" sz="1800" b="1" u="sng" smtClean="0"/>
              <a:pPr fontAlgn="base">
                <a:lnSpc>
                  <a:spcPct val="100000"/>
                </a:lnSpc>
                <a:spcBef>
                  <a:spcPct val="0"/>
                </a:spcBef>
                <a:spcAft>
                  <a:spcPct val="0"/>
                </a:spcAft>
                <a:buFontTx/>
                <a:buNone/>
              </a:pPr>
              <a:t>20</a:t>
            </a:fld>
            <a:endParaRPr lang="zh-TW" altLang="en-US" sz="1800" b="1" u="sng" dirty="0" smtClean="0"/>
          </a:p>
        </p:txBody>
      </p:sp>
      <p:sp>
        <p:nvSpPr>
          <p:cNvPr id="54275" name="內容版面配置區 2"/>
          <p:cNvSpPr txBox="1">
            <a:spLocks/>
          </p:cNvSpPr>
          <p:nvPr/>
        </p:nvSpPr>
        <p:spPr bwMode="auto">
          <a:xfrm>
            <a:off x="544513" y="311150"/>
            <a:ext cx="106108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spcAft>
                <a:spcPts val="600"/>
              </a:spcAft>
              <a:buFont typeface="Wingdings" panose="05000000000000000000" pitchFamily="2" charset="2"/>
              <a:buChar char="l"/>
            </a:pPr>
            <a:r>
              <a:rPr lang="zh-TW" altLang="zh-TW" b="1">
                <a:solidFill>
                  <a:srgbClr val="0033CC"/>
                </a:solidFill>
                <a:latin typeface="微軟正黑體" panose="020B0604030504040204" pitchFamily="34" charset="-120"/>
                <a:ea typeface="微軟正黑體" panose="020B0604030504040204" pitchFamily="34" charset="-120"/>
              </a:rPr>
              <a:t>競賽</a:t>
            </a:r>
            <a:r>
              <a:rPr lang="zh-TW" altLang="en-US" b="1">
                <a:solidFill>
                  <a:srgbClr val="0033CC"/>
                </a:solidFill>
                <a:latin typeface="微軟正黑體" panose="020B0604030504040204" pitchFamily="34" charset="-120"/>
                <a:ea typeface="微軟正黑體" panose="020B0604030504040204" pitchFamily="34" charset="-120"/>
              </a:rPr>
              <a:t>（獎狀範例）</a:t>
            </a:r>
            <a:endParaRPr lang="en-US" altLang="zh-TW" b="1">
              <a:solidFill>
                <a:srgbClr val="0033CC"/>
              </a:solidFill>
              <a:latin typeface="微軟正黑體" panose="020B0604030504040204" pitchFamily="34" charset="-120"/>
              <a:ea typeface="微軟正黑體" panose="020B0604030504040204" pitchFamily="34" charset="-120"/>
            </a:endParaRPr>
          </a:p>
          <a:p>
            <a:pPr lvl="2" eaLnBrk="1" hangingPunct="1">
              <a:buFont typeface="Wingdings" panose="05000000000000000000" pitchFamily="2" charset="2"/>
              <a:buChar char="Ø"/>
            </a:pPr>
            <a:r>
              <a:rPr lang="zh-TW" altLang="zh-TW" sz="1800">
                <a:latin typeface="微軟正黑體" panose="020B0604030504040204" pitchFamily="34" charset="-120"/>
                <a:ea typeface="微軟正黑體" panose="020B0604030504040204" pitchFamily="34" charset="-120"/>
              </a:rPr>
              <a:t>區域及縣（市）競賽以</a:t>
            </a:r>
            <a:r>
              <a:rPr lang="zh-TW" altLang="en-US" sz="1800">
                <a:latin typeface="微軟正黑體" panose="020B0604030504040204" pitchFamily="34" charset="-120"/>
                <a:ea typeface="微軟正黑體" panose="020B0604030504040204" pitchFamily="34" charset="-120"/>
              </a:rPr>
              <a:t>縣市</a:t>
            </a:r>
            <a:r>
              <a:rPr lang="zh-TW" altLang="zh-TW" sz="1800">
                <a:latin typeface="微軟正黑體" panose="020B0604030504040204" pitchFamily="34" charset="-120"/>
                <a:ea typeface="微軟正黑體" panose="020B0604030504040204" pitchFamily="34" charset="-120"/>
              </a:rPr>
              <a:t>政府主辦者為限</a:t>
            </a:r>
            <a:r>
              <a:rPr lang="zh-TW" altLang="en-US" sz="1800">
                <a:solidFill>
                  <a:srgbClr val="C00000"/>
                </a:solidFill>
                <a:latin typeface="微軟正黑體" panose="020B0604030504040204" pitchFamily="34" charset="-120"/>
                <a:ea typeface="微軟正黑體" panose="020B0604030504040204" pitchFamily="34" charset="-120"/>
              </a:rPr>
              <a:t>，獲獎證明落款人：</a:t>
            </a:r>
            <a:r>
              <a:rPr lang="zh-TW" altLang="en-US" sz="1800" b="1">
                <a:solidFill>
                  <a:srgbClr val="C00000"/>
                </a:solidFill>
                <a:latin typeface="微軟正黑體" panose="020B0604030504040204" pitchFamily="34" charset="-120"/>
                <a:ea typeface="微軟正黑體" panose="020B0604030504040204" pitchFamily="34" charset="-120"/>
              </a:rPr>
              <a:t>縣市為縣市長</a:t>
            </a:r>
            <a:r>
              <a:rPr lang="zh-TW" altLang="en-US" sz="1800">
                <a:solidFill>
                  <a:srgbClr val="C00000"/>
                </a:solidFill>
                <a:latin typeface="微軟正黑體" panose="020B0604030504040204" pitchFamily="34" charset="-120"/>
                <a:ea typeface="微軟正黑體" panose="020B0604030504040204" pitchFamily="34" charset="-120"/>
              </a:rPr>
              <a:t>；直轄市為</a:t>
            </a:r>
            <a:r>
              <a:rPr lang="zh-TW" altLang="en-US" sz="1800" b="1">
                <a:solidFill>
                  <a:srgbClr val="C00000"/>
                </a:solidFill>
                <a:latin typeface="微軟正黑體" panose="020B0604030504040204" pitchFamily="34" charset="-120"/>
                <a:ea typeface="微軟正黑體" panose="020B0604030504040204" pitchFamily="34" charset="-120"/>
              </a:rPr>
              <a:t>市長或其所屬之一級機關首長</a:t>
            </a:r>
            <a:r>
              <a:rPr lang="zh-TW" altLang="zh-TW" sz="1800">
                <a:solidFill>
                  <a:srgbClr val="C00000"/>
                </a:solidFill>
                <a:latin typeface="微軟正黑體" panose="020B0604030504040204" pitchFamily="34" charset="-120"/>
                <a:ea typeface="微軟正黑體" panose="020B0604030504040204" pitchFamily="34" charset="-120"/>
              </a:rPr>
              <a:t>。</a:t>
            </a:r>
          </a:p>
        </p:txBody>
      </p:sp>
      <p:grpSp>
        <p:nvGrpSpPr>
          <p:cNvPr id="54276" name="群組 9"/>
          <p:cNvGrpSpPr>
            <a:grpSpLocks/>
          </p:cNvGrpSpPr>
          <p:nvPr/>
        </p:nvGrpSpPr>
        <p:grpSpPr bwMode="auto">
          <a:xfrm>
            <a:off x="2884488" y="1517650"/>
            <a:ext cx="6526212" cy="4371975"/>
            <a:chOff x="2884218" y="1517560"/>
            <a:chExt cx="6526925" cy="4372301"/>
          </a:xfrm>
        </p:grpSpPr>
        <p:pic>
          <p:nvPicPr>
            <p:cNvPr id="54281" name="圖片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5460000">
              <a:off x="3961530" y="440248"/>
              <a:ext cx="4372301" cy="652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角矩形 6"/>
            <p:cNvSpPr/>
            <p:nvPr/>
          </p:nvSpPr>
          <p:spPr>
            <a:xfrm>
              <a:off x="3468482" y="2984519"/>
              <a:ext cx="504880" cy="2206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圓角矩形 7"/>
            <p:cNvSpPr/>
            <p:nvPr/>
          </p:nvSpPr>
          <p:spPr>
            <a:xfrm>
              <a:off x="4451251" y="2984519"/>
              <a:ext cx="750970" cy="2206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 name="圓角矩形 8"/>
            <p:cNvSpPr/>
            <p:nvPr/>
          </p:nvSpPr>
          <p:spPr>
            <a:xfrm>
              <a:off x="7451954" y="3371898"/>
              <a:ext cx="750970" cy="2206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sp>
        <p:nvSpPr>
          <p:cNvPr id="11" name="圓角矩形 10"/>
          <p:cNvSpPr/>
          <p:nvPr/>
        </p:nvSpPr>
        <p:spPr>
          <a:xfrm>
            <a:off x="3279775" y="4603750"/>
            <a:ext cx="1625600" cy="45561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3" name="矩形 12"/>
          <p:cNvSpPr/>
          <p:nvPr/>
        </p:nvSpPr>
        <p:spPr>
          <a:xfrm>
            <a:off x="552450" y="3549650"/>
            <a:ext cx="2525713" cy="117475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ct val="20000"/>
              </a:spcBef>
              <a:spcAft>
                <a:spcPts val="0"/>
              </a:spcAft>
              <a:defRPr/>
            </a:pPr>
            <a:r>
              <a:rPr lang="zh-TW" altLang="en-US" sz="1600" b="1" dirty="0">
                <a:solidFill>
                  <a:srgbClr val="C00000"/>
                </a:solidFill>
                <a:latin typeface="微軟正黑體" pitchFamily="34" charset="-120"/>
                <a:ea typeface="微軟正黑體" pitchFamily="34" charset="-120"/>
              </a:rPr>
              <a:t>落款人：</a:t>
            </a:r>
            <a:endParaRPr lang="en-US" altLang="zh-TW" sz="1600" b="1" dirty="0">
              <a:solidFill>
                <a:srgbClr val="C00000"/>
              </a:solidFill>
              <a:latin typeface="微軟正黑體" pitchFamily="34" charset="-120"/>
              <a:ea typeface="微軟正黑體" pitchFamily="34" charset="-120"/>
            </a:endParaRPr>
          </a:p>
          <a:p>
            <a:pPr marL="285750" indent="-285750" eaLnBrk="1" fontAlgn="auto" hangingPunct="1">
              <a:spcBef>
                <a:spcPct val="20000"/>
              </a:spcBef>
              <a:spcAft>
                <a:spcPts val="0"/>
              </a:spcAft>
              <a:buFont typeface="Wingdings" panose="05000000000000000000" pitchFamily="2" charset="2"/>
              <a:buChar char="ü"/>
              <a:defRPr/>
            </a:pPr>
            <a:r>
              <a:rPr lang="zh-TW" altLang="en-US" sz="1600" b="1" dirty="0">
                <a:solidFill>
                  <a:srgbClr val="C00000"/>
                </a:solidFill>
                <a:latin typeface="微軟正黑體" panose="020B0604030504040204" pitchFamily="34" charset="-120"/>
                <a:ea typeface="微軟正黑體" panose="020B0604030504040204" pitchFamily="34" charset="-120"/>
              </a:rPr>
              <a:t>縣市為縣市長</a:t>
            </a:r>
            <a:endParaRPr lang="en-US" altLang="zh-TW" sz="1600" dirty="0">
              <a:solidFill>
                <a:srgbClr val="C00000"/>
              </a:solidFill>
              <a:latin typeface="微軟正黑體" panose="020B0604030504040204" pitchFamily="34" charset="-120"/>
              <a:ea typeface="微軟正黑體" panose="020B0604030504040204" pitchFamily="34" charset="-120"/>
            </a:endParaRPr>
          </a:p>
          <a:p>
            <a:pPr marL="285750" indent="-285750" eaLnBrk="1" fontAlgn="auto" hangingPunct="1">
              <a:spcBef>
                <a:spcPct val="20000"/>
              </a:spcBef>
              <a:spcAft>
                <a:spcPts val="0"/>
              </a:spcAft>
              <a:buFont typeface="Wingdings" panose="05000000000000000000" pitchFamily="2" charset="2"/>
              <a:buChar char="ü"/>
              <a:defRPr/>
            </a:pPr>
            <a:r>
              <a:rPr lang="zh-TW" altLang="en-US" sz="1600" dirty="0">
                <a:solidFill>
                  <a:srgbClr val="C00000"/>
                </a:solidFill>
                <a:latin typeface="微軟正黑體" panose="020B0604030504040204" pitchFamily="34" charset="-120"/>
                <a:ea typeface="微軟正黑體" panose="020B0604030504040204" pitchFamily="34" charset="-120"/>
              </a:rPr>
              <a:t>直轄市為</a:t>
            </a:r>
            <a:r>
              <a:rPr lang="zh-TW" altLang="en-US" sz="1600" b="1" dirty="0">
                <a:solidFill>
                  <a:srgbClr val="C00000"/>
                </a:solidFill>
                <a:latin typeface="微軟正黑體" panose="020B0604030504040204" pitchFamily="34" charset="-120"/>
                <a:ea typeface="微軟正黑體" panose="020B0604030504040204" pitchFamily="34" charset="-120"/>
              </a:rPr>
              <a:t>市長或其所屬之一級機關首長</a:t>
            </a:r>
            <a:endParaRPr lang="zh-TW" altLang="en-US" sz="1600" dirty="0">
              <a:solidFill>
                <a:srgbClr val="0070C0"/>
              </a:solidFill>
              <a:latin typeface="微軟正黑體" pitchFamily="34" charset="-120"/>
              <a:ea typeface="微軟正黑體" pitchFamily="34" charset="-120"/>
            </a:endParaRPr>
          </a:p>
        </p:txBody>
      </p:sp>
      <p:cxnSp>
        <p:nvCxnSpPr>
          <p:cNvPr id="15" name="直線單箭頭接點 14"/>
          <p:cNvCxnSpPr/>
          <p:nvPr/>
        </p:nvCxnSpPr>
        <p:spPr>
          <a:xfrm flipH="1" flipV="1">
            <a:off x="2824163" y="4565650"/>
            <a:ext cx="455612" cy="31750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4280" name="圖片 1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4336405">
            <a:off x="432461" y="3369116"/>
            <a:ext cx="258311"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4633738" y="3113512"/>
            <a:ext cx="604238" cy="323165"/>
          </a:xfrm>
          <a:prstGeom prst="rect">
            <a:avLst/>
          </a:prstGeom>
          <a:solidFill>
            <a:schemeClr val="bg1"/>
          </a:solidFill>
          <a:ln>
            <a:noFill/>
          </a:ln>
        </p:spPr>
        <p:txBody>
          <a:bodyPr wrap="square" rtlCol="0">
            <a:spAutoFit/>
          </a:bodyPr>
          <a:lstStyle/>
          <a:p>
            <a:r>
              <a:rPr lang="en-US" altLang="zh-TW" sz="1500" b="1" dirty="0" smtClean="0">
                <a:solidFill>
                  <a:schemeClr val="tx1">
                    <a:lumMod val="65000"/>
                    <a:lumOff val="35000"/>
                  </a:schemeClr>
                </a:solidFill>
                <a:latin typeface="標楷體" panose="03000509000000000000" pitchFamily="65" charset="-120"/>
                <a:ea typeface="標楷體" panose="03000509000000000000" pitchFamily="65" charset="-120"/>
              </a:rPr>
              <a:t>107</a:t>
            </a:r>
            <a:endParaRPr lang="zh-TW" altLang="en-US" sz="1500" b="1" dirty="0">
              <a:solidFill>
                <a:schemeClr val="tx1">
                  <a:lumMod val="65000"/>
                  <a:lumOff val="35000"/>
                </a:schemeClr>
              </a:solidFill>
              <a:latin typeface="標楷體" panose="03000509000000000000" pitchFamily="65" charset="-120"/>
              <a:ea typeface="標楷體" panose="03000509000000000000" pitchFamily="65" charset="-120"/>
            </a:endParaRPr>
          </a:p>
        </p:txBody>
      </p:sp>
      <p:sp>
        <p:nvSpPr>
          <p:cNvPr id="16" name="文字方塊 15"/>
          <p:cNvSpPr txBox="1"/>
          <p:nvPr/>
        </p:nvSpPr>
        <p:spPr>
          <a:xfrm>
            <a:off x="3116877" y="5107100"/>
            <a:ext cx="1516861" cy="307777"/>
          </a:xfrm>
          <a:prstGeom prst="rect">
            <a:avLst/>
          </a:prstGeom>
          <a:solidFill>
            <a:schemeClr val="bg1"/>
          </a:solidFill>
          <a:ln>
            <a:noFill/>
          </a:ln>
        </p:spPr>
        <p:txBody>
          <a:bodyPr wrap="square" rtlCol="0">
            <a:spAutoFit/>
          </a:bodyPr>
          <a:lstStyle/>
          <a:p>
            <a:r>
              <a:rPr lang="zh-TW" altLang="en-US" sz="1400" b="1" dirty="0" smtClean="0">
                <a:solidFill>
                  <a:schemeClr val="tx1">
                    <a:lumMod val="65000"/>
                    <a:lumOff val="35000"/>
                  </a:schemeClr>
                </a:solidFill>
                <a:latin typeface="標楷體" panose="03000509000000000000" pitchFamily="65" charset="-120"/>
                <a:ea typeface="標楷體" panose="03000509000000000000" pitchFamily="65" charset="-120"/>
              </a:rPr>
              <a:t>中 華 民 國 </a:t>
            </a:r>
            <a:r>
              <a:rPr lang="en-US" altLang="zh-TW" sz="1400" b="1" dirty="0" smtClean="0">
                <a:solidFill>
                  <a:schemeClr val="tx1">
                    <a:lumMod val="65000"/>
                    <a:lumOff val="35000"/>
                  </a:schemeClr>
                </a:solidFill>
                <a:latin typeface="標楷體" panose="03000509000000000000" pitchFamily="65" charset="-120"/>
                <a:ea typeface="標楷體" panose="03000509000000000000" pitchFamily="65" charset="-120"/>
              </a:rPr>
              <a:t>108</a:t>
            </a:r>
            <a:endParaRPr lang="zh-TW" altLang="en-US" b="1" dirty="0">
              <a:solidFill>
                <a:schemeClr val="tx1">
                  <a:lumMod val="65000"/>
                  <a:lumOff val="3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41872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31775" y="569913"/>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3900" b="1" dirty="0">
                <a:solidFill>
                  <a:srgbClr val="002060"/>
                </a:solidFill>
                <a:latin typeface="微軟正黑體" panose="020B0604030504040204" pitchFamily="34" charset="-120"/>
                <a:ea typeface="微軟正黑體" panose="020B0604030504040204" pitchFamily="34" charset="-120"/>
              </a:rPr>
              <a:t>成績</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a:solidFill>
                  <a:srgbClr val="002060"/>
                </a:solidFill>
                <a:latin typeface="微軟正黑體" panose="020B0604030504040204" pitchFamily="34" charset="-120"/>
                <a:ea typeface="微軟正黑體" panose="020B0604030504040204" pitchFamily="34" charset="-120"/>
              </a:rPr>
              <a:t>-</a:t>
            </a:r>
            <a:r>
              <a:rPr lang="zh-TW" altLang="en-US" sz="3900" b="1" dirty="0">
                <a:solidFill>
                  <a:srgbClr val="002060"/>
                </a:solidFill>
                <a:latin typeface="微軟正黑體" panose="020B0604030504040204" pitchFamily="34" charset="-120"/>
                <a:ea typeface="微軟正黑體" panose="020B0604030504040204" pitchFamily="34" charset="-120"/>
              </a:rPr>
              <a:t>多元學習表現</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4/</a:t>
            </a:r>
            <a:r>
              <a:rPr lang="en-US" altLang="zh-TW" sz="3900" b="1" dirty="0">
                <a:solidFill>
                  <a:srgbClr val="002060"/>
                </a:solidFill>
                <a:latin typeface="微軟正黑體" panose="020B0604030504040204" pitchFamily="34" charset="-120"/>
                <a:ea typeface="微軟正黑體" panose="020B0604030504040204" pitchFamily="34" charset="-120"/>
              </a:rPr>
              <a:t>6</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p>
        </p:txBody>
      </p:sp>
      <p:graphicFrame>
        <p:nvGraphicFramePr>
          <p:cNvPr id="7" name="表格 6"/>
          <p:cNvGraphicFramePr>
            <a:graphicFrameLocks noGrp="1"/>
          </p:cNvGraphicFramePr>
          <p:nvPr>
            <p:extLst>
              <p:ext uri="{D42A27DB-BD31-4B8C-83A1-F6EECF244321}">
                <p14:modId xmlns:p14="http://schemas.microsoft.com/office/powerpoint/2010/main" val="221398826"/>
              </p:ext>
            </p:extLst>
          </p:nvPr>
        </p:nvGraphicFramePr>
        <p:xfrm>
          <a:off x="36513" y="1433513"/>
          <a:ext cx="12118975" cy="4974025"/>
        </p:xfrm>
        <a:graphic>
          <a:graphicData uri="http://schemas.openxmlformats.org/drawingml/2006/table">
            <a:tbl>
              <a:tblPr firstRow="1" bandRow="1">
                <a:tableStyleId>{5DA37D80-6434-44D0-A028-1B22A696006F}</a:tableStyleId>
              </a:tblPr>
              <a:tblGrid>
                <a:gridCol w="1372340">
                  <a:extLst>
                    <a:ext uri="{9D8B030D-6E8A-4147-A177-3AD203B41FA5}">
                      <a16:colId xmlns:a16="http://schemas.microsoft.com/office/drawing/2014/main" val="20000"/>
                    </a:ext>
                  </a:extLst>
                </a:gridCol>
                <a:gridCol w="1164718">
                  <a:extLst>
                    <a:ext uri="{9D8B030D-6E8A-4147-A177-3AD203B41FA5}">
                      <a16:colId xmlns:a16="http://schemas.microsoft.com/office/drawing/2014/main" val="20001"/>
                    </a:ext>
                  </a:extLst>
                </a:gridCol>
                <a:gridCol w="481288">
                  <a:extLst>
                    <a:ext uri="{9D8B030D-6E8A-4147-A177-3AD203B41FA5}">
                      <a16:colId xmlns:a16="http://schemas.microsoft.com/office/drawing/2014/main" val="20002"/>
                    </a:ext>
                  </a:extLst>
                </a:gridCol>
                <a:gridCol w="673804">
                  <a:extLst>
                    <a:ext uri="{9D8B030D-6E8A-4147-A177-3AD203B41FA5}">
                      <a16:colId xmlns:a16="http://schemas.microsoft.com/office/drawing/2014/main" val="20003"/>
                    </a:ext>
                  </a:extLst>
                </a:gridCol>
                <a:gridCol w="346527">
                  <a:extLst>
                    <a:ext uri="{9D8B030D-6E8A-4147-A177-3AD203B41FA5}">
                      <a16:colId xmlns:a16="http://schemas.microsoft.com/office/drawing/2014/main" val="20004"/>
                    </a:ext>
                  </a:extLst>
                </a:gridCol>
                <a:gridCol w="698006">
                  <a:extLst>
                    <a:ext uri="{9D8B030D-6E8A-4147-A177-3AD203B41FA5}">
                      <a16:colId xmlns:a16="http://schemas.microsoft.com/office/drawing/2014/main" val="20005"/>
                    </a:ext>
                  </a:extLst>
                </a:gridCol>
                <a:gridCol w="1285973">
                  <a:extLst>
                    <a:ext uri="{9D8B030D-6E8A-4147-A177-3AD203B41FA5}">
                      <a16:colId xmlns:a16="http://schemas.microsoft.com/office/drawing/2014/main" val="20006"/>
                    </a:ext>
                  </a:extLst>
                </a:gridCol>
                <a:gridCol w="643857">
                  <a:extLst>
                    <a:ext uri="{9D8B030D-6E8A-4147-A177-3AD203B41FA5}">
                      <a16:colId xmlns:a16="http://schemas.microsoft.com/office/drawing/2014/main" val="20007"/>
                    </a:ext>
                  </a:extLst>
                </a:gridCol>
                <a:gridCol w="433160">
                  <a:extLst>
                    <a:ext uri="{9D8B030D-6E8A-4147-A177-3AD203B41FA5}">
                      <a16:colId xmlns:a16="http://schemas.microsoft.com/office/drawing/2014/main" val="20008"/>
                    </a:ext>
                  </a:extLst>
                </a:gridCol>
                <a:gridCol w="1135841">
                  <a:extLst>
                    <a:ext uri="{9D8B030D-6E8A-4147-A177-3AD203B41FA5}">
                      <a16:colId xmlns:a16="http://schemas.microsoft.com/office/drawing/2014/main" val="20009"/>
                    </a:ext>
                  </a:extLst>
                </a:gridCol>
                <a:gridCol w="1310534">
                  <a:extLst>
                    <a:ext uri="{9D8B030D-6E8A-4147-A177-3AD203B41FA5}">
                      <a16:colId xmlns:a16="http://schemas.microsoft.com/office/drawing/2014/main" val="20010"/>
                    </a:ext>
                  </a:extLst>
                </a:gridCol>
                <a:gridCol w="2572927">
                  <a:extLst>
                    <a:ext uri="{9D8B030D-6E8A-4147-A177-3AD203B41FA5}">
                      <a16:colId xmlns:a16="http://schemas.microsoft.com/office/drawing/2014/main" val="20011"/>
                    </a:ext>
                  </a:extLst>
                </a:gridCol>
              </a:tblGrid>
              <a:tr h="430185">
                <a:tc>
                  <a:txBody>
                    <a:bodyPr/>
                    <a:lstStyle/>
                    <a:p>
                      <a:pPr algn="ctr"/>
                      <a:r>
                        <a:rPr lang="zh-TW" altLang="en-US" sz="2200" b="1" dirty="0" smtClean="0">
                          <a:latin typeface="微軟正黑體" pitchFamily="34" charset="-120"/>
                          <a:ea typeface="微軟正黑體" pitchFamily="34" charset="-120"/>
                        </a:rPr>
                        <a:t>分項目</a:t>
                      </a:r>
                      <a:endParaRPr lang="zh-TW" altLang="en-US" sz="2200" b="1" dirty="0">
                        <a:latin typeface="微軟正黑體" pitchFamily="34" charset="-120"/>
                        <a:ea typeface="微軟正黑體" pitchFamily="34" charset="-120"/>
                      </a:endParaRPr>
                    </a:p>
                  </a:txBody>
                  <a:tcPr marL="91445" marR="91445" marT="45708" marB="45708">
                    <a:solidFill>
                      <a:schemeClr val="accent2">
                        <a:lumMod val="40000"/>
                        <a:lumOff val="60000"/>
                      </a:schemeClr>
                    </a:solidFill>
                  </a:tcPr>
                </a:tc>
                <a:tc gridSpan="11">
                  <a:txBody>
                    <a:bodyPr/>
                    <a:lstStyle/>
                    <a:p>
                      <a:pPr algn="ctr"/>
                      <a:r>
                        <a:rPr lang="zh-TW" altLang="en-US" sz="2200" b="1" dirty="0" smtClean="0">
                          <a:latin typeface="微軟正黑體" pitchFamily="34" charset="-120"/>
                          <a:ea typeface="微軟正黑體" pitchFamily="34" charset="-120"/>
                        </a:rPr>
                        <a:t>積分採計原則</a:t>
                      </a:r>
                      <a:endParaRPr lang="zh-TW" altLang="en-US" sz="2200" b="1" dirty="0">
                        <a:latin typeface="微軟正黑體" pitchFamily="34" charset="-120"/>
                        <a:ea typeface="微軟正黑體" pitchFamily="34" charset="-120"/>
                      </a:endParaRPr>
                    </a:p>
                  </a:txBody>
                  <a:tcPr marL="91445" marR="91445" marT="45708" marB="45708">
                    <a:solidFill>
                      <a:schemeClr val="accent2">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68729">
                <a:tc rowSpan="6">
                  <a:txBody>
                    <a:bodyPr/>
                    <a:lstStyle/>
                    <a:p>
                      <a:pPr algn="ctr"/>
                      <a:r>
                        <a:rPr lang="zh-TW" altLang="en-US" sz="1800" b="1" dirty="0" smtClean="0">
                          <a:latin typeface="微軟正黑體" pitchFamily="34" charset="-120"/>
                          <a:ea typeface="微軟正黑體" pitchFamily="34" charset="-120"/>
                        </a:rPr>
                        <a:t>競　　賽</a:t>
                      </a:r>
                      <a:endParaRPr lang="zh-TW" altLang="en-US" sz="1800" b="1" dirty="0">
                        <a:latin typeface="微軟正黑體" pitchFamily="34" charset="-120"/>
                        <a:ea typeface="微軟正黑體" pitchFamily="34" charset="-120"/>
                      </a:endParaRPr>
                    </a:p>
                  </a:txBody>
                  <a:tcPr marL="91445" marR="91445" marT="45708" marB="45708" anchor="ctr">
                    <a:solidFill>
                      <a:schemeClr val="accent2">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國內競賽</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800" b="1" dirty="0" smtClean="0">
                          <a:latin typeface="微軟正黑體" pitchFamily="34" charset="-120"/>
                          <a:ea typeface="微軟正黑體" pitchFamily="34" charset="-120"/>
                        </a:rPr>
                        <a:t>區域及縣市競賽</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dirty="0" smtClean="0">
                          <a:latin typeface="微軟正黑體" pitchFamily="34" charset="-120"/>
                          <a:ea typeface="微軟正黑體" pitchFamily="34" charset="-120"/>
                        </a:rPr>
                        <a:t>同學年度同項競賽擇優</a:t>
                      </a:r>
                      <a:r>
                        <a:rPr lang="en-US" altLang="zh-TW" sz="1600" b="1" dirty="0" smtClean="0">
                          <a:latin typeface="微軟正黑體" pitchFamily="34" charset="-120"/>
                          <a:ea typeface="微軟正黑體" pitchFamily="34" charset="-120"/>
                        </a:rPr>
                        <a:t>1</a:t>
                      </a:r>
                      <a:r>
                        <a:rPr lang="zh-TW" altLang="en-US" sz="1600" b="1" dirty="0" smtClean="0">
                          <a:latin typeface="微軟正黑體" pitchFamily="34" charset="-120"/>
                          <a:ea typeface="微軟正黑體" pitchFamily="34" charset="-120"/>
                        </a:rPr>
                        <a:t>次採計。</a:t>
                      </a:r>
                      <a:endParaRPr lang="en-US" altLang="zh-TW" sz="1600" b="1" dirty="0" smtClean="0">
                        <a:latin typeface="微軟正黑體" pitchFamily="34" charset="-120"/>
                        <a:ea typeface="微軟正黑體"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dirty="0" smtClean="0">
                          <a:latin typeface="微軟正黑體" pitchFamily="34" charset="-120"/>
                          <a:ea typeface="微軟正黑體" pitchFamily="34" charset="-120"/>
                        </a:rPr>
                        <a:t>參賽者</a:t>
                      </a:r>
                      <a:r>
                        <a:rPr lang="en-US" altLang="zh-TW" sz="1600" b="1" dirty="0" smtClean="0">
                          <a:latin typeface="微軟正黑體" pitchFamily="34" charset="-120"/>
                          <a:ea typeface="微軟正黑體" pitchFamily="34" charset="-120"/>
                        </a:rPr>
                        <a:t>4</a:t>
                      </a:r>
                      <a:r>
                        <a:rPr lang="zh-TW" altLang="en-US" sz="1600" b="1" dirty="0" smtClean="0">
                          <a:latin typeface="微軟正黑體" pitchFamily="34" charset="-120"/>
                          <a:ea typeface="微軟正黑體" pitchFamily="34" charset="-120"/>
                        </a:rPr>
                        <a:t>人以上為團體。團體賽依個人賽積分折半計算。</a:t>
                      </a:r>
                      <a:endParaRPr lang="en-US" altLang="zh-TW" sz="1600" b="1" dirty="0" smtClean="0">
                        <a:latin typeface="微軟正黑體" pitchFamily="34" charset="-120"/>
                        <a:ea typeface="微軟正黑體"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kern="1200" dirty="0" smtClean="0">
                          <a:solidFill>
                            <a:schemeClr val="tx1"/>
                          </a:solidFill>
                          <a:latin typeface="微軟正黑體" pitchFamily="34" charset="-120"/>
                          <a:ea typeface="微軟正黑體" pitchFamily="34" charset="-120"/>
                          <a:cs typeface="+mn-cs"/>
                        </a:rPr>
                        <a:t>區域及縣市競賽以縣市政府主辦者為限，獲獎證明之落款人在縣市須為縣市長，在直轄市須為市長或其所屬一級機關首長。</a:t>
                      </a:r>
                      <a:endParaRPr lang="en-US" altLang="zh-TW" sz="1600" b="1" kern="1200" dirty="0" smtClean="0">
                        <a:solidFill>
                          <a:schemeClr val="tx1"/>
                        </a:solidFill>
                        <a:latin typeface="微軟正黑體" pitchFamily="34" charset="-120"/>
                        <a:ea typeface="微軟正黑體" pitchFamily="34" charset="-120"/>
                        <a:cs typeface="+mn-cs"/>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dirty="0" smtClean="0">
                          <a:latin typeface="微軟正黑體" pitchFamily="34" charset="-120"/>
                          <a:ea typeface="微軟正黑體" pitchFamily="34" charset="-120"/>
                        </a:rPr>
                        <a:t>競賽採計範圍以</a:t>
                      </a:r>
                      <a:r>
                        <a:rPr lang="zh-TW" altLang="en-US" sz="1600" b="1" dirty="0" smtClean="0">
                          <a:solidFill>
                            <a:srgbClr val="C00000"/>
                          </a:solidFill>
                          <a:latin typeface="微軟正黑體" pitchFamily="34" charset="-120"/>
                          <a:ea typeface="微軟正黑體" pitchFamily="34" charset="-120"/>
                        </a:rPr>
                        <a:t>國中就學期間至</a:t>
                      </a:r>
                      <a:r>
                        <a:rPr lang="en-US" altLang="zh-TW" sz="1600" b="1" dirty="0" smtClean="0">
                          <a:solidFill>
                            <a:srgbClr val="C00000"/>
                          </a:solidFill>
                          <a:latin typeface="微軟正黑體" pitchFamily="34" charset="-120"/>
                          <a:ea typeface="微軟正黑體" pitchFamily="34" charset="-120"/>
                        </a:rPr>
                        <a:t>109</a:t>
                      </a:r>
                      <a:r>
                        <a:rPr lang="zh-TW" altLang="en-US" sz="1600" b="1" dirty="0" smtClean="0">
                          <a:solidFill>
                            <a:srgbClr val="C00000"/>
                          </a:solidFill>
                          <a:latin typeface="微軟正黑體" pitchFamily="34" charset="-120"/>
                          <a:ea typeface="微軟正黑體" pitchFamily="34" charset="-120"/>
                        </a:rPr>
                        <a:t>年</a:t>
                      </a:r>
                      <a:r>
                        <a:rPr lang="en-US" altLang="zh-TW" sz="1600" b="1" dirty="0" smtClean="0">
                          <a:solidFill>
                            <a:srgbClr val="C00000"/>
                          </a:solidFill>
                          <a:latin typeface="微軟正黑體" pitchFamily="34" charset="-120"/>
                          <a:ea typeface="微軟正黑體" pitchFamily="34" charset="-120"/>
                        </a:rPr>
                        <a:t>5</a:t>
                      </a:r>
                      <a:r>
                        <a:rPr lang="zh-TW" altLang="en-US" sz="1600" b="1" dirty="0" smtClean="0">
                          <a:solidFill>
                            <a:srgbClr val="C00000"/>
                          </a:solidFill>
                          <a:latin typeface="微軟正黑體" pitchFamily="34" charset="-120"/>
                          <a:ea typeface="微軟正黑體" pitchFamily="34" charset="-120"/>
                        </a:rPr>
                        <a:t>月</a:t>
                      </a:r>
                      <a:r>
                        <a:rPr lang="en-US" altLang="zh-TW" sz="1600" b="1" dirty="0" smtClean="0">
                          <a:solidFill>
                            <a:srgbClr val="C00000"/>
                          </a:solidFill>
                          <a:latin typeface="微軟正黑體" pitchFamily="34" charset="-120"/>
                          <a:ea typeface="微軟正黑體" pitchFamily="34" charset="-120"/>
                        </a:rPr>
                        <a:t>14</a:t>
                      </a:r>
                      <a:r>
                        <a:rPr lang="zh-TW" altLang="en-US" sz="1600" b="1" dirty="0" smtClean="0">
                          <a:solidFill>
                            <a:srgbClr val="C00000"/>
                          </a:solidFill>
                          <a:latin typeface="微軟正黑體" pitchFamily="34" charset="-120"/>
                          <a:ea typeface="微軟正黑體" pitchFamily="34" charset="-120"/>
                        </a:rPr>
                        <a:t>日</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含</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前</a:t>
                      </a:r>
                      <a:r>
                        <a:rPr lang="zh-TW" altLang="en-US" sz="1600" b="1" dirty="0" smtClean="0">
                          <a:latin typeface="微軟正黑體" pitchFamily="34" charset="-120"/>
                          <a:ea typeface="微軟正黑體" pitchFamily="34" charset="-120"/>
                        </a:rPr>
                        <a:t>取得為限。</a:t>
                      </a:r>
                      <a:endParaRPr lang="zh-TW" altLang="en-US" sz="1600" b="1" dirty="0">
                        <a:latin typeface="微軟正黑體" pitchFamily="34" charset="-120"/>
                        <a:ea typeface="微軟正黑體" pitchFamily="34" charset="-120"/>
                      </a:endParaRPr>
                    </a:p>
                  </a:txBody>
                  <a:tcPr marL="91445" marR="91445" marT="45708" marB="45708" anchor="ctr">
                    <a:noFill/>
                  </a:tcPr>
                </a:tc>
                <a:extLst>
                  <a:ext uri="{0D108BD9-81ED-4DB2-BD59-A6C34878D82A}">
                    <a16:rowId xmlns:a16="http://schemas.microsoft.com/office/drawing/2014/main" val="10001"/>
                  </a:ext>
                </a:extLst>
              </a:tr>
              <a:tr h="368729">
                <a:tc vMerge="1">
                  <a:txBody>
                    <a:bodyPr/>
                    <a:lstStyle/>
                    <a:p>
                      <a:pPr algn="ctr"/>
                      <a:endParaRPr lang="zh-TW" altLang="en-US" dirty="0"/>
                    </a:p>
                  </a:txBody>
                  <a:tcPr anchor="ctr"/>
                </a:tc>
                <a:tc>
                  <a:txBody>
                    <a:bodyPr/>
                    <a:lstStyle/>
                    <a:p>
                      <a:pPr algn="ctr"/>
                      <a:r>
                        <a:rPr lang="zh-TW" altLang="en-US" sz="1800" b="1" dirty="0" smtClean="0">
                          <a:latin typeface="微軟正黑體" pitchFamily="34" charset="-120"/>
                          <a:ea typeface="微軟正黑體" pitchFamily="34" charset="-120"/>
                        </a:rPr>
                        <a:t>第一名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gridSpan="2">
                  <a:txBody>
                    <a:bodyPr/>
                    <a:lstStyle/>
                    <a:p>
                      <a:pPr algn="ctr"/>
                      <a:r>
                        <a:rPr lang="zh-TW" altLang="en-US" sz="1800" b="1" dirty="0" smtClean="0">
                          <a:latin typeface="微軟正黑體" pitchFamily="34" charset="-120"/>
                          <a:ea typeface="微軟正黑體" pitchFamily="34" charset="-120"/>
                        </a:rPr>
                        <a:t>第二名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hMerge="1">
                  <a:txBody>
                    <a:bodyPr/>
                    <a:lstStyle/>
                    <a:p>
                      <a:endParaRPr lang="zh-TW" altLang="en-US"/>
                    </a:p>
                  </a:txBody>
                  <a:tcPr/>
                </a:tc>
                <a:tc gridSpan="2">
                  <a:txBody>
                    <a:bodyPr/>
                    <a:lstStyle/>
                    <a:p>
                      <a:pPr algn="ctr"/>
                      <a:r>
                        <a:rPr lang="zh-TW" altLang="en-US" sz="1800" b="1" dirty="0" smtClean="0">
                          <a:latin typeface="微軟正黑體" pitchFamily="34" charset="-120"/>
                          <a:ea typeface="微軟正黑體" pitchFamily="34" charset="-120"/>
                        </a:rPr>
                        <a:t>第三名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hMerge="1">
                  <a:txBody>
                    <a:bodyPr/>
                    <a:lstStyle/>
                    <a:p>
                      <a:endParaRPr lang="zh-TW" altLang="en-US"/>
                    </a:p>
                  </a:txBody>
                  <a:tcPr/>
                </a:tc>
                <a:tc>
                  <a:txBody>
                    <a:bodyPr/>
                    <a:lstStyle/>
                    <a:p>
                      <a:pPr algn="ctr"/>
                      <a:r>
                        <a:rPr lang="zh-TW" altLang="en-US" sz="1600" b="1" dirty="0" smtClean="0">
                          <a:latin typeface="微軟正黑體" pitchFamily="34" charset="-120"/>
                          <a:ea typeface="微軟正黑體" pitchFamily="34" charset="-120"/>
                        </a:rPr>
                        <a:t>第四～六名</a:t>
                      </a:r>
                      <a:endParaRPr lang="zh-TW" altLang="en-US" sz="16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gridSpan="2">
                  <a:txBody>
                    <a:bodyPr/>
                    <a:lstStyle/>
                    <a:p>
                      <a:pPr algn="ctr"/>
                      <a:r>
                        <a:rPr lang="zh-TW" altLang="en-US" sz="1800" b="1" dirty="0" smtClean="0">
                          <a:latin typeface="微軟正黑體" pitchFamily="34" charset="-120"/>
                          <a:ea typeface="微軟正黑體" pitchFamily="34" charset="-120"/>
                        </a:rPr>
                        <a:t>第一名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hMerge="1">
                  <a:txBody>
                    <a:bodyPr/>
                    <a:lstStyle/>
                    <a:p>
                      <a:endParaRPr lang="zh-TW" altLang="en-US"/>
                    </a:p>
                  </a:txBody>
                  <a:tcPr/>
                </a:tc>
                <a:tc>
                  <a:txBody>
                    <a:bodyPr/>
                    <a:lstStyle/>
                    <a:p>
                      <a:pPr algn="ctr"/>
                      <a:r>
                        <a:rPr lang="zh-TW" altLang="en-US" sz="1800" b="1" dirty="0" smtClean="0">
                          <a:latin typeface="微軟正黑體" pitchFamily="34" charset="-120"/>
                          <a:ea typeface="微軟正黑體" pitchFamily="34" charset="-120"/>
                        </a:rPr>
                        <a:t>第二名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a:txBody>
                    <a:bodyPr/>
                    <a:lstStyle/>
                    <a:p>
                      <a:pPr algn="ctr"/>
                      <a:r>
                        <a:rPr lang="zh-TW" altLang="en-US" sz="1800" b="1" dirty="0" smtClean="0">
                          <a:latin typeface="微軟正黑體" pitchFamily="34" charset="-120"/>
                          <a:ea typeface="微軟正黑體" pitchFamily="34" charset="-120"/>
                        </a:rPr>
                        <a:t>第三名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2"/>
                  </a:ext>
                </a:extLst>
              </a:tr>
              <a:tr h="368729">
                <a:tc vMerge="1">
                  <a:txBody>
                    <a:bodyPr/>
                    <a:lstStyle/>
                    <a:p>
                      <a:endParaRPr lang="zh-TW" altLang="en-US"/>
                    </a:p>
                  </a:txBody>
                  <a:tcPr/>
                </a:tc>
                <a:tc>
                  <a:txBody>
                    <a:bodyPr/>
                    <a:lstStyle/>
                    <a:p>
                      <a:pPr algn="ctr"/>
                      <a:r>
                        <a:rPr lang="en-US" altLang="zh-TW" sz="1800" b="1" dirty="0" smtClean="0">
                          <a:solidFill>
                            <a:srgbClr val="C00000"/>
                          </a:solidFill>
                          <a:latin typeface="微軟正黑體" pitchFamily="34" charset="-120"/>
                          <a:ea typeface="微軟正黑體" pitchFamily="34" charset="-120"/>
                        </a:rPr>
                        <a:t>6</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gridSpan="2">
                  <a:txBody>
                    <a:bodyPr/>
                    <a:lstStyle/>
                    <a:p>
                      <a:pPr algn="ctr"/>
                      <a:r>
                        <a:rPr lang="en-US" altLang="zh-TW" sz="1800" b="1" dirty="0" smtClean="0">
                          <a:solidFill>
                            <a:srgbClr val="C00000"/>
                          </a:solidFill>
                          <a:latin typeface="微軟正黑體" pitchFamily="34" charset="-120"/>
                          <a:ea typeface="微軟正黑體" pitchFamily="34" charset="-120"/>
                        </a:rPr>
                        <a:t>5</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hMerge="1">
                  <a:txBody>
                    <a:bodyPr/>
                    <a:lstStyle/>
                    <a:p>
                      <a:endParaRPr lang="zh-TW" altLang="en-US"/>
                    </a:p>
                  </a:txBody>
                  <a:tcPr/>
                </a:tc>
                <a:tc gridSpan="2">
                  <a:txBody>
                    <a:bodyPr/>
                    <a:lstStyle/>
                    <a:p>
                      <a:pPr algn="ctr"/>
                      <a:r>
                        <a:rPr lang="en-US" altLang="zh-TW" sz="1800" b="1" dirty="0" smtClean="0">
                          <a:solidFill>
                            <a:srgbClr val="C00000"/>
                          </a:solidFill>
                          <a:latin typeface="微軟正黑體" pitchFamily="34" charset="-120"/>
                          <a:ea typeface="微軟正黑體" pitchFamily="34" charset="-120"/>
                        </a:rPr>
                        <a:t>4</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hMerge="1">
                  <a:txBody>
                    <a:bodyPr/>
                    <a:lstStyle/>
                    <a:p>
                      <a:endParaRPr lang="zh-TW" altLang="en-US"/>
                    </a:p>
                  </a:txBody>
                  <a:tcPr/>
                </a:tc>
                <a:tc>
                  <a:txBody>
                    <a:bodyPr/>
                    <a:lstStyle/>
                    <a:p>
                      <a:pPr algn="ctr"/>
                      <a:r>
                        <a:rPr lang="en-US" altLang="zh-TW" sz="1800" b="1" dirty="0" smtClean="0">
                          <a:solidFill>
                            <a:srgbClr val="C00000"/>
                          </a:solidFill>
                          <a:latin typeface="微軟正黑體" pitchFamily="34" charset="-120"/>
                          <a:ea typeface="微軟正黑體" pitchFamily="34" charset="-120"/>
                        </a:rPr>
                        <a:t>3</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gridSpan="2">
                  <a:txBody>
                    <a:bodyPr/>
                    <a:lstStyle/>
                    <a:p>
                      <a:pPr algn="ctr"/>
                      <a:r>
                        <a:rPr lang="en-US" altLang="zh-TW" sz="1800" b="1" dirty="0" smtClean="0">
                          <a:solidFill>
                            <a:srgbClr val="C00000"/>
                          </a:solidFill>
                          <a:latin typeface="微軟正黑體" pitchFamily="34" charset="-120"/>
                          <a:ea typeface="微軟正黑體" pitchFamily="34" charset="-120"/>
                        </a:rPr>
                        <a:t>3</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hMerge="1">
                  <a:txBody>
                    <a:bodyPr/>
                    <a:lstStyle/>
                    <a:p>
                      <a:endParaRPr lang="zh-TW" altLang="en-US"/>
                    </a:p>
                  </a:txBody>
                  <a:tcPr/>
                </a:tc>
                <a:tc>
                  <a:txBody>
                    <a:bodyPr/>
                    <a:lstStyle/>
                    <a:p>
                      <a:pPr algn="ctr"/>
                      <a:r>
                        <a:rPr lang="en-US" altLang="zh-TW" sz="1800" b="1" dirty="0" smtClean="0">
                          <a:solidFill>
                            <a:srgbClr val="C00000"/>
                          </a:solidFill>
                          <a:latin typeface="微軟正黑體" pitchFamily="34" charset="-120"/>
                          <a:ea typeface="微軟正黑體" pitchFamily="34" charset="-120"/>
                        </a:rPr>
                        <a:t>2</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a:txBody>
                    <a:bodyPr/>
                    <a:lstStyle/>
                    <a:p>
                      <a:pPr algn="ctr"/>
                      <a:r>
                        <a:rPr lang="en-US" altLang="zh-TW" sz="1800" b="1" dirty="0" smtClean="0">
                          <a:solidFill>
                            <a:srgbClr val="C00000"/>
                          </a:solidFill>
                          <a:latin typeface="微軟正黑體" pitchFamily="34" charset="-120"/>
                          <a:ea typeface="微軟正黑體" pitchFamily="34" charset="-120"/>
                        </a:rPr>
                        <a:t>1</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oFill/>
                  </a:tcPr>
                </a:tc>
                <a:tc vMerge="1">
                  <a:txBody>
                    <a:bodyPr/>
                    <a:lstStyle/>
                    <a:p>
                      <a:endParaRPr lang="zh-TW" altLang="en-US"/>
                    </a:p>
                  </a:txBody>
                  <a:tcPr/>
                </a:tc>
                <a:extLst>
                  <a:ext uri="{0D108BD9-81ED-4DB2-BD59-A6C34878D82A}">
                    <a16:rowId xmlns:a16="http://schemas.microsoft.com/office/drawing/2014/main" val="10003"/>
                  </a:ext>
                </a:extLst>
              </a:tr>
              <a:tr h="501638">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國際科技展覽及國際運動會</a:t>
                      </a:r>
                      <a:endParaRPr lang="zh-TW" altLang="en-US" sz="1800" b="1" dirty="0">
                        <a:latin typeface="微軟正黑體" pitchFamily="34" charset="-120"/>
                        <a:ea typeface="微軟正黑體" pitchFamily="34" charset="-120"/>
                      </a:endParaRPr>
                    </a:p>
                  </a:txBody>
                  <a:tcPr marL="91445" marR="91445" marT="45708" marB="45708"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368729">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第一名</a:t>
                      </a:r>
                      <a:endParaRPr lang="zh-TW" altLang="en-US" sz="1800" b="1" dirty="0">
                        <a:latin typeface="微軟正黑體" pitchFamily="34" charset="-120"/>
                        <a:ea typeface="微軟正黑體" pitchFamily="34" charset="-120"/>
                      </a:endParaRPr>
                    </a:p>
                  </a:txBody>
                  <a:tcPr marL="91445" marR="91445" marT="45708" marB="45708">
                    <a:lnR w="12700" cap="flat" cmpd="sng" algn="ctr">
                      <a:solidFill>
                        <a:schemeClr val="accent2">
                          <a:lumMod val="60000"/>
                          <a:lumOff val="40000"/>
                        </a:schemeClr>
                      </a:solidFill>
                      <a:prstDash val="solid"/>
                      <a:round/>
                      <a:headEnd type="none" w="med" len="med"/>
                      <a:tailEnd type="none" w="med" len="med"/>
                    </a:ln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800" b="1" dirty="0" smtClean="0">
                          <a:latin typeface="微軟正黑體" pitchFamily="34" charset="-120"/>
                          <a:ea typeface="微軟正黑體" pitchFamily="34" charset="-120"/>
                        </a:rPr>
                        <a:t>第二名</a:t>
                      </a:r>
                      <a:endParaRPr lang="zh-TW" altLang="en-US" sz="1800" b="1" dirty="0">
                        <a:latin typeface="微軟正黑體" pitchFamily="34" charset="-120"/>
                        <a:ea typeface="微軟正黑體" pitchFamily="34" charset="-120"/>
                      </a:endParaRPr>
                    </a:p>
                  </a:txBody>
                  <a:tcPr marL="91445" marR="91445" marT="45708" marB="45708">
                    <a:lnL w="12700" cap="flat" cmpd="sng" algn="ctr">
                      <a:solidFill>
                        <a:schemeClr val="accent2">
                          <a:lumMod val="60000"/>
                          <a:lumOff val="40000"/>
                        </a:schemeClr>
                      </a:solidFill>
                      <a:prstDash val="solid"/>
                      <a:round/>
                      <a:headEnd type="none" w="med" len="med"/>
                      <a:tailEnd type="none" w="med" len="med"/>
                    </a:lnL>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800" b="1" dirty="0" smtClean="0">
                          <a:latin typeface="微軟正黑體" pitchFamily="34" charset="-120"/>
                          <a:ea typeface="微軟正黑體" pitchFamily="34" charset="-120"/>
                        </a:rPr>
                        <a:t>第三名</a:t>
                      </a:r>
                      <a:endParaRPr lang="zh-TW" altLang="en-US" sz="1800" b="1" dirty="0">
                        <a:latin typeface="微軟正黑體" pitchFamily="34" charset="-120"/>
                        <a:ea typeface="微軟正黑體" pitchFamily="34" charset="-120"/>
                      </a:endParaRPr>
                    </a:p>
                  </a:txBody>
                  <a:tcPr marL="91445" marR="91445" marT="45708" marB="45708">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1645072">
                <a:tc vMerge="1">
                  <a:txBody>
                    <a:bodyPr/>
                    <a:lstStyle/>
                    <a:p>
                      <a:pPr algn="ctr"/>
                      <a:endParaRPr lang="zh-TW" altLang="en-US" dirty="0"/>
                    </a:p>
                  </a:txBody>
                  <a:tcPr anchor="ctr"/>
                </a:tc>
                <a:tc gridSpan="4">
                  <a:txBody>
                    <a:bodyPr/>
                    <a:lstStyle/>
                    <a:p>
                      <a:pPr algn="ctr"/>
                      <a:r>
                        <a:rPr lang="en-US" altLang="zh-TW" sz="1800" b="1" dirty="0" smtClean="0">
                          <a:solidFill>
                            <a:srgbClr val="C00000"/>
                          </a:solidFill>
                          <a:latin typeface="微軟正黑體" pitchFamily="34" charset="-120"/>
                          <a:ea typeface="微軟正黑體" pitchFamily="34" charset="-120"/>
                        </a:rPr>
                        <a:t>7</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chor="ctr">
                    <a:lnR w="12700" cap="flat" cmpd="sng" algn="ctr">
                      <a:solidFill>
                        <a:schemeClr val="accent2">
                          <a:lumMod val="60000"/>
                          <a:lumOff val="40000"/>
                        </a:schemeClr>
                      </a:solidFill>
                      <a:prstDash val="solid"/>
                      <a:round/>
                      <a:headEnd type="none" w="med" len="med"/>
                      <a:tailEnd type="none" w="med" len="med"/>
                    </a:lnR>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800" b="1" dirty="0" smtClean="0">
                          <a:solidFill>
                            <a:srgbClr val="C00000"/>
                          </a:solidFill>
                          <a:latin typeface="微軟正黑體" pitchFamily="34" charset="-120"/>
                          <a:ea typeface="微軟正黑體" pitchFamily="34" charset="-120"/>
                        </a:rPr>
                        <a:t>6</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chor="ctr">
                    <a:lnL w="12700" cap="flat" cmpd="sng" algn="ctr">
                      <a:solidFill>
                        <a:schemeClr val="accent2">
                          <a:lumMod val="60000"/>
                          <a:lumOff val="40000"/>
                        </a:schemeClr>
                      </a:solidFill>
                      <a:prstDash val="solid"/>
                      <a:round/>
                      <a:headEnd type="none" w="med" len="med"/>
                      <a:tailEnd type="none" w="med" len="med"/>
                    </a:lnL>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800" b="1" dirty="0" smtClean="0">
                          <a:solidFill>
                            <a:srgbClr val="C00000"/>
                          </a:solidFill>
                          <a:latin typeface="微軟正黑體" pitchFamily="34" charset="-120"/>
                          <a:ea typeface="微軟正黑體" pitchFamily="34" charset="-120"/>
                        </a:rPr>
                        <a:t>5</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08" marB="45708" anchor="ct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460912">
                <a:tc rowSpan="2">
                  <a:txBody>
                    <a:bodyPr/>
                    <a:lstStyle/>
                    <a:p>
                      <a:pPr algn="ctr"/>
                      <a:r>
                        <a:rPr lang="zh-TW" altLang="en-US" sz="1800" b="1" dirty="0" smtClean="0">
                          <a:latin typeface="微軟正黑體" pitchFamily="34" charset="-120"/>
                          <a:ea typeface="微軟正黑體" pitchFamily="34" charset="-120"/>
                        </a:rPr>
                        <a:t>服務學習</a:t>
                      </a:r>
                      <a:endParaRPr lang="en-US" altLang="zh-TW" sz="1800" b="1" dirty="0" smtClean="0">
                        <a:latin typeface="微軟正黑體" pitchFamily="34" charset="-120"/>
                        <a:ea typeface="微軟正黑體" pitchFamily="34" charset="-120"/>
                      </a:endParaRPr>
                    </a:p>
                  </a:txBody>
                  <a:tcPr marL="91445" marR="91445" marT="45708" marB="45708" anchor="ctr">
                    <a:solidFill>
                      <a:schemeClr val="accent2">
                        <a:lumMod val="40000"/>
                        <a:lumOff val="60000"/>
                      </a:schemeClr>
                    </a:solidFill>
                  </a:tcPr>
                </a:tc>
                <a:tc gridSpan="2">
                  <a:txBody>
                    <a:bodyPr/>
                    <a:lstStyle/>
                    <a:p>
                      <a:pPr algn="ctr"/>
                      <a:r>
                        <a:rPr lang="zh-TW" altLang="en-US" sz="1800" b="1" dirty="0" smtClean="0">
                          <a:latin typeface="微軟正黑體" pitchFamily="34" charset="-120"/>
                          <a:ea typeface="微軟正黑體" pitchFamily="34" charset="-120"/>
                        </a:rPr>
                        <a:t>學校服務表現</a:t>
                      </a:r>
                      <a:endParaRPr lang="zh-TW" altLang="en-US" sz="1800" b="1" dirty="0">
                        <a:latin typeface="微軟正黑體" pitchFamily="34" charset="-120"/>
                        <a:ea typeface="微軟正黑體" pitchFamily="34" charset="-120"/>
                      </a:endParaRPr>
                    </a:p>
                  </a:txBody>
                  <a:tcPr marL="91445" marR="91445" marT="45708" marB="45708" anchor="ctr">
                    <a:solidFill>
                      <a:schemeClr val="accent2">
                        <a:lumMod val="20000"/>
                        <a:lumOff val="80000"/>
                      </a:schemeClr>
                    </a:solidFill>
                  </a:tcPr>
                </a:tc>
                <a:tc hMerge="1">
                  <a:txBody>
                    <a:bodyPr/>
                    <a:lstStyle/>
                    <a:p>
                      <a:endParaRPr lang="zh-TW" altLang="en-US"/>
                    </a:p>
                  </a:txBody>
                  <a:tcPr/>
                </a:tc>
                <a:tc gridSpan="8">
                  <a:txBody>
                    <a:bodyPr/>
                    <a:lstStyle/>
                    <a:p>
                      <a:r>
                        <a:rPr lang="zh-TW" altLang="en-US" sz="1600" b="1" dirty="0" smtClean="0">
                          <a:latin typeface="微軟正黑體" pitchFamily="34" charset="-120"/>
                          <a:ea typeface="微軟正黑體" pitchFamily="34" charset="-120"/>
                        </a:rPr>
                        <a:t>班級幹部、小老師或社團幹部任滿一學期得</a:t>
                      </a:r>
                      <a:r>
                        <a:rPr lang="en-US" altLang="zh-TW" sz="1600" b="1" dirty="0" smtClean="0">
                          <a:latin typeface="微軟正黑體" pitchFamily="34" charset="-120"/>
                          <a:ea typeface="微軟正黑體" pitchFamily="34" charset="-120"/>
                        </a:rPr>
                        <a:t>2</a:t>
                      </a:r>
                      <a:r>
                        <a:rPr lang="zh-TW" altLang="en-US" sz="1600" b="1" dirty="0" smtClean="0">
                          <a:latin typeface="微軟正黑體" pitchFamily="34" charset="-120"/>
                          <a:ea typeface="微軟正黑體" pitchFamily="34" charset="-120"/>
                        </a:rPr>
                        <a:t>分，</a:t>
                      </a:r>
                      <a:r>
                        <a:rPr lang="zh-TW" altLang="en-US" sz="1600" b="1" dirty="0" smtClean="0">
                          <a:solidFill>
                            <a:srgbClr val="C00000"/>
                          </a:solidFill>
                          <a:latin typeface="微軟正黑體" pitchFamily="34" charset="-120"/>
                          <a:ea typeface="微軟正黑體" pitchFamily="34" charset="-120"/>
                        </a:rPr>
                        <a:t>每學期至多</a:t>
                      </a:r>
                      <a:r>
                        <a:rPr lang="en-US" altLang="zh-TW" sz="1600" b="1" dirty="0" smtClean="0">
                          <a:solidFill>
                            <a:srgbClr val="C00000"/>
                          </a:solidFill>
                          <a:latin typeface="微軟正黑體" pitchFamily="34" charset="-120"/>
                          <a:ea typeface="微軟正黑體" pitchFamily="34" charset="-120"/>
                        </a:rPr>
                        <a:t>2</a:t>
                      </a:r>
                      <a:r>
                        <a:rPr lang="zh-TW" altLang="en-US" sz="1600" b="1" dirty="0" smtClean="0">
                          <a:solidFill>
                            <a:srgbClr val="C00000"/>
                          </a:solidFill>
                          <a:latin typeface="微軟正黑體" pitchFamily="34" charset="-120"/>
                          <a:ea typeface="微軟正黑體" pitchFamily="34" charset="-120"/>
                        </a:rPr>
                        <a:t>分</a:t>
                      </a:r>
                      <a:endParaRPr lang="zh-TW" altLang="en-US" sz="1600" b="1" dirty="0">
                        <a:latin typeface="微軟正黑體" pitchFamily="34" charset="-120"/>
                        <a:ea typeface="微軟正黑體" pitchFamily="34" charset="-120"/>
                      </a:endParaRPr>
                    </a:p>
                  </a:txBody>
                  <a:tcPr marL="91445" marR="91445" marT="45708" marB="45708" anchor="ctr">
                    <a:noFill/>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600" b="1" kern="1200" dirty="0" smtClean="0">
                          <a:solidFill>
                            <a:schemeClr val="tx1"/>
                          </a:solidFill>
                          <a:latin typeface="微軟正黑體" pitchFamily="34" charset="-120"/>
                          <a:ea typeface="微軟正黑體" pitchFamily="34" charset="-120"/>
                          <a:cs typeface="+mn-cs"/>
                        </a:rPr>
                        <a:t>採計至</a:t>
                      </a:r>
                      <a:r>
                        <a:rPr lang="en-US" altLang="zh-TW" sz="1600" b="1" kern="1200" dirty="0" smtClean="0">
                          <a:solidFill>
                            <a:srgbClr val="C00000"/>
                          </a:solidFill>
                          <a:latin typeface="微軟正黑體" pitchFamily="34" charset="-120"/>
                          <a:ea typeface="微軟正黑體" pitchFamily="34" charset="-120"/>
                          <a:cs typeface="+mn-cs"/>
                        </a:rPr>
                        <a:t>109</a:t>
                      </a:r>
                      <a:r>
                        <a:rPr lang="zh-TW" altLang="en-US" sz="1600" b="1" kern="1200" dirty="0" smtClean="0">
                          <a:solidFill>
                            <a:srgbClr val="C00000"/>
                          </a:solidFill>
                          <a:latin typeface="微軟正黑體" pitchFamily="34" charset="-120"/>
                          <a:ea typeface="微軟正黑體" pitchFamily="34" charset="-120"/>
                          <a:cs typeface="+mn-cs"/>
                        </a:rPr>
                        <a:t>年</a:t>
                      </a:r>
                      <a:r>
                        <a:rPr lang="en-US" altLang="zh-TW" sz="1600" b="1" kern="1200" dirty="0" smtClean="0">
                          <a:solidFill>
                            <a:srgbClr val="C00000"/>
                          </a:solidFill>
                          <a:latin typeface="微軟正黑體" pitchFamily="34" charset="-120"/>
                          <a:ea typeface="微軟正黑體" pitchFamily="34" charset="-120"/>
                          <a:cs typeface="+mn-cs"/>
                        </a:rPr>
                        <a:t>5</a:t>
                      </a:r>
                      <a:r>
                        <a:rPr lang="zh-TW" altLang="en-US" sz="1600" b="1" kern="1200" dirty="0" smtClean="0">
                          <a:solidFill>
                            <a:srgbClr val="C00000"/>
                          </a:solidFill>
                          <a:latin typeface="微軟正黑體" pitchFamily="34" charset="-120"/>
                          <a:ea typeface="微軟正黑體" pitchFamily="34" charset="-120"/>
                          <a:cs typeface="+mn-cs"/>
                        </a:rPr>
                        <a:t>月</a:t>
                      </a:r>
                      <a:r>
                        <a:rPr lang="en-US" altLang="zh-TW" sz="1600" b="1" kern="1200" dirty="0" smtClean="0">
                          <a:solidFill>
                            <a:srgbClr val="C00000"/>
                          </a:solidFill>
                          <a:latin typeface="微軟正黑體" pitchFamily="34" charset="-120"/>
                          <a:ea typeface="微軟正黑體" pitchFamily="34" charset="-120"/>
                          <a:cs typeface="+mn-cs"/>
                        </a:rPr>
                        <a:t>14</a:t>
                      </a:r>
                      <a:r>
                        <a:rPr lang="zh-TW" altLang="en-US" sz="1600" b="1" kern="1200" dirty="0" smtClean="0">
                          <a:solidFill>
                            <a:srgbClr val="C00000"/>
                          </a:solidFill>
                          <a:latin typeface="微軟正黑體" pitchFamily="34" charset="-120"/>
                          <a:ea typeface="微軟正黑體" pitchFamily="34" charset="-120"/>
                          <a:cs typeface="+mn-cs"/>
                        </a:rPr>
                        <a:t>日</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含</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前</a:t>
                      </a:r>
                      <a:r>
                        <a:rPr lang="zh-TW" altLang="en-US" sz="1600" b="1" dirty="0" smtClean="0">
                          <a:latin typeface="微軟正黑體" pitchFamily="34" charset="-120"/>
                          <a:ea typeface="微軟正黑體" pitchFamily="34" charset="-120"/>
                        </a:rPr>
                        <a:t>取得</a:t>
                      </a:r>
                      <a:r>
                        <a:rPr lang="zh-TW" altLang="en-US" sz="1600" b="1" kern="1200" dirty="0" smtClean="0">
                          <a:solidFill>
                            <a:schemeClr val="tx1"/>
                          </a:solidFill>
                          <a:latin typeface="微軟正黑體" pitchFamily="34" charset="-120"/>
                          <a:ea typeface="微軟正黑體" pitchFamily="34" charset="-120"/>
                          <a:cs typeface="+mn-cs"/>
                        </a:rPr>
                        <a:t>。</a:t>
                      </a:r>
                      <a:endParaRPr lang="zh-TW" altLang="en-US" sz="1600" b="1" kern="1200" dirty="0">
                        <a:solidFill>
                          <a:schemeClr val="tx1"/>
                        </a:solidFill>
                        <a:latin typeface="微軟正黑體" pitchFamily="34" charset="-120"/>
                        <a:ea typeface="微軟正黑體" pitchFamily="34" charset="-120"/>
                        <a:cs typeface="+mn-cs"/>
                      </a:endParaRPr>
                    </a:p>
                  </a:txBody>
                  <a:tcPr marL="91445" marR="91445" marT="45708" marB="45708" anchor="ctr">
                    <a:noFill/>
                  </a:tcPr>
                </a:tc>
                <a:extLst>
                  <a:ext uri="{0D108BD9-81ED-4DB2-BD59-A6C34878D82A}">
                    <a16:rowId xmlns:a16="http://schemas.microsoft.com/office/drawing/2014/main" val="10007"/>
                  </a:ext>
                </a:extLst>
              </a:tr>
              <a:tr h="460912">
                <a:tc vMerge="1">
                  <a:txBody>
                    <a:bodyPr/>
                    <a:lstStyle/>
                    <a:p>
                      <a:endParaRPr lang="zh-TW" altLang="en-US" dirty="0"/>
                    </a:p>
                  </a:txBody>
                  <a:tcPr/>
                </a:tc>
                <a:tc gridSpan="2">
                  <a:txBody>
                    <a:bodyPr/>
                    <a:lstStyle/>
                    <a:p>
                      <a:pPr algn="ctr"/>
                      <a:r>
                        <a:rPr lang="zh-TW" altLang="en-US" sz="1800" b="1" dirty="0" smtClean="0">
                          <a:latin typeface="微軟正黑體" pitchFamily="34" charset="-120"/>
                          <a:ea typeface="微軟正黑體" pitchFamily="34" charset="-120"/>
                        </a:rPr>
                        <a:t>服務學習時數</a:t>
                      </a:r>
                      <a:endParaRPr lang="zh-TW" altLang="en-US" sz="1800" b="1" dirty="0">
                        <a:latin typeface="微軟正黑體" pitchFamily="34" charset="-120"/>
                        <a:ea typeface="微軟正黑體" pitchFamily="34" charset="-120"/>
                      </a:endParaRPr>
                    </a:p>
                  </a:txBody>
                  <a:tcPr marL="91445" marR="91445" marT="45708" marB="45708" anchor="ctr">
                    <a:solidFill>
                      <a:schemeClr val="accent2">
                        <a:lumMod val="20000"/>
                        <a:lumOff val="80000"/>
                      </a:schemeClr>
                    </a:solidFill>
                  </a:tcPr>
                </a:tc>
                <a:tc hMerge="1">
                  <a:txBody>
                    <a:bodyPr/>
                    <a:lstStyle/>
                    <a:p>
                      <a:endParaRPr lang="zh-TW" altLang="en-US"/>
                    </a:p>
                  </a:txBody>
                  <a:tcPr/>
                </a:tc>
                <a:tc gridSpan="8">
                  <a:txBody>
                    <a:bodyPr/>
                    <a:lstStyle/>
                    <a:p>
                      <a:pPr marL="0" algn="l" defTabSz="914400" rtl="0" eaLnBrk="1" latinLnBrk="0" hangingPunct="1"/>
                      <a:r>
                        <a:rPr lang="zh-TW" altLang="en-US" sz="1600" b="1" kern="1200" dirty="0" smtClean="0">
                          <a:solidFill>
                            <a:schemeClr val="tx1"/>
                          </a:solidFill>
                          <a:latin typeface="微軟正黑體" pitchFamily="34" charset="-120"/>
                          <a:ea typeface="微軟正黑體" pitchFamily="34" charset="-120"/>
                          <a:cs typeface="+mn-cs"/>
                        </a:rPr>
                        <a:t>參加校內或校外（須服務證明）志工或社區服務，</a:t>
                      </a:r>
                      <a:r>
                        <a:rPr lang="zh-TW" altLang="en-US" sz="1600" b="1" kern="1200" dirty="0" smtClean="0">
                          <a:solidFill>
                            <a:srgbClr val="C00000"/>
                          </a:solidFill>
                          <a:latin typeface="微軟正黑體" pitchFamily="34" charset="-120"/>
                          <a:ea typeface="微軟正黑體" pitchFamily="34" charset="-120"/>
                          <a:cs typeface="+mn-cs"/>
                        </a:rPr>
                        <a:t>累積</a:t>
                      </a:r>
                      <a:r>
                        <a:rPr lang="en-US" altLang="zh-TW" sz="1600" b="1" kern="1200" dirty="0" smtClean="0">
                          <a:solidFill>
                            <a:srgbClr val="C00000"/>
                          </a:solidFill>
                          <a:latin typeface="微軟正黑體" pitchFamily="34" charset="-120"/>
                          <a:ea typeface="微軟正黑體" pitchFamily="34" charset="-120"/>
                          <a:cs typeface="+mn-cs"/>
                        </a:rPr>
                        <a:t>1</a:t>
                      </a:r>
                      <a:r>
                        <a:rPr lang="zh-TW" altLang="en-US" sz="1600" b="1" kern="1200" dirty="0" smtClean="0">
                          <a:solidFill>
                            <a:srgbClr val="C00000"/>
                          </a:solidFill>
                          <a:latin typeface="微軟正黑體" pitchFamily="34" charset="-120"/>
                          <a:ea typeface="微軟正黑體" pitchFamily="34" charset="-120"/>
                          <a:cs typeface="+mn-cs"/>
                        </a:rPr>
                        <a:t>小時得</a:t>
                      </a:r>
                      <a:r>
                        <a:rPr lang="en-US" altLang="zh-TW" sz="1600" b="1" kern="1200" dirty="0" smtClean="0">
                          <a:solidFill>
                            <a:srgbClr val="C00000"/>
                          </a:solidFill>
                          <a:latin typeface="微軟正黑體" pitchFamily="34" charset="-120"/>
                          <a:ea typeface="微軟正黑體" pitchFamily="34" charset="-120"/>
                          <a:cs typeface="+mn-cs"/>
                        </a:rPr>
                        <a:t>0.25</a:t>
                      </a:r>
                      <a:r>
                        <a:rPr lang="zh-TW" altLang="en-US" sz="1600" b="1" kern="1200" dirty="0" smtClean="0">
                          <a:solidFill>
                            <a:srgbClr val="C00000"/>
                          </a:solidFill>
                          <a:latin typeface="微軟正黑體" pitchFamily="34" charset="-120"/>
                          <a:ea typeface="微軟正黑體" pitchFamily="34" charset="-120"/>
                          <a:cs typeface="+mn-cs"/>
                        </a:rPr>
                        <a:t>分</a:t>
                      </a:r>
                      <a:r>
                        <a:rPr lang="zh-TW" altLang="en-US" sz="1600" b="1" kern="1200" dirty="0" smtClean="0">
                          <a:solidFill>
                            <a:schemeClr val="tx1"/>
                          </a:solidFill>
                          <a:latin typeface="微軟正黑體" pitchFamily="34" charset="-120"/>
                          <a:ea typeface="微軟正黑體" pitchFamily="34" charset="-120"/>
                          <a:cs typeface="+mn-cs"/>
                        </a:rPr>
                        <a:t>。</a:t>
                      </a:r>
                      <a:endParaRPr lang="zh-TW" altLang="en-US" sz="1600" b="1" kern="1200" dirty="0">
                        <a:solidFill>
                          <a:schemeClr val="tx1"/>
                        </a:solidFill>
                        <a:latin typeface="微軟正黑體" pitchFamily="34" charset="-120"/>
                        <a:ea typeface="微軟正黑體" pitchFamily="34" charset="-120"/>
                        <a:cs typeface="+mn-cs"/>
                      </a:endParaRPr>
                    </a:p>
                  </a:txBody>
                  <a:tcPr marL="91445" marR="91445" marT="45708" marB="45708" anchor="ct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56380"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6F8D607C-E6D7-432C-A6B0-41AA71C61FEB}" type="slidenum">
              <a:rPr lang="zh-TW" altLang="en-US" sz="2000" b="1" u="sng" smtClean="0"/>
              <a:pPr fontAlgn="base">
                <a:lnSpc>
                  <a:spcPct val="100000"/>
                </a:lnSpc>
                <a:spcBef>
                  <a:spcPct val="0"/>
                </a:spcBef>
                <a:spcAft>
                  <a:spcPct val="0"/>
                </a:spcAft>
                <a:buFontTx/>
                <a:buNone/>
              </a:pPr>
              <a:t>21</a:t>
            </a:fld>
            <a:endParaRPr lang="zh-TW" altLang="en-US" sz="2000" b="1" u="sng" dirty="0" smtClean="0"/>
          </a:p>
        </p:txBody>
      </p:sp>
      <p:pic>
        <p:nvPicPr>
          <p:cNvPr id="56381" name="Picture 2" descr="http://image.cache.storm.mg/styles/smg-800xauto-er/s3/media/image/2015/08/28/20150828-065240_U1004_M83588_5407.jpg?itok=n1PIEmXn"/>
          <p:cNvPicPr>
            <a:picLocks noChangeAspect="1" noChangeArrowheads="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bwMode="auto">
          <a:xfrm>
            <a:off x="9925050" y="0"/>
            <a:ext cx="22669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99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4188" y="2670175"/>
            <a:ext cx="11693525" cy="796925"/>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498475" y="679450"/>
            <a:ext cx="10515600" cy="6115050"/>
          </a:xfrm>
        </p:spPr>
        <p:txBody>
          <a:bodyPr rtlCol="0">
            <a:noAutofit/>
          </a:bodyPr>
          <a:lstStyle/>
          <a:p>
            <a:pPr eaLnBrk="1" fontAlgn="auto" hangingPunct="1">
              <a:lnSpc>
                <a:spcPct val="100000"/>
              </a:lnSpc>
              <a:spcBef>
                <a:spcPts val="600"/>
              </a:spcBef>
              <a:spcAft>
                <a:spcPts val="300"/>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r>
              <a:rPr lang="zh-TW" altLang="en-US" sz="3200" b="1" dirty="0" smtClean="0">
                <a:solidFill>
                  <a:srgbClr val="0033CC"/>
                </a:solidFill>
                <a:latin typeface="微軟正黑體" panose="020B0604030504040204" pitchFamily="34" charset="-120"/>
                <a:ea typeface="微軟正黑體" panose="020B0604030504040204" pitchFamily="34" charset="-120"/>
              </a:rPr>
              <a:t>）</a:t>
            </a:r>
            <a:endParaRPr lang="en-US" altLang="zh-TW" sz="3200" b="1" dirty="0" smtClean="0">
              <a:solidFill>
                <a:srgbClr val="0033CC"/>
              </a:solidFill>
              <a:latin typeface="微軟正黑體" panose="020B0604030504040204" pitchFamily="34" charset="-120"/>
              <a:ea typeface="微軟正黑體" panose="020B0604030504040204" pitchFamily="34" charset="-120"/>
            </a:endParaRPr>
          </a:p>
          <a:p>
            <a:pPr marL="0" indent="0" eaLnBrk="1" fontAlgn="auto" hangingPunct="1">
              <a:lnSpc>
                <a:spcPct val="100000"/>
              </a:lnSpc>
              <a:spcBef>
                <a:spcPts val="600"/>
              </a:spcBef>
              <a:spcAft>
                <a:spcPts val="300"/>
              </a:spcAft>
              <a:buFont typeface="Arial" panose="020B0604020202020204" pitchFamily="34" charset="0"/>
              <a:buNone/>
              <a:defRPr/>
            </a:pPr>
            <a:endParaRPr lang="en-US" altLang="zh-TW" sz="4800" b="1" dirty="0">
              <a:solidFill>
                <a:srgbClr val="0033CC"/>
              </a:solidFill>
              <a:latin typeface="微軟正黑體" panose="020B0604030504040204" pitchFamily="34" charset="-120"/>
              <a:ea typeface="微軟正黑體" panose="020B0604030504040204" pitchFamily="34" charset="-120"/>
            </a:endParaRPr>
          </a:p>
          <a:p>
            <a:pPr eaLnBrk="1" fontAlgn="auto" hangingPunct="1">
              <a:lnSpc>
                <a:spcPct val="100000"/>
              </a:lnSpc>
              <a:spcBef>
                <a:spcPts val="600"/>
              </a:spcBef>
              <a:spcAft>
                <a:spcPts val="300"/>
              </a:spcAft>
              <a:buFont typeface="Wingdings" panose="05000000000000000000" pitchFamily="2" charset="2"/>
              <a:buChar char="l"/>
              <a:defRPr/>
            </a:pPr>
            <a:r>
              <a:rPr lang="zh-TW" altLang="zh-TW" sz="3200" b="1" dirty="0" smtClean="0">
                <a:solidFill>
                  <a:srgbClr val="0033CC"/>
                </a:solidFill>
                <a:latin typeface="微軟正黑體" panose="020B0604030504040204" pitchFamily="34" charset="-120"/>
                <a:ea typeface="微軟正黑體" panose="020B0604030504040204" pitchFamily="34" charset="-120"/>
              </a:rPr>
              <a:t>弱勢</a:t>
            </a:r>
            <a:r>
              <a:rPr lang="zh-TW" altLang="zh-TW" sz="3200" b="1" dirty="0">
                <a:solidFill>
                  <a:srgbClr val="0033CC"/>
                </a:solidFill>
                <a:latin typeface="微軟正黑體" panose="020B0604030504040204" pitchFamily="34" charset="-120"/>
                <a:ea typeface="微軟正黑體" panose="020B0604030504040204" pitchFamily="34" charset="-120"/>
              </a:rPr>
              <a:t>身分</a:t>
            </a:r>
            <a:r>
              <a:rPr lang="zh-TW" altLang="en-US" sz="3200" b="1" dirty="0">
                <a:solidFill>
                  <a:srgbClr val="0033CC"/>
                </a:solidFill>
                <a:latin typeface="微軟正黑體" panose="020B0604030504040204" pitchFamily="34" charset="-120"/>
                <a:ea typeface="微軟正黑體" panose="020B0604030504040204" pitchFamily="34" charset="-120"/>
              </a:rPr>
              <a:t>（</a:t>
            </a:r>
            <a:r>
              <a:rPr lang="zh-TW" altLang="en-US" sz="3200" b="1" dirty="0" smtClean="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smtClean="0">
                <a:solidFill>
                  <a:srgbClr val="0033CC"/>
                </a:solidFill>
                <a:latin typeface="微軟正黑體" panose="020B0604030504040204" pitchFamily="34" charset="-120"/>
                <a:ea typeface="微軟正黑體" panose="020B0604030504040204" pitchFamily="34" charset="-120"/>
              </a:rPr>
              <a:t>分</a:t>
            </a:r>
            <a:r>
              <a:rPr lang="zh-TW" altLang="en-US" sz="3200" b="1" dirty="0">
                <a:solidFill>
                  <a:srgbClr val="0033CC"/>
                </a:solidFill>
                <a:latin typeface="微軟正黑體" panose="020B0604030504040204" pitchFamily="34" charset="-120"/>
                <a:ea typeface="微軟正黑體" panose="020B0604030504040204" pitchFamily="34" charset="-120"/>
              </a:rPr>
              <a:t>）</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eaLnBrk="1" fontAlgn="auto" hangingPunct="1">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a:t>
            </a:r>
            <a:r>
              <a:rPr lang="zh-TW" altLang="zh-TW" sz="2000" dirty="0" smtClean="0">
                <a:solidFill>
                  <a:srgbClr val="C00000"/>
                </a:solidFill>
                <a:latin typeface="微軟正黑體" panose="020B0604030504040204" pitchFamily="34" charset="-120"/>
                <a:ea typeface="微軟正黑體" panose="020B0604030504040204" pitchFamily="34" charset="-120"/>
              </a:rPr>
              <a:t>戶</a:t>
            </a:r>
            <a:r>
              <a:rPr lang="en-US" altLang="zh-TW" sz="2000" b="1" dirty="0" smtClean="0">
                <a:solidFill>
                  <a:srgbClr val="C00000"/>
                </a:solidFill>
                <a:latin typeface="微軟正黑體" panose="020B0604030504040204" pitchFamily="34" charset="-120"/>
                <a:ea typeface="微軟正黑體" panose="020B0604030504040204" pitchFamily="34" charset="-120"/>
              </a:rPr>
              <a:t>3</a:t>
            </a:r>
            <a:r>
              <a:rPr lang="zh-TW" altLang="en-US" sz="2000" b="1" dirty="0" smtClean="0">
                <a:solidFill>
                  <a:srgbClr val="C00000"/>
                </a:solidFill>
                <a:latin typeface="微軟正黑體" panose="020B0604030504040204" pitchFamily="34" charset="-120"/>
                <a:ea typeface="微軟正黑體" panose="020B0604030504040204" pitchFamily="34" charset="-120"/>
              </a:rPr>
              <a:t>分</a:t>
            </a:r>
            <a:r>
              <a:rPr lang="zh-TW" altLang="zh-TW"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a:t>
            </a:r>
            <a:r>
              <a:rPr lang="zh-TW" altLang="zh-TW" sz="2000" dirty="0" smtClean="0">
                <a:solidFill>
                  <a:srgbClr val="C00000"/>
                </a:solidFill>
                <a:latin typeface="微軟正黑體" panose="020B0604030504040204" pitchFamily="34" charset="-120"/>
                <a:ea typeface="微軟正黑體" panose="020B0604030504040204" pitchFamily="34" charset="-120"/>
              </a:rPr>
              <a:t>給付</a:t>
            </a:r>
            <a:r>
              <a:rPr lang="en-US" altLang="zh-TW" sz="2000" dirty="0" smtClean="0">
                <a:solidFill>
                  <a:srgbClr val="C00000"/>
                </a:solidFill>
                <a:latin typeface="微軟正黑體" panose="020B0604030504040204" pitchFamily="34" charset="-120"/>
                <a:ea typeface="微軟正黑體" panose="020B0604030504040204" pitchFamily="34" charset="-120"/>
              </a:rPr>
              <a:t/>
            </a:r>
            <a:br>
              <a:rPr lang="en-US" altLang="zh-TW" sz="2000" dirty="0" smtClean="0">
                <a:solidFill>
                  <a:srgbClr val="C00000"/>
                </a:solidFill>
                <a:latin typeface="微軟正黑體" panose="020B0604030504040204" pitchFamily="34" charset="-120"/>
                <a:ea typeface="微軟正黑體" panose="020B0604030504040204" pitchFamily="34" charset="-120"/>
              </a:rPr>
            </a:br>
            <a:r>
              <a:rPr lang="zh-TW" altLang="zh-TW" sz="2000" dirty="0" smtClean="0">
                <a:solidFill>
                  <a:srgbClr val="C00000"/>
                </a:solidFill>
                <a:latin typeface="微軟正黑體" panose="020B0604030504040204" pitchFamily="34" charset="-120"/>
                <a:ea typeface="微軟正黑體" panose="020B0604030504040204" pitchFamily="34" charset="-120"/>
              </a:rPr>
              <a:t>及</a:t>
            </a:r>
            <a:r>
              <a:rPr lang="zh-TW" altLang="zh-TW" sz="2000" dirty="0">
                <a:solidFill>
                  <a:srgbClr val="C00000"/>
                </a:solidFill>
                <a:latin typeface="微軟正黑體" panose="020B0604030504040204" pitchFamily="34" charset="-120"/>
                <a:ea typeface="微軟正黑體" panose="020B0604030504040204" pitchFamily="34" charset="-120"/>
              </a:rPr>
              <a:t>特殊境遇家庭子女身分</a:t>
            </a:r>
            <a:r>
              <a:rPr lang="zh-TW" altLang="zh-TW" sz="2000" dirty="0" smtClean="0">
                <a:solidFill>
                  <a:srgbClr val="C00000"/>
                </a:solidFill>
                <a:latin typeface="微軟正黑體" panose="020B0604030504040204" pitchFamily="34" charset="-120"/>
                <a:ea typeface="微軟正黑體" panose="020B0604030504040204" pitchFamily="34" charset="-120"/>
              </a:rPr>
              <a:t>者</a:t>
            </a:r>
            <a:r>
              <a:rPr lang="zh-TW" altLang="en-US" sz="2000" dirty="0" smtClean="0">
                <a:solidFill>
                  <a:srgbClr val="C00000"/>
                </a:solidFill>
                <a:latin typeface="微軟正黑體" panose="020B0604030504040204" pitchFamily="34" charset="-120"/>
                <a:ea typeface="微軟正黑體" panose="020B0604030504040204" pitchFamily="34" charset="-120"/>
              </a:rPr>
              <a:t>採計</a:t>
            </a:r>
            <a:r>
              <a:rPr lang="en-US" altLang="zh-TW" sz="2000" b="1" dirty="0" smtClean="0">
                <a:solidFill>
                  <a:srgbClr val="C00000"/>
                </a:solidFill>
                <a:latin typeface="微軟正黑體" panose="020B0604030504040204" pitchFamily="34" charset="-120"/>
                <a:ea typeface="微軟正黑體" panose="020B0604030504040204" pitchFamily="34" charset="-120"/>
              </a:rPr>
              <a:t>1.5</a:t>
            </a:r>
            <a:r>
              <a:rPr lang="zh-TW" altLang="zh-TW" sz="2000" b="1" dirty="0" smtClean="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種以上資格者僅得擇一計分。</a:t>
            </a:r>
          </a:p>
          <a:p>
            <a:pPr eaLnBrk="1" fontAlgn="auto" hangingPunct="1">
              <a:lnSpc>
                <a:spcPct val="100000"/>
              </a:lnSpc>
              <a:spcBef>
                <a:spcPts val="600"/>
              </a:spcBef>
              <a:spcAft>
                <a:spcPts val="300"/>
              </a:spcAft>
              <a:buFont typeface="Wingdings" panose="05000000000000000000" pitchFamily="2" charset="2"/>
              <a:buChar char="l"/>
              <a:defRPr/>
            </a:pPr>
            <a:r>
              <a:rPr lang="zh-TW" altLang="zh-TW" sz="3200" b="1" dirty="0" smtClean="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a:t>
            </a:r>
            <a:r>
              <a:rPr lang="zh-TW" altLang="en-US" sz="3200" b="1" dirty="0" smtClean="0">
                <a:solidFill>
                  <a:srgbClr val="0033CC"/>
                </a:solidFill>
                <a:latin typeface="微軟正黑體" panose="020B0604030504040204" pitchFamily="34" charset="-120"/>
                <a:ea typeface="微軟正黑體" panose="020B0604030504040204" pitchFamily="34" charset="-120"/>
              </a:rPr>
              <a:t>上限</a:t>
            </a:r>
            <a:r>
              <a:rPr lang="en-US" altLang="zh-TW" sz="3200" b="1" dirty="0" smtClean="0">
                <a:solidFill>
                  <a:srgbClr val="0033CC"/>
                </a:solidFill>
                <a:latin typeface="微軟正黑體" panose="020B0604030504040204" pitchFamily="34" charset="-120"/>
                <a:ea typeface="微軟正黑體" panose="020B0604030504040204" pitchFamily="34" charset="-120"/>
              </a:rPr>
              <a:t>21</a:t>
            </a:r>
            <a:r>
              <a:rPr lang="zh-TW" altLang="en-US" sz="3200" b="1" dirty="0" smtClean="0">
                <a:solidFill>
                  <a:srgbClr val="0033CC"/>
                </a:solidFill>
                <a:latin typeface="微軟正黑體" panose="020B0604030504040204" pitchFamily="34" charset="-120"/>
                <a:ea typeface="微軟正黑體" panose="020B0604030504040204" pitchFamily="34" charset="-120"/>
              </a:rPr>
              <a:t>分</a:t>
            </a:r>
            <a:r>
              <a:rPr lang="zh-TW" altLang="en-US" sz="3200" b="1" dirty="0">
                <a:solidFill>
                  <a:srgbClr val="0033CC"/>
                </a:solidFill>
                <a:latin typeface="微軟正黑體" panose="020B0604030504040204" pitchFamily="34" charset="-120"/>
                <a:ea typeface="微軟正黑體" panose="020B0604030504040204" pitchFamily="34" charset="-120"/>
              </a:rPr>
              <a:t>）</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eaLnBrk="1" fontAlgn="auto" hangingPunct="1">
              <a:spcBef>
                <a:spcPts val="1200"/>
              </a:spcBef>
              <a:spcAft>
                <a:spcPts val="600"/>
              </a:spcAft>
              <a:buFont typeface="Wingdings" panose="05000000000000000000" pitchFamily="2" charset="2"/>
              <a:buChar char="Ø"/>
              <a:defRPr/>
            </a:pPr>
            <a:r>
              <a:rPr lang="zh-TW" altLang="zh-TW" sz="2000" dirty="0" smtClean="0">
                <a:latin typeface="微軟正黑體" panose="020B0604030504040204" pitchFamily="34" charset="-120"/>
                <a:ea typeface="微軟正黑體" panose="020B0604030504040204" pitchFamily="34" charset="-120"/>
              </a:rPr>
              <a:t>採</a:t>
            </a:r>
            <a:r>
              <a:rPr lang="zh-TW" altLang="zh-TW" sz="2000" dirty="0">
                <a:latin typeface="微軟正黑體" panose="020B0604030504040204" pitchFamily="34" charset="-120"/>
                <a:ea typeface="微軟正黑體" panose="020B0604030504040204" pitchFamily="34" charset="-120"/>
              </a:rPr>
              <a:t>計</a:t>
            </a:r>
            <a:r>
              <a:rPr lang="zh-TW" altLang="zh-TW" sz="2000" dirty="0">
                <a:solidFill>
                  <a:srgbClr val="C00000"/>
                </a:solidFill>
                <a:latin typeface="微軟正黑體" panose="020B0604030504040204" pitchFamily="34" charset="-120"/>
                <a:ea typeface="微軟正黑體" panose="020B0604030504040204" pitchFamily="34" charset="-120"/>
              </a:rPr>
              <a:t>健康與</a:t>
            </a:r>
            <a:r>
              <a:rPr lang="zh-TW" altLang="zh-TW" sz="2000" dirty="0" smtClean="0">
                <a:solidFill>
                  <a:srgbClr val="C00000"/>
                </a:solidFill>
                <a:latin typeface="微軟正黑體" panose="020B0604030504040204" pitchFamily="34" charset="-120"/>
                <a:ea typeface="微軟正黑體" panose="020B0604030504040204" pitchFamily="34" charset="-120"/>
              </a:rPr>
              <a:t>體育</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smtClean="0">
                <a:solidFill>
                  <a:srgbClr val="C00000"/>
                </a:solidFill>
                <a:latin typeface="微軟正黑體" panose="020B0604030504040204" pitchFamily="34" charset="-120"/>
                <a:ea typeface="微軟正黑體" panose="020B0604030504040204" pitchFamily="34" charset="-120"/>
              </a:rPr>
              <a:t>藝術</a:t>
            </a:r>
            <a:r>
              <a:rPr lang="zh-TW" altLang="zh-TW" sz="2000" dirty="0">
                <a:solidFill>
                  <a:srgbClr val="C00000"/>
                </a:solidFill>
                <a:latin typeface="微軟正黑體" panose="020B0604030504040204" pitchFamily="34" charset="-120"/>
                <a:ea typeface="微軟正黑體" panose="020B0604030504040204" pitchFamily="34" charset="-120"/>
              </a:rPr>
              <a:t>與</a:t>
            </a:r>
            <a:r>
              <a:rPr lang="zh-TW" altLang="zh-TW" sz="2000" dirty="0" smtClean="0">
                <a:solidFill>
                  <a:srgbClr val="C00000"/>
                </a:solidFill>
                <a:latin typeface="微軟正黑體" panose="020B0604030504040204" pitchFamily="34" charset="-120"/>
                <a:ea typeface="微軟正黑體" panose="020B0604030504040204" pitchFamily="34" charset="-120"/>
              </a:rPr>
              <a:t>人文</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smtClean="0">
                <a:solidFill>
                  <a:srgbClr val="C00000"/>
                </a:solidFill>
                <a:latin typeface="微軟正黑體" panose="020B0604030504040204" pitchFamily="34" charset="-120"/>
                <a:ea typeface="微軟正黑體" panose="020B0604030504040204" pitchFamily="34" charset="-120"/>
              </a:rPr>
              <a:t>綜合</a:t>
            </a:r>
            <a:r>
              <a:rPr lang="zh-TW" altLang="zh-TW" sz="2000" dirty="0">
                <a:solidFill>
                  <a:srgbClr val="C00000"/>
                </a:solidFill>
                <a:latin typeface="微軟正黑體" panose="020B0604030504040204" pitchFamily="34" charset="-120"/>
                <a:ea typeface="微軟正黑體" panose="020B0604030504040204" pitchFamily="34" charset="-120"/>
              </a:rPr>
              <a:t>活動三大學習</a:t>
            </a:r>
            <a:r>
              <a:rPr lang="zh-TW" altLang="zh-TW" sz="2000" dirty="0" smtClean="0">
                <a:solidFill>
                  <a:srgbClr val="C00000"/>
                </a:solidFill>
                <a:latin typeface="微軟正黑體" panose="020B0604030504040204" pitchFamily="34" charset="-120"/>
                <a:ea typeface="微軟正黑體" panose="020B0604030504040204" pitchFamily="34" charset="-120"/>
              </a:rPr>
              <a:t>領域</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smtClean="0">
                <a:solidFill>
                  <a:srgbClr val="C00000"/>
                </a:solidFill>
                <a:latin typeface="微軟正黑體" panose="020B0604030504040204" pitchFamily="34" charset="-120"/>
                <a:ea typeface="微軟正黑體" panose="020B0604030504040204" pitchFamily="34" charset="-120"/>
              </a:rPr>
              <a:t>七</a:t>
            </a:r>
            <a:r>
              <a:rPr lang="zh-TW" altLang="zh-TW" sz="2000" dirty="0">
                <a:solidFill>
                  <a:srgbClr val="C00000"/>
                </a:solidFill>
                <a:latin typeface="微軟正黑體" panose="020B0604030504040204" pitchFamily="34" charset="-120"/>
                <a:ea typeface="微軟正黑體" panose="020B0604030504040204" pitchFamily="34" charset="-120"/>
              </a:rPr>
              <a:t>年級上、下學期、八年級上、下學期及九年級上學期等五</a:t>
            </a:r>
            <a:r>
              <a:rPr lang="zh-TW" altLang="zh-TW" sz="2000" dirty="0" smtClean="0">
                <a:solidFill>
                  <a:srgbClr val="C00000"/>
                </a:solidFill>
                <a:latin typeface="微軟正黑體" panose="020B0604030504040204" pitchFamily="34" charset="-120"/>
                <a:ea typeface="微軟正黑體" panose="020B0604030504040204" pitchFamily="34" charset="-120"/>
              </a:rPr>
              <a:t>學期</a:t>
            </a:r>
            <a:r>
              <a:rPr lang="zh-TW" altLang="en-US" sz="2000" dirty="0" smtClean="0">
                <a:solidFill>
                  <a:srgbClr val="C00000"/>
                </a:solidFill>
                <a:latin typeface="微軟正黑體" panose="020B0604030504040204" pitchFamily="34" charset="-120"/>
                <a:ea typeface="微軟正黑體" panose="020B0604030504040204" pitchFamily="34" charset="-120"/>
              </a:rPr>
              <a:t>平均</a:t>
            </a:r>
            <a:r>
              <a:rPr lang="zh-TW" altLang="zh-TW" sz="2000" dirty="0" smtClean="0">
                <a:solidFill>
                  <a:srgbClr val="C00000"/>
                </a:solidFill>
                <a:latin typeface="微軟正黑體" panose="020B0604030504040204" pitchFamily="34" charset="-120"/>
                <a:ea typeface="微軟正黑體" panose="020B0604030504040204" pitchFamily="34" charset="-120"/>
              </a:rPr>
              <a:t>成績</a:t>
            </a:r>
            <a:r>
              <a:rPr lang="zh-TW" altLang="en-US" sz="2000" dirty="0" smtClean="0">
                <a:solidFill>
                  <a:srgbClr val="C00000"/>
                </a:solidFill>
                <a:latin typeface="微軟正黑體" panose="020B0604030504040204" pitchFamily="34" charset="-120"/>
                <a:ea typeface="微軟正黑體" panose="020B0604030504040204" pitchFamily="34" charset="-120"/>
              </a:rPr>
              <a:t>。</a:t>
            </a:r>
            <a:endParaRPr lang="en-US" altLang="zh-TW" sz="2000" dirty="0" smtClean="0">
              <a:solidFill>
                <a:srgbClr val="C00000"/>
              </a:solidFill>
              <a:latin typeface="微軟正黑體" panose="020B0604030504040204" pitchFamily="34" charset="-120"/>
              <a:ea typeface="微軟正黑體" panose="020B0604030504040204" pitchFamily="34" charset="-120"/>
            </a:endParaRPr>
          </a:p>
          <a:p>
            <a:pPr eaLnBrk="1" fontAlgn="auto" hangingPunct="1">
              <a:spcAft>
                <a:spcPts val="0"/>
              </a:spcAft>
              <a:buFont typeface="Wingdings" panose="05000000000000000000" pitchFamily="2" charset="2"/>
              <a:buChar char="Ø"/>
              <a:defRPr/>
            </a:pPr>
            <a:endParaRPr lang="en-US" altLang="zh-TW" sz="2000" dirty="0" smtClean="0">
              <a:latin typeface="微軟正黑體" panose="020B0604030504040204" pitchFamily="34" charset="-120"/>
              <a:ea typeface="微軟正黑體" panose="020B0604030504040204" pitchFamily="34" charset="-120"/>
            </a:endParaRPr>
          </a:p>
          <a:p>
            <a:pPr eaLnBrk="1" fontAlgn="auto" hangingPunct="1">
              <a:spcAft>
                <a:spcPts val="0"/>
              </a:spcAft>
              <a:buFont typeface="Wingdings" panose="05000000000000000000" pitchFamily="2" charset="2"/>
              <a:buChar char="Ø"/>
              <a:defRPr/>
            </a:pPr>
            <a:endParaRPr lang="en-US" altLang="zh-TW" sz="2000" dirty="0">
              <a:latin typeface="微軟正黑體" panose="020B0604030504040204" pitchFamily="34" charset="-120"/>
              <a:ea typeface="微軟正黑體" panose="020B0604030504040204" pitchFamily="34" charset="-120"/>
            </a:endParaRPr>
          </a:p>
          <a:p>
            <a:pPr eaLnBrk="1" fontAlgn="auto" hangingPunct="1">
              <a:spcAft>
                <a:spcPts val="0"/>
              </a:spcAft>
              <a:buFont typeface="Wingdings" panose="05000000000000000000" pitchFamily="2" charset="2"/>
              <a:buChar char="Ø"/>
              <a:defRPr/>
            </a:pPr>
            <a:endParaRPr lang="en-US" altLang="zh-TW" sz="2000" dirty="0" smtClean="0">
              <a:latin typeface="微軟正黑體" panose="020B0604030504040204" pitchFamily="34" charset="-120"/>
              <a:ea typeface="微軟正黑體" panose="020B0604030504040204" pitchFamily="34" charset="-120"/>
            </a:endParaRPr>
          </a:p>
          <a:p>
            <a:pPr eaLnBrk="1" fontAlgn="auto" hangingPunct="1">
              <a:spcAft>
                <a:spcPts val="0"/>
              </a:spcAft>
              <a:buFont typeface="Wingdings" panose="05000000000000000000" pitchFamily="2" charset="2"/>
              <a:buChar char="Ø"/>
              <a:defRPr/>
            </a:pPr>
            <a:r>
              <a:rPr lang="zh-TW" altLang="zh-TW" sz="2000" dirty="0" smtClean="0">
                <a:latin typeface="微軟正黑體" panose="020B0604030504040204" pitchFamily="34" charset="-120"/>
                <a:ea typeface="微軟正黑體" panose="020B0604030504040204" pitchFamily="34" charset="-120"/>
              </a:rPr>
              <a:t>資</a:t>
            </a:r>
            <a:r>
              <a:rPr lang="zh-TW" altLang="zh-TW" sz="2000" dirty="0">
                <a:latin typeface="微軟正黑體" panose="020B0604030504040204" pitchFamily="34" charset="-120"/>
                <a:ea typeface="微軟正黑體" panose="020B0604030504040204" pitchFamily="34" charset="-120"/>
              </a:rPr>
              <a:t>賦優異縮短修業年限學生以其實際就讀學期數進行平均成績計算</a:t>
            </a:r>
            <a:r>
              <a:rPr lang="zh-TW" altLang="zh-TW"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eaLnBrk="1" fontAlgn="auto" hangingPunct="1">
              <a:spcAft>
                <a:spcPts val="0"/>
              </a:spcAft>
              <a:buFont typeface="Wingdings" panose="05000000000000000000" pitchFamily="2" charset="2"/>
              <a:buChar char="Ø"/>
              <a:defRPr/>
            </a:pPr>
            <a:r>
              <a:rPr lang="zh-TW" altLang="zh-TW" sz="2000" dirty="0" smtClean="0">
                <a:latin typeface="微軟正黑體" panose="020B0604030504040204" pitchFamily="34" charset="-120"/>
                <a:ea typeface="微軟正黑體" panose="020B0604030504040204" pitchFamily="34" charset="-120"/>
              </a:rPr>
              <a:t>免試</a:t>
            </a:r>
            <a:r>
              <a:rPr lang="zh-TW" altLang="zh-TW" sz="2000" dirty="0">
                <a:latin typeface="微軟正黑體" panose="020B0604030504040204" pitchFamily="34" charset="-120"/>
                <a:ea typeface="微軟正黑體" panose="020B0604030504040204" pitchFamily="34" charset="-120"/>
              </a:rPr>
              <a:t>生繳交之積分證明文件中，科目名稱與採計學習領域名稱不同者，不予採計</a:t>
            </a:r>
            <a:r>
              <a:rPr lang="zh-TW" altLang="zh-TW" sz="2000" dirty="0" smtClean="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825500" y="0"/>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3900" b="1" dirty="0">
                <a:solidFill>
                  <a:srgbClr val="002060"/>
                </a:solidFill>
                <a:latin typeface="微軟正黑體" panose="020B0604030504040204" pitchFamily="34" charset="-120"/>
                <a:ea typeface="微軟正黑體" panose="020B0604030504040204" pitchFamily="34" charset="-120"/>
              </a:rPr>
              <a:t>成績</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其他主項目（</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5/</a:t>
            </a:r>
            <a:r>
              <a:rPr lang="en-US" altLang="zh-TW" sz="3900" b="1" dirty="0">
                <a:solidFill>
                  <a:srgbClr val="002060"/>
                </a:solidFill>
                <a:latin typeface="微軟正黑體" panose="020B0604030504040204" pitchFamily="34" charset="-120"/>
                <a:ea typeface="微軟正黑體" panose="020B0604030504040204" pitchFamily="34" charset="-120"/>
              </a:rPr>
              <a:t>6</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900" b="1" dirty="0">
              <a:solidFill>
                <a:srgbClr val="C00000"/>
              </a:solidFill>
              <a:latin typeface="微軟正黑體" panose="020B0604030504040204" pitchFamily="34" charset="-120"/>
              <a:ea typeface="微軟正黑體" panose="020B0604030504040204" pitchFamily="34" charset="-120"/>
              <a:cs typeface="+mj-cs"/>
            </a:endParaRPr>
          </a:p>
        </p:txBody>
      </p:sp>
      <p:sp>
        <p:nvSpPr>
          <p:cNvPr id="58373"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C83532B3-DDE8-4B35-B5E0-F69D006D9D36}" type="slidenum">
              <a:rPr lang="zh-TW" altLang="en-US" sz="2000" b="1" u="sng" smtClean="0"/>
              <a:pPr fontAlgn="base">
                <a:lnSpc>
                  <a:spcPct val="100000"/>
                </a:lnSpc>
                <a:spcBef>
                  <a:spcPct val="0"/>
                </a:spcBef>
                <a:spcAft>
                  <a:spcPct val="0"/>
                </a:spcAft>
                <a:buFontTx/>
                <a:buNone/>
              </a:pPr>
              <a:t>22</a:t>
            </a:fld>
            <a:endParaRPr lang="zh-TW" altLang="en-US" sz="2000" b="1" u="sng" dirty="0" smtClean="0"/>
          </a:p>
        </p:txBody>
      </p:sp>
      <p:grpSp>
        <p:nvGrpSpPr>
          <p:cNvPr id="58374" name="群組 72"/>
          <p:cNvGrpSpPr>
            <a:grpSpLocks/>
          </p:cNvGrpSpPr>
          <p:nvPr/>
        </p:nvGrpSpPr>
        <p:grpSpPr bwMode="auto">
          <a:xfrm>
            <a:off x="904875" y="1208090"/>
            <a:ext cx="8653463" cy="963612"/>
            <a:chOff x="847726" y="1589764"/>
            <a:chExt cx="8652364" cy="964144"/>
          </a:xfrm>
        </p:grpSpPr>
        <p:grpSp>
          <p:nvGrpSpPr>
            <p:cNvPr id="58417" name="组合 25"/>
            <p:cNvGrpSpPr>
              <a:grpSpLocks/>
            </p:cNvGrpSpPr>
            <p:nvPr/>
          </p:nvGrpSpPr>
          <p:grpSpPr bwMode="auto">
            <a:xfrm>
              <a:off x="847726" y="1624310"/>
              <a:ext cx="2088000" cy="900000"/>
              <a:chOff x="1019175" y="1624310"/>
              <a:chExt cx="2160000" cy="1154198"/>
            </a:xfrm>
          </p:grpSpPr>
          <p:sp>
            <p:nvSpPr>
              <p:cNvPr id="92" name="圆角矩形 6"/>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93" name="矩形 92"/>
              <p:cNvSpPr/>
              <p:nvPr/>
            </p:nvSpPr>
            <p:spPr>
              <a:xfrm>
                <a:off x="1019175" y="2085183"/>
                <a:ext cx="2159274" cy="664063"/>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58418" name="组合 26"/>
            <p:cNvGrpSpPr>
              <a:grpSpLocks/>
            </p:cNvGrpSpPr>
            <p:nvPr/>
          </p:nvGrpSpPr>
          <p:grpSpPr bwMode="auto">
            <a:xfrm>
              <a:off x="3035845" y="1600711"/>
              <a:ext cx="2088000" cy="900000"/>
              <a:chOff x="1019175" y="1533525"/>
              <a:chExt cx="2486025" cy="1244983"/>
            </a:xfrm>
          </p:grpSpPr>
          <p:sp>
            <p:nvSpPr>
              <p:cNvPr id="90" name="圆角矩形 27"/>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91" name="矩形 90"/>
              <p:cNvSpPr/>
              <p:nvPr/>
            </p:nvSpPr>
            <p:spPr>
              <a:xfrm>
                <a:off x="1020087" y="2087462"/>
                <a:ext cx="2485188" cy="663562"/>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58419" name="组合 29"/>
            <p:cNvGrpSpPr>
              <a:grpSpLocks/>
            </p:cNvGrpSpPr>
            <p:nvPr/>
          </p:nvGrpSpPr>
          <p:grpSpPr bwMode="auto">
            <a:xfrm>
              <a:off x="5213577" y="1600711"/>
              <a:ext cx="2088000" cy="900000"/>
              <a:chOff x="1019175" y="1600711"/>
              <a:chExt cx="2486025" cy="1177797"/>
            </a:xfrm>
          </p:grpSpPr>
          <p:sp>
            <p:nvSpPr>
              <p:cNvPr id="88" name="圆角矩形 30"/>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89" name="矩形 88"/>
              <p:cNvSpPr/>
              <p:nvPr/>
            </p:nvSpPr>
            <p:spPr>
              <a:xfrm>
                <a:off x="1018245" y="2087339"/>
                <a:ext cx="2487079" cy="665168"/>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58420" name="组合 32"/>
            <p:cNvGrpSpPr>
              <a:grpSpLocks/>
            </p:cNvGrpSpPr>
            <p:nvPr/>
          </p:nvGrpSpPr>
          <p:grpSpPr bwMode="auto">
            <a:xfrm>
              <a:off x="7412090" y="1600711"/>
              <a:ext cx="2088000" cy="900000"/>
              <a:chOff x="1019175" y="1600711"/>
              <a:chExt cx="2486025" cy="1177797"/>
            </a:xfrm>
          </p:grpSpPr>
          <p:sp>
            <p:nvSpPr>
              <p:cNvPr id="86" name="圆角矩形 33"/>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87" name="矩形 86"/>
              <p:cNvSpPr/>
              <p:nvPr/>
            </p:nvSpPr>
            <p:spPr>
              <a:xfrm>
                <a:off x="1020011" y="2087339"/>
                <a:ext cx="2485189" cy="665168"/>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58421" name="矩形 77"/>
            <p:cNvSpPr>
              <a:spLocks noChangeArrowheads="1"/>
            </p:cNvSpPr>
            <p:nvPr/>
          </p:nvSpPr>
          <p:spPr bwMode="auto">
            <a:xfrm>
              <a:off x="1303977" y="1624310"/>
              <a:ext cx="12586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2000" b="1">
                  <a:latin typeface="微軟正黑體" panose="020B0604030504040204" pitchFamily="34" charset="-120"/>
                  <a:ea typeface="微軟正黑體" panose="020B0604030504040204" pitchFamily="34" charset="-120"/>
                </a:rPr>
                <a:t>90</a:t>
              </a:r>
              <a:r>
                <a:rPr lang="zh-TW" altLang="en-US" sz="2000" b="1">
                  <a:latin typeface="微軟正黑體" panose="020B0604030504040204" pitchFamily="34" charset="-120"/>
                  <a:ea typeface="微軟正黑體" panose="020B0604030504040204" pitchFamily="34" charset="-120"/>
                </a:rPr>
                <a:t>分以上</a:t>
              </a:r>
              <a:endParaRPr lang="zh-CN" altLang="en-US" sz="2000" b="1">
                <a:latin typeface="微軟正黑體" panose="020B0604030504040204" pitchFamily="34" charset="-120"/>
                <a:ea typeface="微軟正黑體" panose="020B0604030504040204" pitchFamily="34" charset="-120"/>
              </a:endParaRPr>
            </a:p>
          </p:txBody>
        </p:sp>
        <p:sp>
          <p:nvSpPr>
            <p:cNvPr id="58422" name="矩形 78"/>
            <p:cNvSpPr>
              <a:spLocks noChangeArrowheads="1"/>
            </p:cNvSpPr>
            <p:nvPr/>
          </p:nvSpPr>
          <p:spPr bwMode="auto">
            <a:xfrm>
              <a:off x="3462461" y="1614430"/>
              <a:ext cx="1306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2000" b="1">
                  <a:latin typeface="微軟正黑體" panose="020B0604030504040204" pitchFamily="34" charset="-120"/>
                  <a:ea typeface="微軟正黑體" panose="020B0604030504040204" pitchFamily="34" charset="-120"/>
                </a:rPr>
                <a:t>80</a:t>
              </a:r>
              <a:r>
                <a:rPr lang="zh-TW" altLang="en-US" sz="2000" b="1">
                  <a:latin typeface="微軟正黑體" panose="020B0604030504040204" pitchFamily="34" charset="-120"/>
                  <a:ea typeface="微軟正黑體" panose="020B0604030504040204" pitchFamily="34" charset="-120"/>
                </a:rPr>
                <a:t>～</a:t>
              </a:r>
              <a:r>
                <a:rPr lang="en-US" altLang="zh-TW" sz="2000" b="1">
                  <a:latin typeface="微軟正黑體" panose="020B0604030504040204" pitchFamily="34" charset="-120"/>
                  <a:ea typeface="微軟正黑體" panose="020B0604030504040204" pitchFamily="34" charset="-120"/>
                </a:rPr>
                <a:t>89</a:t>
              </a:r>
              <a:r>
                <a:rPr lang="zh-TW" altLang="en-US" sz="2000" b="1">
                  <a:latin typeface="微軟正黑體" panose="020B0604030504040204" pitchFamily="34" charset="-120"/>
                  <a:ea typeface="微軟正黑體" panose="020B0604030504040204" pitchFamily="34" charset="-120"/>
                </a:rPr>
                <a:t>分</a:t>
              </a:r>
              <a:endParaRPr lang="zh-CN" altLang="en-US" sz="2000" b="1">
                <a:latin typeface="微軟正黑體" panose="020B0604030504040204" pitchFamily="34" charset="-120"/>
                <a:ea typeface="微軟正黑體" panose="020B0604030504040204" pitchFamily="34" charset="-120"/>
              </a:endParaRPr>
            </a:p>
          </p:txBody>
        </p:sp>
        <p:sp>
          <p:nvSpPr>
            <p:cNvPr id="58423" name="矩形 79"/>
            <p:cNvSpPr>
              <a:spLocks noChangeArrowheads="1"/>
            </p:cNvSpPr>
            <p:nvPr/>
          </p:nvSpPr>
          <p:spPr bwMode="auto">
            <a:xfrm>
              <a:off x="5640193" y="1600711"/>
              <a:ext cx="1306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2000" b="1">
                  <a:latin typeface="微軟正黑體" panose="020B0604030504040204" pitchFamily="34" charset="-120"/>
                  <a:ea typeface="微軟正黑體" panose="020B0604030504040204" pitchFamily="34" charset="-120"/>
                </a:rPr>
                <a:t>70</a:t>
              </a:r>
              <a:r>
                <a:rPr lang="zh-TW" altLang="en-US" sz="2000" b="1">
                  <a:latin typeface="微軟正黑體" panose="020B0604030504040204" pitchFamily="34" charset="-120"/>
                  <a:ea typeface="微軟正黑體" panose="020B0604030504040204" pitchFamily="34" charset="-120"/>
                </a:rPr>
                <a:t>～</a:t>
              </a:r>
              <a:r>
                <a:rPr lang="en-US" altLang="zh-TW" sz="2000" b="1">
                  <a:latin typeface="微軟正黑體" panose="020B0604030504040204" pitchFamily="34" charset="-120"/>
                  <a:ea typeface="微軟正黑體" panose="020B0604030504040204" pitchFamily="34" charset="-120"/>
                </a:rPr>
                <a:t>7</a:t>
              </a:r>
              <a:r>
                <a:rPr lang="en-US" altLang="zh-CN" sz="2000" b="1">
                  <a:latin typeface="微軟正黑體" panose="020B0604030504040204" pitchFamily="34" charset="-120"/>
                  <a:ea typeface="微軟正黑體" panose="020B0604030504040204" pitchFamily="34" charset="-120"/>
                </a:rPr>
                <a:t>9</a:t>
              </a:r>
              <a:r>
                <a:rPr lang="zh-TW" altLang="en-US" sz="2000" b="1">
                  <a:latin typeface="微軟正黑體" panose="020B0604030504040204" pitchFamily="34" charset="-120"/>
                  <a:ea typeface="微軟正黑體" panose="020B0604030504040204" pitchFamily="34" charset="-120"/>
                </a:rPr>
                <a:t>分</a:t>
              </a:r>
              <a:endParaRPr lang="zh-CN" altLang="en-US" sz="2000" b="1">
                <a:latin typeface="微軟正黑體" panose="020B0604030504040204" pitchFamily="34" charset="-120"/>
                <a:ea typeface="微軟正黑體" panose="020B0604030504040204" pitchFamily="34" charset="-120"/>
              </a:endParaRPr>
            </a:p>
          </p:txBody>
        </p:sp>
        <p:sp>
          <p:nvSpPr>
            <p:cNvPr id="58424" name="矩形 80"/>
            <p:cNvSpPr>
              <a:spLocks noChangeArrowheads="1"/>
            </p:cNvSpPr>
            <p:nvPr/>
          </p:nvSpPr>
          <p:spPr bwMode="auto">
            <a:xfrm>
              <a:off x="7838706" y="1589764"/>
              <a:ext cx="1306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2000" b="1">
                  <a:latin typeface="微軟正黑體" panose="020B0604030504040204" pitchFamily="34" charset="-120"/>
                  <a:ea typeface="微軟正黑體" panose="020B0604030504040204" pitchFamily="34" charset="-120"/>
                </a:rPr>
                <a:t>60</a:t>
              </a:r>
              <a:r>
                <a:rPr lang="zh-TW" altLang="en-US" sz="2000" b="1">
                  <a:latin typeface="微軟正黑體" panose="020B0604030504040204" pitchFamily="34" charset="-120"/>
                  <a:ea typeface="微軟正黑體" panose="020B0604030504040204" pitchFamily="34" charset="-120"/>
                </a:rPr>
                <a:t>～</a:t>
              </a:r>
              <a:r>
                <a:rPr lang="en-US" altLang="zh-TW" sz="2000" b="1">
                  <a:latin typeface="微軟正黑體" panose="020B0604030504040204" pitchFamily="34" charset="-120"/>
                  <a:ea typeface="微軟正黑體" panose="020B0604030504040204" pitchFamily="34" charset="-120"/>
                </a:rPr>
                <a:t>69</a:t>
              </a:r>
              <a:r>
                <a:rPr lang="zh-TW" altLang="en-US" sz="2000" b="1">
                  <a:latin typeface="微軟正黑體" panose="020B0604030504040204" pitchFamily="34" charset="-120"/>
                  <a:ea typeface="微軟正黑體" panose="020B0604030504040204" pitchFamily="34" charset="-120"/>
                </a:rPr>
                <a:t>分</a:t>
              </a:r>
              <a:endParaRPr lang="zh-CN" altLang="en-US" sz="2000" b="1">
                <a:latin typeface="微軟正黑體" panose="020B0604030504040204" pitchFamily="34" charset="-120"/>
                <a:ea typeface="微軟正黑體" panose="020B0604030504040204" pitchFamily="34" charset="-120"/>
              </a:endParaRPr>
            </a:p>
          </p:txBody>
        </p:sp>
        <p:sp>
          <p:nvSpPr>
            <p:cNvPr id="82" name="矩形 81"/>
            <p:cNvSpPr/>
            <p:nvPr/>
          </p:nvSpPr>
          <p:spPr>
            <a:xfrm>
              <a:off x="1303977" y="1957926"/>
              <a:ext cx="1263738"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83" name="矩形 82"/>
            <p:cNvSpPr/>
            <p:nvPr/>
          </p:nvSpPr>
          <p:spPr>
            <a:xfrm>
              <a:off x="3385835" y="1969133"/>
              <a:ext cx="1460019"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84" name="矩形 83"/>
            <p:cNvSpPr/>
            <p:nvPr/>
          </p:nvSpPr>
          <p:spPr>
            <a:xfrm>
              <a:off x="5625199" y="1956335"/>
              <a:ext cx="1336755"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85" name="矩形 84"/>
            <p:cNvSpPr/>
            <p:nvPr/>
          </p:nvSpPr>
          <p:spPr>
            <a:xfrm>
              <a:off x="7824221" y="1956700"/>
              <a:ext cx="1263738"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grpSp>
        <p:nvGrpSpPr>
          <p:cNvPr id="58375" name="群組 98"/>
          <p:cNvGrpSpPr>
            <a:grpSpLocks/>
          </p:cNvGrpSpPr>
          <p:nvPr/>
        </p:nvGrpSpPr>
        <p:grpSpPr bwMode="auto">
          <a:xfrm>
            <a:off x="825500" y="4848220"/>
            <a:ext cx="7627938" cy="1166495"/>
            <a:chOff x="2160086" y="2263822"/>
            <a:chExt cx="7627382" cy="1165672"/>
          </a:xfrm>
        </p:grpSpPr>
        <p:grpSp>
          <p:nvGrpSpPr>
            <p:cNvPr id="58396" name="组合 29"/>
            <p:cNvGrpSpPr>
              <a:grpSpLocks/>
            </p:cNvGrpSpPr>
            <p:nvPr/>
          </p:nvGrpSpPr>
          <p:grpSpPr bwMode="auto">
            <a:xfrm>
              <a:off x="4747634" y="2293833"/>
              <a:ext cx="2448000" cy="1080000"/>
              <a:chOff x="1019175" y="1600711"/>
              <a:chExt cx="2486025" cy="1177797"/>
            </a:xfrm>
          </p:grpSpPr>
          <p:sp>
            <p:nvSpPr>
              <p:cNvPr id="113" name="圆角矩形 30"/>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114" name="矩形 113"/>
              <p:cNvSpPr/>
              <p:nvPr/>
            </p:nvSpPr>
            <p:spPr>
              <a:xfrm>
                <a:off x="1019061" y="2215013"/>
                <a:ext cx="2485768" cy="536309"/>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58397" name="组合 32"/>
            <p:cNvGrpSpPr>
              <a:grpSpLocks/>
            </p:cNvGrpSpPr>
            <p:nvPr/>
          </p:nvGrpSpPr>
          <p:grpSpPr bwMode="auto">
            <a:xfrm>
              <a:off x="7296672" y="2285933"/>
              <a:ext cx="2448000" cy="1080000"/>
              <a:chOff x="1019175" y="1600711"/>
              <a:chExt cx="2486025" cy="1177797"/>
            </a:xfrm>
          </p:grpSpPr>
          <p:sp>
            <p:nvSpPr>
              <p:cNvPr id="111" name="圆角矩形 33"/>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112" name="矩形 111"/>
              <p:cNvSpPr/>
              <p:nvPr/>
            </p:nvSpPr>
            <p:spPr>
              <a:xfrm>
                <a:off x="1019368" y="2251309"/>
                <a:ext cx="2485768" cy="499979"/>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58398" name="组合 26"/>
            <p:cNvGrpSpPr>
              <a:grpSpLocks/>
            </p:cNvGrpSpPr>
            <p:nvPr/>
          </p:nvGrpSpPr>
          <p:grpSpPr bwMode="auto">
            <a:xfrm>
              <a:off x="2200215" y="2293833"/>
              <a:ext cx="2448000" cy="1080000"/>
              <a:chOff x="1019175" y="1533525"/>
              <a:chExt cx="2486025" cy="1244983"/>
            </a:xfrm>
          </p:grpSpPr>
          <p:sp>
            <p:nvSpPr>
              <p:cNvPr id="109" name="圆角矩形 27"/>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endParaRPr lang="zh-CN" altLang="en-US" smtClean="0">
                  <a:solidFill>
                    <a:srgbClr val="000000"/>
                  </a:solidFill>
                  <a:latin typeface="Arial" panose="020B0604020202020204" pitchFamily="34" charset="0"/>
                  <a:ea typeface="Microsoft YaHei" panose="020B0503020204020204" pitchFamily="34" charset="-122"/>
                </a:endParaRPr>
              </a:p>
            </p:txBody>
          </p:sp>
          <p:sp>
            <p:nvSpPr>
              <p:cNvPr id="110" name="矩形 109"/>
              <p:cNvSpPr/>
              <p:nvPr/>
            </p:nvSpPr>
            <p:spPr>
              <a:xfrm>
                <a:off x="1018724" y="2182870"/>
                <a:ext cx="2485768" cy="568731"/>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03" name="矩形 102"/>
            <p:cNvSpPr/>
            <p:nvPr/>
          </p:nvSpPr>
          <p:spPr>
            <a:xfrm>
              <a:off x="2160086" y="2273340"/>
              <a:ext cx="2528704" cy="645656"/>
            </a:xfrm>
            <a:prstGeom prst="rect">
              <a:avLst/>
            </a:prstGeom>
          </p:spPr>
          <p:txBody>
            <a:bodyPr wrap="none">
              <a:spAutoFit/>
            </a:bodyPr>
            <a:lstStyle/>
            <a:p>
              <a:pPr algn="ctr" eaLnBrk="1" fontAlgn="auto" hangingPunct="1">
                <a:spcBef>
                  <a:spcPts val="0"/>
                </a:spcBef>
                <a:spcAft>
                  <a:spcPts val="0"/>
                </a:spcAft>
                <a:defRPr/>
              </a:pP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3</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項領域</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學期平均成績</a:t>
              </a:r>
              <a:endPar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ctr" eaLnBrk="1" fontAlgn="auto" hangingPunct="1">
                <a:spcBef>
                  <a:spcPts val="0"/>
                </a:spcBef>
                <a:spcAft>
                  <a:spcPts val="0"/>
                </a:spcAft>
                <a:defRPr/>
              </a:pP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皆達</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60</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分以上</a:t>
              </a:r>
              <a:endParaRPr lang="zh-CN" altLang="en-US" b="1" dirty="0">
                <a:latin typeface="微軟正黑體" panose="020B0604030504040204" pitchFamily="34" charset="-120"/>
                <a:ea typeface="微軟正黑體" panose="020B0604030504040204" pitchFamily="34" charset="-120"/>
              </a:endParaRPr>
            </a:p>
          </p:txBody>
        </p:sp>
        <p:sp>
          <p:nvSpPr>
            <p:cNvPr id="104" name="矩形 103"/>
            <p:cNvSpPr/>
            <p:nvPr/>
          </p:nvSpPr>
          <p:spPr>
            <a:xfrm>
              <a:off x="4747522" y="2293964"/>
              <a:ext cx="2528704" cy="645655"/>
            </a:xfrm>
            <a:prstGeom prst="rect">
              <a:avLst/>
            </a:prstGeom>
          </p:spPr>
          <p:txBody>
            <a:bodyPr wrap="none">
              <a:spAutoFit/>
            </a:bodyPr>
            <a:lstStyle/>
            <a:p>
              <a:pPr algn="ctr" eaLnBrk="1" fontAlgn="auto" hangingPunct="1">
                <a:spcBef>
                  <a:spcPts val="0"/>
                </a:spcBef>
                <a:spcAft>
                  <a:spcPts val="0"/>
                </a:spcAft>
                <a:defRPr/>
              </a:pP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2</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項領域</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學期平均成績</a:t>
              </a:r>
              <a:endPar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ctr" eaLnBrk="1" fontAlgn="auto" hangingPunct="1">
                <a:spcBef>
                  <a:spcPts val="0"/>
                </a:spcBef>
                <a:spcAft>
                  <a:spcPts val="0"/>
                </a:spcAft>
                <a:defRPr/>
              </a:pP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皆達</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60</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分以上</a:t>
              </a:r>
              <a:endParaRPr lang="zh-CN" altLang="en-US" b="1" dirty="0">
                <a:latin typeface="微軟正黑體" panose="020B0604030504040204" pitchFamily="34" charset="-120"/>
                <a:ea typeface="微軟正黑體" panose="020B0604030504040204" pitchFamily="34" charset="-120"/>
              </a:endParaRPr>
            </a:p>
          </p:txBody>
        </p:sp>
        <p:sp>
          <p:nvSpPr>
            <p:cNvPr id="105" name="矩形 104"/>
            <p:cNvSpPr/>
            <p:nvPr/>
          </p:nvSpPr>
          <p:spPr>
            <a:xfrm>
              <a:off x="7258764" y="2263822"/>
              <a:ext cx="2528704" cy="645656"/>
            </a:xfrm>
            <a:prstGeom prst="rect">
              <a:avLst/>
            </a:prstGeom>
          </p:spPr>
          <p:txBody>
            <a:bodyPr wrap="none">
              <a:spAutoFit/>
            </a:bodyPr>
            <a:lstStyle/>
            <a:p>
              <a:pPr algn="ctr" eaLnBrk="1" fontAlgn="auto" hangingPunct="1">
                <a:spcBef>
                  <a:spcPts val="0"/>
                </a:spcBef>
                <a:spcAft>
                  <a:spcPts val="0"/>
                </a:spcAft>
                <a:defRPr/>
              </a:pP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1</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項領域</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學期平均成績</a:t>
              </a:r>
              <a:endPar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lgn="ctr" eaLnBrk="1" fontAlgn="auto" hangingPunct="1">
                <a:spcBef>
                  <a:spcPts val="0"/>
                </a:spcBef>
                <a:spcAft>
                  <a:spcPts val="0"/>
                </a:spcAft>
                <a:defRPr/>
              </a:pP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皆達</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rPr>
                <a:t>60</a:t>
              </a:r>
              <a:r>
                <a:rPr lang="zh-TW" altLang="zh-TW" dirty="0">
                  <a:solidFill>
                    <a:schemeClr val="tx1">
                      <a:lumMod val="85000"/>
                      <a:lumOff val="15000"/>
                    </a:schemeClr>
                  </a:solidFill>
                  <a:latin typeface="微軟正黑體" panose="020B0604030504040204" pitchFamily="34" charset="-120"/>
                  <a:ea typeface="微軟正黑體" panose="020B0604030504040204" pitchFamily="34" charset="-120"/>
                </a:rPr>
                <a:t>分以上</a:t>
              </a:r>
              <a:endParaRPr lang="zh-CN" altLang="en-US" b="1" dirty="0">
                <a:latin typeface="微軟正黑體" panose="020B0604030504040204" pitchFamily="34" charset="-120"/>
                <a:ea typeface="微軟正黑體" panose="020B0604030504040204" pitchFamily="34" charset="-120"/>
              </a:endParaRPr>
            </a:p>
          </p:txBody>
        </p:sp>
        <p:sp>
          <p:nvSpPr>
            <p:cNvPr id="106" name="矩形 105"/>
            <p:cNvSpPr/>
            <p:nvPr/>
          </p:nvSpPr>
          <p:spPr>
            <a:xfrm>
              <a:off x="2694205" y="2828064"/>
              <a:ext cx="1460019"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21</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07" name="矩形 106"/>
            <p:cNvSpPr/>
            <p:nvPr/>
          </p:nvSpPr>
          <p:spPr>
            <a:xfrm>
              <a:off x="5303256" y="2844719"/>
              <a:ext cx="1336755"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14</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108" name="矩形 107"/>
            <p:cNvSpPr/>
            <p:nvPr/>
          </p:nvSpPr>
          <p:spPr>
            <a:xfrm>
              <a:off x="7743970" y="2841862"/>
              <a:ext cx="1263738" cy="584775"/>
            </a:xfrm>
            <a:prstGeom prst="rect">
              <a:avLst/>
            </a:prstGeom>
          </p:spPr>
          <p:txBody>
            <a:bodyPr>
              <a:spAutoFit/>
            </a:bodyPr>
            <a:lstStyle/>
            <a:p>
              <a:pPr algn="ctr" eaLnBrk="1" fontAlgn="auto" hangingPunct="1">
                <a:spcBef>
                  <a:spcPts val="0"/>
                </a:spcBef>
                <a:spcAft>
                  <a:spcPts val="0"/>
                </a:spcAft>
                <a:defRPr/>
              </a:pPr>
              <a:r>
                <a:rPr lang="en-US" altLang="zh-CN"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7</a:t>
              </a:r>
              <a:endParaRPr lang="zh-CN" altLang="en-US" sz="32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grpSp>
        <p:nvGrpSpPr>
          <p:cNvPr id="43" name="PA_库_组合 24"/>
          <p:cNvGrpSpPr>
            <a:grpSpLocks/>
          </p:cNvGrpSpPr>
          <p:nvPr>
            <p:custDataLst>
              <p:tags r:id="rId1"/>
            </p:custDataLst>
          </p:nvPr>
        </p:nvGrpSpPr>
        <p:grpSpPr bwMode="auto">
          <a:xfrm flipH="1">
            <a:off x="10233025" y="4654550"/>
            <a:ext cx="1147763" cy="1512888"/>
            <a:chOff x="9893523" y="2610455"/>
            <a:chExt cx="1147966" cy="1513310"/>
          </a:xfrm>
        </p:grpSpPr>
        <p:grpSp>
          <p:nvGrpSpPr>
            <p:cNvPr id="58377" name="组合 25"/>
            <p:cNvGrpSpPr>
              <a:grpSpLocks/>
            </p:cNvGrpSpPr>
            <p:nvPr/>
          </p:nvGrpSpPr>
          <p:grpSpPr bwMode="auto">
            <a:xfrm rot="440492" flipH="1">
              <a:off x="9893523" y="2610455"/>
              <a:ext cx="1147966" cy="1513310"/>
              <a:chOff x="3372559" y="3388729"/>
              <a:chExt cx="1510178" cy="1990796"/>
            </a:xfrm>
          </p:grpSpPr>
          <p:grpSp>
            <p:nvGrpSpPr>
              <p:cNvPr id="58380" name="组合 28"/>
              <p:cNvGrpSpPr>
                <a:grpSpLocks/>
              </p:cNvGrpSpPr>
              <p:nvPr/>
            </p:nvGrpSpPr>
            <p:grpSpPr bwMode="auto">
              <a:xfrm rot="3083662" flipV="1">
                <a:off x="4351461" y="4071702"/>
                <a:ext cx="491885" cy="570666"/>
                <a:chOff x="5787084" y="4721985"/>
                <a:chExt cx="409540" cy="475132"/>
              </a:xfrm>
            </p:grpSpPr>
            <p:sp>
              <p:nvSpPr>
                <p:cNvPr id="59" name="任意多边形 40"/>
                <p:cNvSpPr/>
                <p:nvPr/>
              </p:nvSpPr>
              <p:spPr>
                <a:xfrm rot="4136493">
                  <a:off x="5687938" y="4818559"/>
                  <a:ext cx="473032" cy="281761"/>
                </a:xfrm>
                <a:custGeom>
                  <a:avLst/>
                  <a:gdLst>
                    <a:gd name="connsiteX0" fmla="*/ 0 w 400050"/>
                    <a:gd name="connsiteY0" fmla="*/ 171450 h 273874"/>
                    <a:gd name="connsiteX1" fmla="*/ 285750 w 400050"/>
                    <a:gd name="connsiteY1" fmla="*/ 266700 h 273874"/>
                    <a:gd name="connsiteX2" fmla="*/ 400050 w 400050"/>
                    <a:gd name="connsiteY2" fmla="*/ 0 h 273874"/>
                    <a:gd name="connsiteX0" fmla="*/ 0 w 422251"/>
                    <a:gd name="connsiteY0" fmla="*/ 327362 h 439730"/>
                    <a:gd name="connsiteX1" fmla="*/ 285750 w 422251"/>
                    <a:gd name="connsiteY1" fmla="*/ 422612 h 439730"/>
                    <a:gd name="connsiteX2" fmla="*/ 422250 w 422251"/>
                    <a:gd name="connsiteY2" fmla="*/ 0 h 439730"/>
                    <a:gd name="connsiteX0" fmla="*/ 0 w 422250"/>
                    <a:gd name="connsiteY0" fmla="*/ 327362 h 384440"/>
                    <a:gd name="connsiteX1" fmla="*/ 317402 w 422250"/>
                    <a:gd name="connsiteY1" fmla="*/ 351502 h 384440"/>
                    <a:gd name="connsiteX2" fmla="*/ 422250 w 422250"/>
                    <a:gd name="connsiteY2" fmla="*/ 0 h 384440"/>
                    <a:gd name="connsiteX0" fmla="*/ 1 w 488048"/>
                    <a:gd name="connsiteY0" fmla="*/ 352650 h 397356"/>
                    <a:gd name="connsiteX1" fmla="*/ 383200 w 488048"/>
                    <a:gd name="connsiteY1" fmla="*/ 351502 h 397356"/>
                    <a:gd name="connsiteX2" fmla="*/ 488048 w 488048"/>
                    <a:gd name="connsiteY2" fmla="*/ 0 h 397356"/>
                    <a:gd name="connsiteX0" fmla="*/ -1 w 488046"/>
                    <a:gd name="connsiteY0" fmla="*/ 352650 h 386005"/>
                    <a:gd name="connsiteX1" fmla="*/ 383198 w 488046"/>
                    <a:gd name="connsiteY1" fmla="*/ 351502 h 386005"/>
                    <a:gd name="connsiteX2" fmla="*/ 488046 w 488046"/>
                    <a:gd name="connsiteY2" fmla="*/ 0 h 386005"/>
                    <a:gd name="connsiteX0" fmla="*/ 1 w 674013"/>
                    <a:gd name="connsiteY0" fmla="*/ 360909 h 394264"/>
                    <a:gd name="connsiteX1" fmla="*/ 383200 w 674013"/>
                    <a:gd name="connsiteY1" fmla="*/ 359761 h 394264"/>
                    <a:gd name="connsiteX2" fmla="*/ 674014 w 674013"/>
                    <a:gd name="connsiteY2" fmla="*/ 0 h 394264"/>
                    <a:gd name="connsiteX0" fmla="*/ -1 w 674013"/>
                    <a:gd name="connsiteY0" fmla="*/ 360909 h 367497"/>
                    <a:gd name="connsiteX1" fmla="*/ 406774 w 674013"/>
                    <a:gd name="connsiteY1" fmla="*/ 254450 h 367497"/>
                    <a:gd name="connsiteX2" fmla="*/ 674012 w 674013"/>
                    <a:gd name="connsiteY2" fmla="*/ 0 h 367497"/>
                    <a:gd name="connsiteX0" fmla="*/ 1 w 674013"/>
                    <a:gd name="connsiteY0" fmla="*/ 360909 h 360909"/>
                    <a:gd name="connsiteX1" fmla="*/ 674014 w 674013"/>
                    <a:gd name="connsiteY1" fmla="*/ 0 h 360909"/>
                    <a:gd name="connsiteX0" fmla="*/ -1 w 674013"/>
                    <a:gd name="connsiteY0" fmla="*/ 360909 h 360909"/>
                    <a:gd name="connsiteX1" fmla="*/ 674012 w 674013"/>
                    <a:gd name="connsiteY1" fmla="*/ 0 h 360909"/>
                    <a:gd name="connsiteX0" fmla="*/ 1 w 674013"/>
                    <a:gd name="connsiteY0" fmla="*/ 360909 h 360909"/>
                    <a:gd name="connsiteX1" fmla="*/ 674014 w 674013"/>
                    <a:gd name="connsiteY1" fmla="*/ 0 h 360909"/>
                    <a:gd name="connsiteX0" fmla="*/ 1 w 850833"/>
                    <a:gd name="connsiteY0" fmla="*/ 235789 h 235789"/>
                    <a:gd name="connsiteX1" fmla="*/ 850834 w 850833"/>
                    <a:gd name="connsiteY1" fmla="*/ 0 h 235789"/>
                    <a:gd name="connsiteX0" fmla="*/ 1 w 850833"/>
                    <a:gd name="connsiteY0" fmla="*/ 235789 h 235789"/>
                    <a:gd name="connsiteX1" fmla="*/ 850834 w 850833"/>
                    <a:gd name="connsiteY1" fmla="*/ 0 h 235789"/>
                  </a:gdLst>
                  <a:ahLst/>
                  <a:cxnLst>
                    <a:cxn ang="0">
                      <a:pos x="connsiteX0" y="connsiteY0"/>
                    </a:cxn>
                    <a:cxn ang="0">
                      <a:pos x="connsiteX1" y="connsiteY1"/>
                    </a:cxn>
                  </a:cxnLst>
                  <a:rect l="l" t="t" r="r" b="b"/>
                  <a:pathLst>
                    <a:path w="850833" h="235789">
                      <a:moveTo>
                        <a:pt x="1" y="235789"/>
                      </a:moveTo>
                      <a:cubicBezTo>
                        <a:pt x="275931" y="186291"/>
                        <a:pt x="416961" y="146451"/>
                        <a:pt x="850834" y="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60" name="椭圆 45"/>
                <p:cNvSpPr/>
                <p:nvPr/>
              </p:nvSpPr>
              <p:spPr>
                <a:xfrm rot="5050202">
                  <a:off x="6117407" y="5094606"/>
                  <a:ext cx="71302" cy="80006"/>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sp>
            <p:nvSpPr>
              <p:cNvPr id="48" name="任意多边形 29"/>
              <p:cNvSpPr/>
              <p:nvPr/>
            </p:nvSpPr>
            <p:spPr>
              <a:xfrm>
                <a:off x="3678148" y="4029949"/>
                <a:ext cx="816407" cy="930971"/>
              </a:xfrm>
              <a:custGeom>
                <a:avLst/>
                <a:gdLst>
                  <a:gd name="connsiteX0" fmla="*/ 175696 w 939708"/>
                  <a:gd name="connsiteY0" fmla="*/ 77322 h 848052"/>
                  <a:gd name="connsiteX1" fmla="*/ 93503 w 939708"/>
                  <a:gd name="connsiteY1" fmla="*/ 313627 h 848052"/>
                  <a:gd name="connsiteX2" fmla="*/ 52406 w 939708"/>
                  <a:gd name="connsiteY2" fmla="*/ 775964 h 848052"/>
                  <a:gd name="connsiteX3" fmla="*/ 874339 w 939708"/>
                  <a:gd name="connsiteY3" fmla="*/ 786239 h 848052"/>
                  <a:gd name="connsiteX4" fmla="*/ 853791 w 939708"/>
                  <a:gd name="connsiteY4" fmla="*/ 190337 h 848052"/>
                  <a:gd name="connsiteX5" fmla="*/ 576388 w 939708"/>
                  <a:gd name="connsiteY5" fmla="*/ 5403 h 848052"/>
                  <a:gd name="connsiteX6" fmla="*/ 175696 w 939708"/>
                  <a:gd name="connsiteY6" fmla="*/ 77322 h 848052"/>
                  <a:gd name="connsiteX0" fmla="*/ 135695 w 899707"/>
                  <a:gd name="connsiteY0" fmla="*/ 77322 h 848052"/>
                  <a:gd name="connsiteX1" fmla="*/ 53502 w 899707"/>
                  <a:gd name="connsiteY1" fmla="*/ 313627 h 848052"/>
                  <a:gd name="connsiteX2" fmla="*/ 12405 w 899707"/>
                  <a:gd name="connsiteY2" fmla="*/ 775964 h 848052"/>
                  <a:gd name="connsiteX3" fmla="*/ 834338 w 899707"/>
                  <a:gd name="connsiteY3" fmla="*/ 786239 h 848052"/>
                  <a:gd name="connsiteX4" fmla="*/ 813790 w 899707"/>
                  <a:gd name="connsiteY4" fmla="*/ 190337 h 848052"/>
                  <a:gd name="connsiteX5" fmla="*/ 536387 w 899707"/>
                  <a:gd name="connsiteY5" fmla="*/ 5403 h 848052"/>
                  <a:gd name="connsiteX6" fmla="*/ 135695 w 899707"/>
                  <a:gd name="connsiteY6" fmla="*/ 77322 h 84805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59512 w 923524"/>
                  <a:gd name="connsiteY0" fmla="*/ 77919 h 837322"/>
                  <a:gd name="connsiteX1" fmla="*/ 15674 w 923524"/>
                  <a:gd name="connsiteY1" fmla="*/ 355320 h 837322"/>
                  <a:gd name="connsiteX2" fmla="*/ 36222 w 923524"/>
                  <a:gd name="connsiteY2" fmla="*/ 776561 h 837322"/>
                  <a:gd name="connsiteX3" fmla="*/ 858155 w 923524"/>
                  <a:gd name="connsiteY3" fmla="*/ 786836 h 837322"/>
                  <a:gd name="connsiteX4" fmla="*/ 837607 w 923524"/>
                  <a:gd name="connsiteY4" fmla="*/ 190934 h 837322"/>
                  <a:gd name="connsiteX5" fmla="*/ 560204 w 923524"/>
                  <a:gd name="connsiteY5" fmla="*/ 6000 h 837322"/>
                  <a:gd name="connsiteX6" fmla="*/ 159512 w 923524"/>
                  <a:gd name="connsiteY6" fmla="*/ 77919 h 837322"/>
                  <a:gd name="connsiteX0" fmla="*/ 159512 w 923524"/>
                  <a:gd name="connsiteY0" fmla="*/ 136669 h 896072"/>
                  <a:gd name="connsiteX1" fmla="*/ 15674 w 923524"/>
                  <a:gd name="connsiteY1" fmla="*/ 414070 h 896072"/>
                  <a:gd name="connsiteX2" fmla="*/ 36222 w 923524"/>
                  <a:gd name="connsiteY2" fmla="*/ 835311 h 896072"/>
                  <a:gd name="connsiteX3" fmla="*/ 858155 w 923524"/>
                  <a:gd name="connsiteY3" fmla="*/ 845586 h 896072"/>
                  <a:gd name="connsiteX4" fmla="*/ 837607 w 923524"/>
                  <a:gd name="connsiteY4" fmla="*/ 249684 h 896072"/>
                  <a:gd name="connsiteX5" fmla="*/ 436914 w 923524"/>
                  <a:gd name="connsiteY5" fmla="*/ 3105 h 896072"/>
                  <a:gd name="connsiteX6" fmla="*/ 159512 w 923524"/>
                  <a:gd name="connsiteY6" fmla="*/ 136669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528354 w 923524"/>
                  <a:gd name="connsiteY6" fmla="*/ 94545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620821 w 923524"/>
                  <a:gd name="connsiteY6" fmla="*/ 63722 h 89607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1839 w 920642"/>
                  <a:gd name="connsiteY0" fmla="*/ 2650 h 875069"/>
                  <a:gd name="connsiteX1" fmla="*/ 113646 w 920642"/>
                  <a:gd name="connsiteY1" fmla="*/ 150835 h 875069"/>
                  <a:gd name="connsiteX2" fmla="*/ 12792 w 920642"/>
                  <a:gd name="connsiteY2" fmla="*/ 393067 h 875069"/>
                  <a:gd name="connsiteX3" fmla="*/ 33340 w 920642"/>
                  <a:gd name="connsiteY3" fmla="*/ 814308 h 875069"/>
                  <a:gd name="connsiteX4" fmla="*/ 855273 w 920642"/>
                  <a:gd name="connsiteY4" fmla="*/ 824583 h 875069"/>
                  <a:gd name="connsiteX5" fmla="*/ 834725 w 920642"/>
                  <a:gd name="connsiteY5" fmla="*/ 228681 h 875069"/>
                  <a:gd name="connsiteX6" fmla="*/ 614031 w 920642"/>
                  <a:gd name="connsiteY6" fmla="*/ 7549 h 875069"/>
                  <a:gd name="connsiteX0" fmla="*/ 351839 w 920642"/>
                  <a:gd name="connsiteY0" fmla="*/ 3022 h 875441"/>
                  <a:gd name="connsiteX1" fmla="*/ 113646 w 920642"/>
                  <a:gd name="connsiteY1" fmla="*/ 151207 h 875441"/>
                  <a:gd name="connsiteX2" fmla="*/ 12792 w 920642"/>
                  <a:gd name="connsiteY2" fmla="*/ 393439 h 875441"/>
                  <a:gd name="connsiteX3" fmla="*/ 33340 w 920642"/>
                  <a:gd name="connsiteY3" fmla="*/ 814680 h 875441"/>
                  <a:gd name="connsiteX4" fmla="*/ 855273 w 920642"/>
                  <a:gd name="connsiteY4" fmla="*/ 824955 h 875441"/>
                  <a:gd name="connsiteX5" fmla="*/ 834725 w 920642"/>
                  <a:gd name="connsiteY5" fmla="*/ 229053 h 875441"/>
                  <a:gd name="connsiteX6" fmla="*/ 614031 w 920642"/>
                  <a:gd name="connsiteY6" fmla="*/ 7921 h 875441"/>
                  <a:gd name="connsiteX0" fmla="*/ 350820 w 919623"/>
                  <a:gd name="connsiteY0" fmla="*/ 2727 h 875146"/>
                  <a:gd name="connsiteX1" fmla="*/ 96996 w 919623"/>
                  <a:gd name="connsiteY1" fmla="*/ 162635 h 875146"/>
                  <a:gd name="connsiteX2" fmla="*/ 11773 w 919623"/>
                  <a:gd name="connsiteY2" fmla="*/ 393144 h 875146"/>
                  <a:gd name="connsiteX3" fmla="*/ 32321 w 919623"/>
                  <a:gd name="connsiteY3" fmla="*/ 814385 h 875146"/>
                  <a:gd name="connsiteX4" fmla="*/ 854254 w 919623"/>
                  <a:gd name="connsiteY4" fmla="*/ 824660 h 875146"/>
                  <a:gd name="connsiteX5" fmla="*/ 833706 w 919623"/>
                  <a:gd name="connsiteY5" fmla="*/ 228758 h 875146"/>
                  <a:gd name="connsiteX6" fmla="*/ 613012 w 919623"/>
                  <a:gd name="connsiteY6" fmla="*/ 7626 h 8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623" h="875146">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20000"/>
                  <a:lumOff val="80000"/>
                </a:schemeClr>
              </a:solidFill>
              <a:ln w="25400" cap="rnd">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9" name="椭圆 31"/>
              <p:cNvSpPr/>
              <p:nvPr/>
            </p:nvSpPr>
            <p:spPr>
              <a:xfrm>
                <a:off x="3711073" y="3384764"/>
                <a:ext cx="722713" cy="71443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50" name="任意多边形 31"/>
              <p:cNvSpPr/>
              <p:nvPr/>
            </p:nvSpPr>
            <p:spPr>
              <a:xfrm>
                <a:off x="3747442" y="4087898"/>
                <a:ext cx="639162" cy="797989"/>
              </a:xfrm>
              <a:custGeom>
                <a:avLst/>
                <a:gdLst>
                  <a:gd name="connsiteX0" fmla="*/ 175696 w 939708"/>
                  <a:gd name="connsiteY0" fmla="*/ 77322 h 848052"/>
                  <a:gd name="connsiteX1" fmla="*/ 93503 w 939708"/>
                  <a:gd name="connsiteY1" fmla="*/ 313627 h 848052"/>
                  <a:gd name="connsiteX2" fmla="*/ 52406 w 939708"/>
                  <a:gd name="connsiteY2" fmla="*/ 775964 h 848052"/>
                  <a:gd name="connsiteX3" fmla="*/ 874339 w 939708"/>
                  <a:gd name="connsiteY3" fmla="*/ 786239 h 848052"/>
                  <a:gd name="connsiteX4" fmla="*/ 853791 w 939708"/>
                  <a:gd name="connsiteY4" fmla="*/ 190337 h 848052"/>
                  <a:gd name="connsiteX5" fmla="*/ 576388 w 939708"/>
                  <a:gd name="connsiteY5" fmla="*/ 5403 h 848052"/>
                  <a:gd name="connsiteX6" fmla="*/ 175696 w 939708"/>
                  <a:gd name="connsiteY6" fmla="*/ 77322 h 848052"/>
                  <a:gd name="connsiteX0" fmla="*/ 135695 w 899707"/>
                  <a:gd name="connsiteY0" fmla="*/ 77322 h 848052"/>
                  <a:gd name="connsiteX1" fmla="*/ 53502 w 899707"/>
                  <a:gd name="connsiteY1" fmla="*/ 313627 h 848052"/>
                  <a:gd name="connsiteX2" fmla="*/ 12405 w 899707"/>
                  <a:gd name="connsiteY2" fmla="*/ 775964 h 848052"/>
                  <a:gd name="connsiteX3" fmla="*/ 834338 w 899707"/>
                  <a:gd name="connsiteY3" fmla="*/ 786239 h 848052"/>
                  <a:gd name="connsiteX4" fmla="*/ 813790 w 899707"/>
                  <a:gd name="connsiteY4" fmla="*/ 190337 h 848052"/>
                  <a:gd name="connsiteX5" fmla="*/ 536387 w 899707"/>
                  <a:gd name="connsiteY5" fmla="*/ 5403 h 848052"/>
                  <a:gd name="connsiteX6" fmla="*/ 135695 w 899707"/>
                  <a:gd name="connsiteY6" fmla="*/ 77322 h 84805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59512 w 923524"/>
                  <a:gd name="connsiteY0" fmla="*/ 77919 h 837322"/>
                  <a:gd name="connsiteX1" fmla="*/ 15674 w 923524"/>
                  <a:gd name="connsiteY1" fmla="*/ 355320 h 837322"/>
                  <a:gd name="connsiteX2" fmla="*/ 36222 w 923524"/>
                  <a:gd name="connsiteY2" fmla="*/ 776561 h 837322"/>
                  <a:gd name="connsiteX3" fmla="*/ 858155 w 923524"/>
                  <a:gd name="connsiteY3" fmla="*/ 786836 h 837322"/>
                  <a:gd name="connsiteX4" fmla="*/ 837607 w 923524"/>
                  <a:gd name="connsiteY4" fmla="*/ 190934 h 837322"/>
                  <a:gd name="connsiteX5" fmla="*/ 560204 w 923524"/>
                  <a:gd name="connsiteY5" fmla="*/ 6000 h 837322"/>
                  <a:gd name="connsiteX6" fmla="*/ 159512 w 923524"/>
                  <a:gd name="connsiteY6" fmla="*/ 77919 h 837322"/>
                  <a:gd name="connsiteX0" fmla="*/ 159512 w 923524"/>
                  <a:gd name="connsiteY0" fmla="*/ 136669 h 896072"/>
                  <a:gd name="connsiteX1" fmla="*/ 15674 w 923524"/>
                  <a:gd name="connsiteY1" fmla="*/ 414070 h 896072"/>
                  <a:gd name="connsiteX2" fmla="*/ 36222 w 923524"/>
                  <a:gd name="connsiteY2" fmla="*/ 835311 h 896072"/>
                  <a:gd name="connsiteX3" fmla="*/ 858155 w 923524"/>
                  <a:gd name="connsiteY3" fmla="*/ 845586 h 896072"/>
                  <a:gd name="connsiteX4" fmla="*/ 837607 w 923524"/>
                  <a:gd name="connsiteY4" fmla="*/ 249684 h 896072"/>
                  <a:gd name="connsiteX5" fmla="*/ 436914 w 923524"/>
                  <a:gd name="connsiteY5" fmla="*/ 3105 h 896072"/>
                  <a:gd name="connsiteX6" fmla="*/ 159512 w 923524"/>
                  <a:gd name="connsiteY6" fmla="*/ 136669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528354 w 923524"/>
                  <a:gd name="connsiteY6" fmla="*/ 94545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620821 w 923524"/>
                  <a:gd name="connsiteY6" fmla="*/ 63722 h 89607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1839 w 920642"/>
                  <a:gd name="connsiteY0" fmla="*/ 2650 h 875069"/>
                  <a:gd name="connsiteX1" fmla="*/ 113646 w 920642"/>
                  <a:gd name="connsiteY1" fmla="*/ 150835 h 875069"/>
                  <a:gd name="connsiteX2" fmla="*/ 12792 w 920642"/>
                  <a:gd name="connsiteY2" fmla="*/ 393067 h 875069"/>
                  <a:gd name="connsiteX3" fmla="*/ 33340 w 920642"/>
                  <a:gd name="connsiteY3" fmla="*/ 814308 h 875069"/>
                  <a:gd name="connsiteX4" fmla="*/ 855273 w 920642"/>
                  <a:gd name="connsiteY4" fmla="*/ 824583 h 875069"/>
                  <a:gd name="connsiteX5" fmla="*/ 834725 w 920642"/>
                  <a:gd name="connsiteY5" fmla="*/ 228681 h 875069"/>
                  <a:gd name="connsiteX6" fmla="*/ 614031 w 920642"/>
                  <a:gd name="connsiteY6" fmla="*/ 7549 h 875069"/>
                  <a:gd name="connsiteX0" fmla="*/ 351839 w 920642"/>
                  <a:gd name="connsiteY0" fmla="*/ 3022 h 875441"/>
                  <a:gd name="connsiteX1" fmla="*/ 113646 w 920642"/>
                  <a:gd name="connsiteY1" fmla="*/ 151207 h 875441"/>
                  <a:gd name="connsiteX2" fmla="*/ 12792 w 920642"/>
                  <a:gd name="connsiteY2" fmla="*/ 393439 h 875441"/>
                  <a:gd name="connsiteX3" fmla="*/ 33340 w 920642"/>
                  <a:gd name="connsiteY3" fmla="*/ 814680 h 875441"/>
                  <a:gd name="connsiteX4" fmla="*/ 855273 w 920642"/>
                  <a:gd name="connsiteY4" fmla="*/ 824955 h 875441"/>
                  <a:gd name="connsiteX5" fmla="*/ 834725 w 920642"/>
                  <a:gd name="connsiteY5" fmla="*/ 229053 h 875441"/>
                  <a:gd name="connsiteX6" fmla="*/ 614031 w 920642"/>
                  <a:gd name="connsiteY6" fmla="*/ 7921 h 875441"/>
                  <a:gd name="connsiteX0" fmla="*/ 350820 w 919623"/>
                  <a:gd name="connsiteY0" fmla="*/ 2727 h 875146"/>
                  <a:gd name="connsiteX1" fmla="*/ 96996 w 919623"/>
                  <a:gd name="connsiteY1" fmla="*/ 162635 h 875146"/>
                  <a:gd name="connsiteX2" fmla="*/ 11773 w 919623"/>
                  <a:gd name="connsiteY2" fmla="*/ 393144 h 875146"/>
                  <a:gd name="connsiteX3" fmla="*/ 32321 w 919623"/>
                  <a:gd name="connsiteY3" fmla="*/ 814385 h 875146"/>
                  <a:gd name="connsiteX4" fmla="*/ 854254 w 919623"/>
                  <a:gd name="connsiteY4" fmla="*/ 824660 h 875146"/>
                  <a:gd name="connsiteX5" fmla="*/ 833706 w 919623"/>
                  <a:gd name="connsiteY5" fmla="*/ 228758 h 875146"/>
                  <a:gd name="connsiteX6" fmla="*/ 613012 w 919623"/>
                  <a:gd name="connsiteY6" fmla="*/ 7626 h 875146"/>
                  <a:gd name="connsiteX0" fmla="*/ 274603 w 919623"/>
                  <a:gd name="connsiteY0" fmla="*/ 37721 h 867520"/>
                  <a:gd name="connsiteX1" fmla="*/ 96996 w 919623"/>
                  <a:gd name="connsiteY1" fmla="*/ 155009 h 867520"/>
                  <a:gd name="connsiteX2" fmla="*/ 11773 w 919623"/>
                  <a:gd name="connsiteY2" fmla="*/ 385518 h 867520"/>
                  <a:gd name="connsiteX3" fmla="*/ 32321 w 919623"/>
                  <a:gd name="connsiteY3" fmla="*/ 806759 h 867520"/>
                  <a:gd name="connsiteX4" fmla="*/ 854254 w 919623"/>
                  <a:gd name="connsiteY4" fmla="*/ 817034 h 867520"/>
                  <a:gd name="connsiteX5" fmla="*/ 833706 w 919623"/>
                  <a:gd name="connsiteY5" fmla="*/ 221132 h 867520"/>
                  <a:gd name="connsiteX6" fmla="*/ 613012 w 919623"/>
                  <a:gd name="connsiteY6" fmla="*/ 0 h 867520"/>
                  <a:gd name="connsiteX0" fmla="*/ 274603 w 919623"/>
                  <a:gd name="connsiteY0" fmla="*/ 9308 h 867520"/>
                  <a:gd name="connsiteX1" fmla="*/ 96996 w 919623"/>
                  <a:gd name="connsiteY1" fmla="*/ 155009 h 867520"/>
                  <a:gd name="connsiteX2" fmla="*/ 11773 w 919623"/>
                  <a:gd name="connsiteY2" fmla="*/ 385518 h 867520"/>
                  <a:gd name="connsiteX3" fmla="*/ 32321 w 919623"/>
                  <a:gd name="connsiteY3" fmla="*/ 806759 h 867520"/>
                  <a:gd name="connsiteX4" fmla="*/ 854254 w 919623"/>
                  <a:gd name="connsiteY4" fmla="*/ 817034 h 867520"/>
                  <a:gd name="connsiteX5" fmla="*/ 833706 w 919623"/>
                  <a:gd name="connsiteY5" fmla="*/ 221132 h 867520"/>
                  <a:gd name="connsiteX6" fmla="*/ 613012 w 919623"/>
                  <a:gd name="connsiteY6" fmla="*/ 0 h 867520"/>
                  <a:gd name="connsiteX0" fmla="*/ 286855 w 931875"/>
                  <a:gd name="connsiteY0" fmla="*/ 9308 h 867520"/>
                  <a:gd name="connsiteX1" fmla="*/ 24025 w 931875"/>
                  <a:gd name="connsiteY1" fmla="*/ 385518 h 867520"/>
                  <a:gd name="connsiteX2" fmla="*/ 44573 w 931875"/>
                  <a:gd name="connsiteY2" fmla="*/ 806759 h 867520"/>
                  <a:gd name="connsiteX3" fmla="*/ 866506 w 931875"/>
                  <a:gd name="connsiteY3" fmla="*/ 817034 h 867520"/>
                  <a:gd name="connsiteX4" fmla="*/ 845958 w 931875"/>
                  <a:gd name="connsiteY4" fmla="*/ 221132 h 867520"/>
                  <a:gd name="connsiteX5" fmla="*/ 625264 w 931875"/>
                  <a:gd name="connsiteY5" fmla="*/ 0 h 867520"/>
                  <a:gd name="connsiteX0" fmla="*/ 286857 w 931877"/>
                  <a:gd name="connsiteY0" fmla="*/ 9308 h 867520"/>
                  <a:gd name="connsiteX1" fmla="*/ 24027 w 931877"/>
                  <a:gd name="connsiteY1" fmla="*/ 385518 h 867520"/>
                  <a:gd name="connsiteX2" fmla="*/ 44575 w 931877"/>
                  <a:gd name="connsiteY2" fmla="*/ 806759 h 867520"/>
                  <a:gd name="connsiteX3" fmla="*/ 866508 w 931877"/>
                  <a:gd name="connsiteY3" fmla="*/ 817034 h 867520"/>
                  <a:gd name="connsiteX4" fmla="*/ 845960 w 931877"/>
                  <a:gd name="connsiteY4" fmla="*/ 221132 h 867520"/>
                  <a:gd name="connsiteX5" fmla="*/ 625266 w 931877"/>
                  <a:gd name="connsiteY5" fmla="*/ 0 h 8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877" h="867520">
                    <a:moveTo>
                      <a:pt x="286857" y="9308"/>
                    </a:moveTo>
                    <a:cubicBezTo>
                      <a:pt x="96262" y="123858"/>
                      <a:pt x="64407" y="252610"/>
                      <a:pt x="24027" y="385518"/>
                    </a:cubicBezTo>
                    <a:cubicBezTo>
                      <a:pt x="-16353" y="518426"/>
                      <a:pt x="-3371" y="765662"/>
                      <a:pt x="44575" y="806759"/>
                    </a:cubicBezTo>
                    <a:cubicBezTo>
                      <a:pt x="92521" y="847856"/>
                      <a:pt x="732944" y="914638"/>
                      <a:pt x="866508" y="817034"/>
                    </a:cubicBezTo>
                    <a:cubicBezTo>
                      <a:pt x="1000072" y="719430"/>
                      <a:pt x="895619" y="351271"/>
                      <a:pt x="845960" y="221132"/>
                    </a:cubicBezTo>
                    <a:cubicBezTo>
                      <a:pt x="796301" y="90993"/>
                      <a:pt x="746731" y="42431"/>
                      <a:pt x="625266" y="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nvGrpSpPr>
              <p:cNvPr id="58386" name="组合 32"/>
              <p:cNvGrpSpPr>
                <a:grpSpLocks/>
              </p:cNvGrpSpPr>
              <p:nvPr/>
            </p:nvGrpSpPr>
            <p:grpSpPr bwMode="auto">
              <a:xfrm flipH="1">
                <a:off x="3415952" y="4863290"/>
                <a:ext cx="1260714" cy="516235"/>
                <a:chOff x="3015354" y="5161793"/>
                <a:chExt cx="773814" cy="316859"/>
              </a:xfrm>
            </p:grpSpPr>
            <p:sp>
              <p:nvSpPr>
                <p:cNvPr id="55" name="任意多边形 36"/>
                <p:cNvSpPr/>
                <p:nvPr/>
              </p:nvSpPr>
              <p:spPr>
                <a:xfrm>
                  <a:off x="3460329" y="5172785"/>
                  <a:ext cx="234617" cy="298751"/>
                </a:xfrm>
                <a:custGeom>
                  <a:avLst/>
                  <a:gdLst>
                    <a:gd name="connsiteX0" fmla="*/ 123825 w 123825"/>
                    <a:gd name="connsiteY0" fmla="*/ 0 h 504574"/>
                    <a:gd name="connsiteX1" fmla="*/ 85725 w 123825"/>
                    <a:gd name="connsiteY1" fmla="*/ 438150 h 504574"/>
                    <a:gd name="connsiteX2" fmla="*/ 0 w 123825"/>
                    <a:gd name="connsiteY2" fmla="*/ 495300 h 504574"/>
                    <a:gd name="connsiteX0" fmla="*/ 123825 w 123825"/>
                    <a:gd name="connsiteY0" fmla="*/ 0 h 498322"/>
                    <a:gd name="connsiteX1" fmla="*/ 85725 w 123825"/>
                    <a:gd name="connsiteY1" fmla="*/ 438150 h 498322"/>
                    <a:gd name="connsiteX2" fmla="*/ 0 w 123825"/>
                    <a:gd name="connsiteY2" fmla="*/ 495300 h 498322"/>
                    <a:gd name="connsiteX0" fmla="*/ 123825 w 123825"/>
                    <a:gd name="connsiteY0" fmla="*/ 0 h 490784"/>
                    <a:gd name="connsiteX1" fmla="*/ 85725 w 123825"/>
                    <a:gd name="connsiteY1" fmla="*/ 438150 h 490784"/>
                    <a:gd name="connsiteX2" fmla="*/ 0 w 123825"/>
                    <a:gd name="connsiteY2" fmla="*/ 474499 h 490784"/>
                    <a:gd name="connsiteX0" fmla="*/ 123825 w 123825"/>
                    <a:gd name="connsiteY0" fmla="*/ 0 h 490784"/>
                    <a:gd name="connsiteX1" fmla="*/ 85725 w 123825"/>
                    <a:gd name="connsiteY1" fmla="*/ 438150 h 490784"/>
                    <a:gd name="connsiteX2" fmla="*/ 0 w 123825"/>
                    <a:gd name="connsiteY2" fmla="*/ 474499 h 490784"/>
                    <a:gd name="connsiteX0" fmla="*/ 38100 w 38100"/>
                    <a:gd name="connsiteY0" fmla="*/ 0 h 438150"/>
                    <a:gd name="connsiteX1" fmla="*/ 0 w 38100"/>
                    <a:gd name="connsiteY1" fmla="*/ 438150 h 438150"/>
                    <a:gd name="connsiteX0" fmla="*/ 38100 w 38100"/>
                    <a:gd name="connsiteY0" fmla="*/ 0 h 438150"/>
                    <a:gd name="connsiteX1" fmla="*/ 0 w 38100"/>
                    <a:gd name="connsiteY1" fmla="*/ 438150 h 438150"/>
                    <a:gd name="connsiteX0" fmla="*/ 38100 w 38100"/>
                    <a:gd name="connsiteY0" fmla="*/ 0 h 438150"/>
                    <a:gd name="connsiteX1" fmla="*/ 0 w 38100"/>
                    <a:gd name="connsiteY1" fmla="*/ 438150 h 438150"/>
                    <a:gd name="connsiteX0" fmla="*/ 240 w 205597"/>
                    <a:gd name="connsiteY0" fmla="*/ 0 h 382727"/>
                    <a:gd name="connsiteX1" fmla="*/ 204305 w 205597"/>
                    <a:gd name="connsiteY1" fmla="*/ 382727 h 382727"/>
                    <a:gd name="connsiteX0" fmla="*/ 0 w 206492"/>
                    <a:gd name="connsiteY0" fmla="*/ 0 h 382727"/>
                    <a:gd name="connsiteX1" fmla="*/ 204065 w 206492"/>
                    <a:gd name="connsiteY1" fmla="*/ 382727 h 382727"/>
                    <a:gd name="connsiteX0" fmla="*/ 0 w 210981"/>
                    <a:gd name="connsiteY0" fmla="*/ 0 h 266843"/>
                    <a:gd name="connsiteX1" fmla="*/ 208634 w 210981"/>
                    <a:gd name="connsiteY1" fmla="*/ 266843 h 266843"/>
                    <a:gd name="connsiteX0" fmla="*/ 0 w 208634"/>
                    <a:gd name="connsiteY0" fmla="*/ 0 h 266843"/>
                    <a:gd name="connsiteX1" fmla="*/ 208634 w 208634"/>
                    <a:gd name="connsiteY1" fmla="*/ 266843 h 266843"/>
                    <a:gd name="connsiteX0" fmla="*/ 0 w 208634"/>
                    <a:gd name="connsiteY0" fmla="*/ 0 h 266843"/>
                    <a:gd name="connsiteX1" fmla="*/ 208634 w 208634"/>
                    <a:gd name="connsiteY1" fmla="*/ 266843 h 266843"/>
                    <a:gd name="connsiteX0" fmla="*/ 0 w 257829"/>
                    <a:gd name="connsiteY0" fmla="*/ 0 h 274880"/>
                    <a:gd name="connsiteX1" fmla="*/ 257829 w 257829"/>
                    <a:gd name="connsiteY1" fmla="*/ 274880 h 274880"/>
                    <a:gd name="connsiteX0" fmla="*/ 0 w 257829"/>
                    <a:gd name="connsiteY0" fmla="*/ 0 h 274880"/>
                    <a:gd name="connsiteX1" fmla="*/ 257829 w 257829"/>
                    <a:gd name="connsiteY1" fmla="*/ 274880 h 274880"/>
                    <a:gd name="connsiteX0" fmla="*/ 0 w 247222"/>
                    <a:gd name="connsiteY0" fmla="*/ 0 h 347397"/>
                    <a:gd name="connsiteX1" fmla="*/ 247222 w 247222"/>
                    <a:gd name="connsiteY1" fmla="*/ 347397 h 347397"/>
                    <a:gd name="connsiteX0" fmla="*/ 0 w 247222"/>
                    <a:gd name="connsiteY0" fmla="*/ 0 h 347397"/>
                    <a:gd name="connsiteX1" fmla="*/ 247222 w 247222"/>
                    <a:gd name="connsiteY1" fmla="*/ 347397 h 347397"/>
                    <a:gd name="connsiteX0" fmla="*/ 0 w 247222"/>
                    <a:gd name="connsiteY0" fmla="*/ 0 h 347397"/>
                    <a:gd name="connsiteX1" fmla="*/ 247222 w 247222"/>
                    <a:gd name="connsiteY1" fmla="*/ 347397 h 347397"/>
                    <a:gd name="connsiteX0" fmla="*/ 0 w 247222"/>
                    <a:gd name="connsiteY0" fmla="*/ 0 h 347397"/>
                    <a:gd name="connsiteX1" fmla="*/ 247222 w 247222"/>
                    <a:gd name="connsiteY1" fmla="*/ 347397 h 347397"/>
                    <a:gd name="connsiteX0" fmla="*/ 0 w 247222"/>
                    <a:gd name="connsiteY0" fmla="*/ 0 h 347397"/>
                    <a:gd name="connsiteX1" fmla="*/ 247222 w 247222"/>
                    <a:gd name="connsiteY1" fmla="*/ 347397 h 347397"/>
                  </a:gdLst>
                  <a:ahLst/>
                  <a:cxnLst>
                    <a:cxn ang="0">
                      <a:pos x="connsiteX0" y="connsiteY0"/>
                    </a:cxn>
                    <a:cxn ang="0">
                      <a:pos x="connsiteX1" y="connsiteY1"/>
                    </a:cxn>
                  </a:cxnLst>
                  <a:rect l="l" t="t" r="r" b="b"/>
                  <a:pathLst>
                    <a:path w="247222" h="347397">
                      <a:moveTo>
                        <a:pt x="0" y="0"/>
                      </a:moveTo>
                      <a:cubicBezTo>
                        <a:pt x="91937" y="97673"/>
                        <a:pt x="157138" y="136511"/>
                        <a:pt x="247222" y="347397"/>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56" name="椭圆 45"/>
                <p:cNvSpPr/>
                <p:nvPr/>
              </p:nvSpPr>
              <p:spPr>
                <a:xfrm rot="20050251" flipH="1">
                  <a:off x="3665426" y="5428997"/>
                  <a:ext cx="125642" cy="47441"/>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57" name="任意多边形 38"/>
                <p:cNvSpPr/>
                <p:nvPr/>
              </p:nvSpPr>
              <p:spPr>
                <a:xfrm rot="622795">
                  <a:off x="3057420" y="5161440"/>
                  <a:ext cx="247438" cy="206433"/>
                </a:xfrm>
                <a:custGeom>
                  <a:avLst/>
                  <a:gdLst>
                    <a:gd name="connsiteX0" fmla="*/ 123825 w 123825"/>
                    <a:gd name="connsiteY0" fmla="*/ 0 h 504574"/>
                    <a:gd name="connsiteX1" fmla="*/ 85725 w 123825"/>
                    <a:gd name="connsiteY1" fmla="*/ 438150 h 504574"/>
                    <a:gd name="connsiteX2" fmla="*/ 0 w 123825"/>
                    <a:gd name="connsiteY2" fmla="*/ 495300 h 504574"/>
                    <a:gd name="connsiteX0" fmla="*/ 123825 w 123825"/>
                    <a:gd name="connsiteY0" fmla="*/ 0 h 498322"/>
                    <a:gd name="connsiteX1" fmla="*/ 85725 w 123825"/>
                    <a:gd name="connsiteY1" fmla="*/ 438150 h 498322"/>
                    <a:gd name="connsiteX2" fmla="*/ 0 w 123825"/>
                    <a:gd name="connsiteY2" fmla="*/ 495300 h 498322"/>
                    <a:gd name="connsiteX0" fmla="*/ 123825 w 123825"/>
                    <a:gd name="connsiteY0" fmla="*/ 0 h 490784"/>
                    <a:gd name="connsiteX1" fmla="*/ 85725 w 123825"/>
                    <a:gd name="connsiteY1" fmla="*/ 438150 h 490784"/>
                    <a:gd name="connsiteX2" fmla="*/ 0 w 123825"/>
                    <a:gd name="connsiteY2" fmla="*/ 474499 h 490784"/>
                    <a:gd name="connsiteX0" fmla="*/ 123825 w 123825"/>
                    <a:gd name="connsiteY0" fmla="*/ 0 h 490784"/>
                    <a:gd name="connsiteX1" fmla="*/ 85725 w 123825"/>
                    <a:gd name="connsiteY1" fmla="*/ 438150 h 490784"/>
                    <a:gd name="connsiteX2" fmla="*/ 0 w 123825"/>
                    <a:gd name="connsiteY2" fmla="*/ 474499 h 490784"/>
                    <a:gd name="connsiteX0" fmla="*/ 38100 w 38100"/>
                    <a:gd name="connsiteY0" fmla="*/ 0 h 438150"/>
                    <a:gd name="connsiteX1" fmla="*/ 0 w 38100"/>
                    <a:gd name="connsiteY1" fmla="*/ 438150 h 438150"/>
                    <a:gd name="connsiteX0" fmla="*/ 38100 w 38100"/>
                    <a:gd name="connsiteY0" fmla="*/ 0 h 438150"/>
                    <a:gd name="connsiteX1" fmla="*/ 0 w 38100"/>
                    <a:gd name="connsiteY1" fmla="*/ 438150 h 438150"/>
                    <a:gd name="connsiteX0" fmla="*/ 38100 w 38100"/>
                    <a:gd name="connsiteY0" fmla="*/ 0 h 438150"/>
                    <a:gd name="connsiteX1" fmla="*/ 0 w 38100"/>
                    <a:gd name="connsiteY1" fmla="*/ 438150 h 438150"/>
                    <a:gd name="connsiteX0" fmla="*/ 284833 w 284833"/>
                    <a:gd name="connsiteY0" fmla="*/ 0 h 266842"/>
                    <a:gd name="connsiteX1" fmla="*/ 0 w 284833"/>
                    <a:gd name="connsiteY1" fmla="*/ 266842 h 266842"/>
                    <a:gd name="connsiteX0" fmla="*/ 284833 w 284833"/>
                    <a:gd name="connsiteY0" fmla="*/ 0 h 266842"/>
                    <a:gd name="connsiteX1" fmla="*/ 0 w 284833"/>
                    <a:gd name="connsiteY1" fmla="*/ 266842 h 266842"/>
                    <a:gd name="connsiteX0" fmla="*/ 284833 w 284833"/>
                    <a:gd name="connsiteY0" fmla="*/ 0 h 292035"/>
                    <a:gd name="connsiteX1" fmla="*/ 0 w 284833"/>
                    <a:gd name="connsiteY1" fmla="*/ 292035 h 292035"/>
                    <a:gd name="connsiteX0" fmla="*/ 261987 w 261987"/>
                    <a:gd name="connsiteY0" fmla="*/ 0 h 241650"/>
                    <a:gd name="connsiteX1" fmla="*/ 0 w 261987"/>
                    <a:gd name="connsiteY1" fmla="*/ 241650 h 241650"/>
                  </a:gdLst>
                  <a:ahLst/>
                  <a:cxnLst>
                    <a:cxn ang="0">
                      <a:pos x="connsiteX0" y="connsiteY0"/>
                    </a:cxn>
                    <a:cxn ang="0">
                      <a:pos x="connsiteX1" y="connsiteY1"/>
                    </a:cxn>
                  </a:cxnLst>
                  <a:rect l="l" t="t" r="r" b="b"/>
                  <a:pathLst>
                    <a:path w="261987" h="241650">
                      <a:moveTo>
                        <a:pt x="261987" y="0"/>
                      </a:moveTo>
                      <a:cubicBezTo>
                        <a:pt x="253255" y="177800"/>
                        <a:pt x="303925" y="217143"/>
                        <a:pt x="0" y="24165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58" name="椭圆 45"/>
                <p:cNvSpPr/>
                <p:nvPr/>
              </p:nvSpPr>
              <p:spPr>
                <a:xfrm rot="5849824" flipH="1">
                  <a:off x="2978353" y="5363605"/>
                  <a:ext cx="126937" cy="47436"/>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grpSp>
            <p:nvGrpSpPr>
              <p:cNvPr id="58387" name="组合 33"/>
              <p:cNvGrpSpPr>
                <a:grpSpLocks/>
              </p:cNvGrpSpPr>
              <p:nvPr/>
            </p:nvGrpSpPr>
            <p:grpSpPr bwMode="auto">
              <a:xfrm flipH="1">
                <a:off x="3372559" y="4231764"/>
                <a:ext cx="607493" cy="297644"/>
                <a:chOff x="5698631" y="4629244"/>
                <a:chExt cx="505794" cy="247816"/>
              </a:xfrm>
            </p:grpSpPr>
            <p:sp>
              <p:nvSpPr>
                <p:cNvPr id="53" name="任意多边形 34"/>
                <p:cNvSpPr/>
                <p:nvPr/>
              </p:nvSpPr>
              <p:spPr>
                <a:xfrm rot="4136493">
                  <a:off x="5792631" y="4537895"/>
                  <a:ext cx="245237" cy="426076"/>
                </a:xfrm>
                <a:custGeom>
                  <a:avLst/>
                  <a:gdLst>
                    <a:gd name="connsiteX0" fmla="*/ 0 w 400050"/>
                    <a:gd name="connsiteY0" fmla="*/ 171450 h 273874"/>
                    <a:gd name="connsiteX1" fmla="*/ 285750 w 400050"/>
                    <a:gd name="connsiteY1" fmla="*/ 266700 h 273874"/>
                    <a:gd name="connsiteX2" fmla="*/ 400050 w 400050"/>
                    <a:gd name="connsiteY2" fmla="*/ 0 h 273874"/>
                    <a:gd name="connsiteX0" fmla="*/ 0 w 422251"/>
                    <a:gd name="connsiteY0" fmla="*/ 327362 h 439730"/>
                    <a:gd name="connsiteX1" fmla="*/ 285750 w 422251"/>
                    <a:gd name="connsiteY1" fmla="*/ 422612 h 439730"/>
                    <a:gd name="connsiteX2" fmla="*/ 422250 w 422251"/>
                    <a:gd name="connsiteY2" fmla="*/ 0 h 439730"/>
                    <a:gd name="connsiteX0" fmla="*/ 0 w 422250"/>
                    <a:gd name="connsiteY0" fmla="*/ 327362 h 384440"/>
                    <a:gd name="connsiteX1" fmla="*/ 317402 w 422250"/>
                    <a:gd name="connsiteY1" fmla="*/ 351502 h 384440"/>
                    <a:gd name="connsiteX2" fmla="*/ 422250 w 422250"/>
                    <a:gd name="connsiteY2" fmla="*/ 0 h 384440"/>
                    <a:gd name="connsiteX0" fmla="*/ 1 w 488048"/>
                    <a:gd name="connsiteY0" fmla="*/ 352650 h 397356"/>
                    <a:gd name="connsiteX1" fmla="*/ 383200 w 488048"/>
                    <a:gd name="connsiteY1" fmla="*/ 351502 h 397356"/>
                    <a:gd name="connsiteX2" fmla="*/ 488048 w 488048"/>
                    <a:gd name="connsiteY2" fmla="*/ 0 h 397356"/>
                    <a:gd name="connsiteX0" fmla="*/ -1 w 488046"/>
                    <a:gd name="connsiteY0" fmla="*/ 352650 h 386005"/>
                    <a:gd name="connsiteX1" fmla="*/ 383198 w 488046"/>
                    <a:gd name="connsiteY1" fmla="*/ 351502 h 386005"/>
                    <a:gd name="connsiteX2" fmla="*/ 488046 w 488046"/>
                    <a:gd name="connsiteY2" fmla="*/ 0 h 386005"/>
                    <a:gd name="connsiteX0" fmla="*/ 1 w 674013"/>
                    <a:gd name="connsiteY0" fmla="*/ 360909 h 394264"/>
                    <a:gd name="connsiteX1" fmla="*/ 383200 w 674013"/>
                    <a:gd name="connsiteY1" fmla="*/ 359761 h 394264"/>
                    <a:gd name="connsiteX2" fmla="*/ 674014 w 674013"/>
                    <a:gd name="connsiteY2" fmla="*/ 0 h 394264"/>
                    <a:gd name="connsiteX0" fmla="*/ -1 w 674013"/>
                    <a:gd name="connsiteY0" fmla="*/ 360909 h 367497"/>
                    <a:gd name="connsiteX1" fmla="*/ 406774 w 674013"/>
                    <a:gd name="connsiteY1" fmla="*/ 254450 h 367497"/>
                    <a:gd name="connsiteX2" fmla="*/ 674012 w 674013"/>
                    <a:gd name="connsiteY2" fmla="*/ 0 h 367497"/>
                    <a:gd name="connsiteX0" fmla="*/ 1 w 674013"/>
                    <a:gd name="connsiteY0" fmla="*/ 360909 h 360909"/>
                    <a:gd name="connsiteX1" fmla="*/ 674014 w 674013"/>
                    <a:gd name="connsiteY1" fmla="*/ 0 h 360909"/>
                    <a:gd name="connsiteX0" fmla="*/ -1 w 674013"/>
                    <a:gd name="connsiteY0" fmla="*/ 360909 h 360909"/>
                    <a:gd name="connsiteX1" fmla="*/ 674012 w 674013"/>
                    <a:gd name="connsiteY1" fmla="*/ 0 h 360909"/>
                    <a:gd name="connsiteX0" fmla="*/ 1 w 674013"/>
                    <a:gd name="connsiteY0" fmla="*/ 360909 h 360909"/>
                    <a:gd name="connsiteX1" fmla="*/ 674014 w 674013"/>
                    <a:gd name="connsiteY1" fmla="*/ 0 h 360909"/>
                    <a:gd name="connsiteX0" fmla="*/ 0 w 399245"/>
                    <a:gd name="connsiteY0" fmla="*/ 356712 h 356712"/>
                    <a:gd name="connsiteX1" fmla="*/ 399245 w 399245"/>
                    <a:gd name="connsiteY1" fmla="*/ 0 h 356712"/>
                    <a:gd name="connsiteX0" fmla="*/ 0 w 443772"/>
                    <a:gd name="connsiteY0" fmla="*/ 356712 h 356712"/>
                    <a:gd name="connsiteX1" fmla="*/ 399245 w 443772"/>
                    <a:gd name="connsiteY1" fmla="*/ 0 h 356712"/>
                  </a:gdLst>
                  <a:ahLst/>
                  <a:cxnLst>
                    <a:cxn ang="0">
                      <a:pos x="connsiteX0" y="connsiteY0"/>
                    </a:cxn>
                    <a:cxn ang="0">
                      <a:pos x="connsiteX1" y="connsiteY1"/>
                    </a:cxn>
                  </a:cxnLst>
                  <a:rect l="l" t="t" r="r" b="b"/>
                  <a:pathLst>
                    <a:path w="443772" h="356712">
                      <a:moveTo>
                        <a:pt x="0" y="356712"/>
                      </a:moveTo>
                      <a:cubicBezTo>
                        <a:pt x="275930" y="307214"/>
                        <a:pt x="554344" y="245289"/>
                        <a:pt x="399245" y="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54" name="椭圆 45"/>
                <p:cNvSpPr/>
                <p:nvPr/>
              </p:nvSpPr>
              <p:spPr>
                <a:xfrm rot="5050202">
                  <a:off x="6131866" y="4709229"/>
                  <a:ext cx="69571" cy="79998"/>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grpSp>
        <p:sp>
          <p:nvSpPr>
            <p:cNvPr id="45" name="椭圆 45"/>
            <p:cNvSpPr/>
            <p:nvPr/>
          </p:nvSpPr>
          <p:spPr>
            <a:xfrm rot="16942029" flipH="1">
              <a:off x="10690589" y="3010623"/>
              <a:ext cx="22231" cy="107969"/>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 name="connsiteX0" fmla="*/ 1 w 120325"/>
                <a:gd name="connsiteY0" fmla="*/ 39926 h 132517"/>
                <a:gd name="connsiteX1" fmla="*/ 37870 w 120325"/>
                <a:gd name="connsiteY1" fmla="*/ 67 h 132517"/>
                <a:gd name="connsiteX2" fmla="*/ 75739 w 120325"/>
                <a:gd name="connsiteY2" fmla="*/ 39926 h 132517"/>
                <a:gd name="connsiteX3" fmla="*/ 37870 w 120325"/>
                <a:gd name="connsiteY3" fmla="*/ 79785 h 132517"/>
                <a:gd name="connsiteX4" fmla="*/ 120326 w 120325"/>
                <a:gd name="connsiteY4" fmla="*/ 132517 h 132517"/>
                <a:gd name="connsiteX0" fmla="*/ 0 w 78107"/>
                <a:gd name="connsiteY0" fmla="*/ 39926 h 79785"/>
                <a:gd name="connsiteX1" fmla="*/ 37869 w 78107"/>
                <a:gd name="connsiteY1" fmla="*/ 67 h 79785"/>
                <a:gd name="connsiteX2" fmla="*/ 75738 w 78107"/>
                <a:gd name="connsiteY2" fmla="*/ 39926 h 79785"/>
                <a:gd name="connsiteX3" fmla="*/ 37869 w 78107"/>
                <a:gd name="connsiteY3" fmla="*/ 79785 h 79785"/>
                <a:gd name="connsiteX0" fmla="*/ 0 w 78108"/>
                <a:gd name="connsiteY0" fmla="*/ 39926 h 68879"/>
                <a:gd name="connsiteX1" fmla="*/ 37869 w 78108"/>
                <a:gd name="connsiteY1" fmla="*/ 67 h 68879"/>
                <a:gd name="connsiteX2" fmla="*/ 75738 w 78108"/>
                <a:gd name="connsiteY2" fmla="*/ 39926 h 68879"/>
                <a:gd name="connsiteX3" fmla="*/ 8441 w 78108"/>
                <a:gd name="connsiteY3" fmla="*/ 68879 h 68879"/>
                <a:gd name="connsiteX0" fmla="*/ 0 w 77655"/>
                <a:gd name="connsiteY0" fmla="*/ 39862 h 68815"/>
                <a:gd name="connsiteX1" fmla="*/ 5446 w 77655"/>
                <a:gd name="connsiteY1" fmla="*/ 38056 h 68815"/>
                <a:gd name="connsiteX2" fmla="*/ 37869 w 77655"/>
                <a:gd name="connsiteY2" fmla="*/ 3 h 68815"/>
                <a:gd name="connsiteX3" fmla="*/ 75738 w 77655"/>
                <a:gd name="connsiteY3" fmla="*/ 39862 h 68815"/>
                <a:gd name="connsiteX4" fmla="*/ 8441 w 77655"/>
                <a:gd name="connsiteY4" fmla="*/ 68815 h 68815"/>
                <a:gd name="connsiteX0" fmla="*/ 0 w 77657"/>
                <a:gd name="connsiteY0" fmla="*/ 39859 h 68812"/>
                <a:gd name="connsiteX1" fmla="*/ 37869 w 77657"/>
                <a:gd name="connsiteY1" fmla="*/ 0 h 68812"/>
                <a:gd name="connsiteX2" fmla="*/ 75738 w 77657"/>
                <a:gd name="connsiteY2" fmla="*/ 39859 h 68812"/>
                <a:gd name="connsiteX3" fmla="*/ 8441 w 77657"/>
                <a:gd name="connsiteY3" fmla="*/ 68812 h 68812"/>
                <a:gd name="connsiteX0" fmla="*/ 29428 w 69214"/>
                <a:gd name="connsiteY0" fmla="*/ 0 h 68812"/>
                <a:gd name="connsiteX1" fmla="*/ 67297 w 69214"/>
                <a:gd name="connsiteY1" fmla="*/ 39859 h 68812"/>
                <a:gd name="connsiteX2" fmla="*/ 0 w 69214"/>
                <a:gd name="connsiteY2" fmla="*/ 68812 h 68812"/>
                <a:gd name="connsiteX0" fmla="*/ 29428 w 29429"/>
                <a:gd name="connsiteY0" fmla="*/ 0 h 68812"/>
                <a:gd name="connsiteX1" fmla="*/ 0 w 29429"/>
                <a:gd name="connsiteY1" fmla="*/ 68812 h 68812"/>
                <a:gd name="connsiteX0" fmla="*/ 29428 w 48006"/>
                <a:gd name="connsiteY0" fmla="*/ 0 h 68812"/>
                <a:gd name="connsiteX1" fmla="*/ 0 w 48006"/>
                <a:gd name="connsiteY1" fmla="*/ 68812 h 68812"/>
                <a:gd name="connsiteX0" fmla="*/ 29428 w 57360"/>
                <a:gd name="connsiteY0" fmla="*/ 0 h 68812"/>
                <a:gd name="connsiteX1" fmla="*/ 0 w 57360"/>
                <a:gd name="connsiteY1" fmla="*/ 68812 h 68812"/>
                <a:gd name="connsiteX0" fmla="*/ 29428 w 54060"/>
                <a:gd name="connsiteY0" fmla="*/ 0 h 68812"/>
                <a:gd name="connsiteX1" fmla="*/ 0 w 54060"/>
                <a:gd name="connsiteY1" fmla="*/ 68812 h 68812"/>
                <a:gd name="connsiteX0" fmla="*/ 29428 w 43797"/>
                <a:gd name="connsiteY0" fmla="*/ 0 h 68812"/>
                <a:gd name="connsiteX1" fmla="*/ 0 w 43797"/>
                <a:gd name="connsiteY1" fmla="*/ 68812 h 68812"/>
                <a:gd name="connsiteX0" fmla="*/ 58711 w 67629"/>
                <a:gd name="connsiteY0" fmla="*/ 0 h 75984"/>
                <a:gd name="connsiteX1" fmla="*/ 0 w 67629"/>
                <a:gd name="connsiteY1" fmla="*/ 75984 h 75984"/>
                <a:gd name="connsiteX0" fmla="*/ 58711 w 68528"/>
                <a:gd name="connsiteY0" fmla="*/ 0 h 75984"/>
                <a:gd name="connsiteX1" fmla="*/ 0 w 68528"/>
                <a:gd name="connsiteY1" fmla="*/ 75984 h 75984"/>
                <a:gd name="connsiteX0" fmla="*/ 6324 w 32456"/>
                <a:gd name="connsiteY0" fmla="*/ 0 h 74490"/>
                <a:gd name="connsiteX1" fmla="*/ 0 w 32456"/>
                <a:gd name="connsiteY1" fmla="*/ 74490 h 74490"/>
              </a:gdLst>
              <a:ahLst/>
              <a:cxnLst>
                <a:cxn ang="0">
                  <a:pos x="connsiteX0" y="connsiteY0"/>
                </a:cxn>
                <a:cxn ang="0">
                  <a:pos x="connsiteX1" y="connsiteY1"/>
                </a:cxn>
              </a:cxnLst>
              <a:rect l="l" t="t" r="r" b="b"/>
              <a:pathLst>
                <a:path w="32456" h="74490">
                  <a:moveTo>
                    <a:pt x="6324" y="0"/>
                  </a:moveTo>
                  <a:cubicBezTo>
                    <a:pt x="34819" y="20034"/>
                    <a:pt x="49409" y="68979"/>
                    <a:pt x="0" y="7449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u="sng">
                <a:solidFill>
                  <a:schemeClr val="bg1"/>
                </a:solidFill>
                <a:latin typeface="华康娃娃体W5" panose="040B0509000000000000" pitchFamily="81" charset="-122"/>
                <a:ea typeface="华康娃娃体W5" panose="040B0509000000000000" pitchFamily="81" charset="-122"/>
              </a:endParaRPr>
            </a:p>
          </p:txBody>
        </p:sp>
        <p:sp>
          <p:nvSpPr>
            <p:cNvPr id="46" name="椭圆 45"/>
            <p:cNvSpPr/>
            <p:nvPr/>
          </p:nvSpPr>
          <p:spPr>
            <a:xfrm rot="4957743" flipH="1" flipV="1">
              <a:off x="10678678" y="2833565"/>
              <a:ext cx="46051" cy="76213"/>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 name="connsiteX0" fmla="*/ 1 w 120325"/>
                <a:gd name="connsiteY0" fmla="*/ 39926 h 132517"/>
                <a:gd name="connsiteX1" fmla="*/ 37870 w 120325"/>
                <a:gd name="connsiteY1" fmla="*/ 67 h 132517"/>
                <a:gd name="connsiteX2" fmla="*/ 75739 w 120325"/>
                <a:gd name="connsiteY2" fmla="*/ 39926 h 132517"/>
                <a:gd name="connsiteX3" fmla="*/ 37870 w 120325"/>
                <a:gd name="connsiteY3" fmla="*/ 79785 h 132517"/>
                <a:gd name="connsiteX4" fmla="*/ 120326 w 120325"/>
                <a:gd name="connsiteY4" fmla="*/ 132517 h 132517"/>
                <a:gd name="connsiteX0" fmla="*/ 0 w 78107"/>
                <a:gd name="connsiteY0" fmla="*/ 39926 h 79785"/>
                <a:gd name="connsiteX1" fmla="*/ 37869 w 78107"/>
                <a:gd name="connsiteY1" fmla="*/ 67 h 79785"/>
                <a:gd name="connsiteX2" fmla="*/ 75738 w 78107"/>
                <a:gd name="connsiteY2" fmla="*/ 39926 h 79785"/>
                <a:gd name="connsiteX3" fmla="*/ 37869 w 78107"/>
                <a:gd name="connsiteY3" fmla="*/ 79785 h 79785"/>
                <a:gd name="connsiteX0" fmla="*/ 0 w 78108"/>
                <a:gd name="connsiteY0" fmla="*/ 39926 h 68879"/>
                <a:gd name="connsiteX1" fmla="*/ 37869 w 78108"/>
                <a:gd name="connsiteY1" fmla="*/ 67 h 68879"/>
                <a:gd name="connsiteX2" fmla="*/ 75738 w 78108"/>
                <a:gd name="connsiteY2" fmla="*/ 39926 h 68879"/>
                <a:gd name="connsiteX3" fmla="*/ 8441 w 78108"/>
                <a:gd name="connsiteY3" fmla="*/ 68879 h 68879"/>
                <a:gd name="connsiteX0" fmla="*/ 0 w 77655"/>
                <a:gd name="connsiteY0" fmla="*/ 39862 h 68815"/>
                <a:gd name="connsiteX1" fmla="*/ 5446 w 77655"/>
                <a:gd name="connsiteY1" fmla="*/ 38056 h 68815"/>
                <a:gd name="connsiteX2" fmla="*/ 37869 w 77655"/>
                <a:gd name="connsiteY2" fmla="*/ 3 h 68815"/>
                <a:gd name="connsiteX3" fmla="*/ 75738 w 77655"/>
                <a:gd name="connsiteY3" fmla="*/ 39862 h 68815"/>
                <a:gd name="connsiteX4" fmla="*/ 8441 w 77655"/>
                <a:gd name="connsiteY4" fmla="*/ 68815 h 68815"/>
                <a:gd name="connsiteX0" fmla="*/ 0 w 77657"/>
                <a:gd name="connsiteY0" fmla="*/ 39859 h 68812"/>
                <a:gd name="connsiteX1" fmla="*/ 37869 w 77657"/>
                <a:gd name="connsiteY1" fmla="*/ 0 h 68812"/>
                <a:gd name="connsiteX2" fmla="*/ 75738 w 77657"/>
                <a:gd name="connsiteY2" fmla="*/ 39859 h 68812"/>
                <a:gd name="connsiteX3" fmla="*/ 8441 w 77657"/>
                <a:gd name="connsiteY3" fmla="*/ 68812 h 68812"/>
                <a:gd name="connsiteX0" fmla="*/ 29428 w 69214"/>
                <a:gd name="connsiteY0" fmla="*/ 0 h 68812"/>
                <a:gd name="connsiteX1" fmla="*/ 67297 w 69214"/>
                <a:gd name="connsiteY1" fmla="*/ 39859 h 68812"/>
                <a:gd name="connsiteX2" fmla="*/ 0 w 69214"/>
                <a:gd name="connsiteY2" fmla="*/ 68812 h 68812"/>
                <a:gd name="connsiteX0" fmla="*/ 29428 w 29429"/>
                <a:gd name="connsiteY0" fmla="*/ 0 h 68812"/>
                <a:gd name="connsiteX1" fmla="*/ 0 w 29429"/>
                <a:gd name="connsiteY1" fmla="*/ 68812 h 68812"/>
                <a:gd name="connsiteX0" fmla="*/ 29428 w 48006"/>
                <a:gd name="connsiteY0" fmla="*/ 0 h 68812"/>
                <a:gd name="connsiteX1" fmla="*/ 0 w 48006"/>
                <a:gd name="connsiteY1" fmla="*/ 68812 h 68812"/>
                <a:gd name="connsiteX0" fmla="*/ 29428 w 57360"/>
                <a:gd name="connsiteY0" fmla="*/ 0 h 68812"/>
                <a:gd name="connsiteX1" fmla="*/ 0 w 57360"/>
                <a:gd name="connsiteY1" fmla="*/ 68812 h 68812"/>
                <a:gd name="connsiteX0" fmla="*/ 29428 w 54060"/>
                <a:gd name="connsiteY0" fmla="*/ 0 h 68812"/>
                <a:gd name="connsiteX1" fmla="*/ 0 w 54060"/>
                <a:gd name="connsiteY1" fmla="*/ 68812 h 68812"/>
                <a:gd name="connsiteX0" fmla="*/ 29428 w 43797"/>
                <a:gd name="connsiteY0" fmla="*/ 0 h 68812"/>
                <a:gd name="connsiteX1" fmla="*/ 0 w 43797"/>
                <a:gd name="connsiteY1" fmla="*/ 68812 h 68812"/>
                <a:gd name="connsiteX0" fmla="*/ 58711 w 67629"/>
                <a:gd name="connsiteY0" fmla="*/ 0 h 75984"/>
                <a:gd name="connsiteX1" fmla="*/ 0 w 67629"/>
                <a:gd name="connsiteY1" fmla="*/ 75984 h 75984"/>
                <a:gd name="connsiteX0" fmla="*/ 58711 w 68528"/>
                <a:gd name="connsiteY0" fmla="*/ 0 h 75984"/>
                <a:gd name="connsiteX1" fmla="*/ 0 w 68528"/>
                <a:gd name="connsiteY1" fmla="*/ 75984 h 75984"/>
                <a:gd name="connsiteX0" fmla="*/ 6324 w 32456"/>
                <a:gd name="connsiteY0" fmla="*/ 0 h 74490"/>
                <a:gd name="connsiteX1" fmla="*/ 0 w 32456"/>
                <a:gd name="connsiteY1" fmla="*/ 74490 h 74490"/>
              </a:gdLst>
              <a:ahLst/>
              <a:cxnLst>
                <a:cxn ang="0">
                  <a:pos x="connsiteX0" y="connsiteY0"/>
                </a:cxn>
                <a:cxn ang="0">
                  <a:pos x="connsiteX1" y="connsiteY1"/>
                </a:cxn>
              </a:cxnLst>
              <a:rect l="l" t="t" r="r" b="b"/>
              <a:pathLst>
                <a:path w="32456" h="74490">
                  <a:moveTo>
                    <a:pt x="6324" y="0"/>
                  </a:moveTo>
                  <a:cubicBezTo>
                    <a:pt x="34819" y="20034"/>
                    <a:pt x="49409" y="68979"/>
                    <a:pt x="0" y="74490"/>
                  </a:cubicBezTo>
                </a:path>
              </a:pathLst>
            </a:custGeom>
            <a:noFill/>
            <a:ln w="2540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u="sng">
                <a:solidFill>
                  <a:schemeClr val="bg1"/>
                </a:solidFill>
                <a:latin typeface="华康娃娃体W5" panose="040B0509000000000000" pitchFamily="81" charset="-122"/>
                <a:ea typeface="华康娃娃体W5" panose="040B0509000000000000" pitchFamily="81" charset="-122"/>
              </a:endParaRPr>
            </a:p>
          </p:txBody>
        </p:sp>
      </p:grpSp>
    </p:spTree>
    <p:extLst>
      <p:ext uri="{BB962C8B-B14F-4D97-AF65-F5344CB8AC3E}">
        <p14:creationId xmlns:p14="http://schemas.microsoft.com/office/powerpoint/2010/main" val="536918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25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500" fill="hold"/>
                                        <p:tgtEl>
                                          <p:spTgt spid="43"/>
                                        </p:tgtEl>
                                        <p:attrNameLst>
                                          <p:attrName>ppt_x</p:attrName>
                                        </p:attrNameLst>
                                      </p:cBhvr>
                                      <p:tavLst>
                                        <p:tav tm="0">
                                          <p:val>
                                            <p:strVal val="0-#ppt_w/2"/>
                                          </p:val>
                                        </p:tav>
                                        <p:tav tm="100000">
                                          <p:val>
                                            <p:strVal val="#ppt_x"/>
                                          </p:val>
                                        </p:tav>
                                      </p:tavLst>
                                    </p:anim>
                                    <p:anim calcmode="lin" valueType="num">
                                      <p:cBhvr additive="base">
                                        <p:cTn id="8" dur="1500" fill="hold"/>
                                        <p:tgtEl>
                                          <p:spTgt spid="43"/>
                                        </p:tgtEl>
                                        <p:attrNameLst>
                                          <p:attrName>ppt_y</p:attrName>
                                        </p:attrNameLst>
                                      </p:cBhvr>
                                      <p:tavLst>
                                        <p:tav tm="0">
                                          <p:val>
                                            <p:strVal val="#ppt_y"/>
                                          </p:val>
                                        </p:tav>
                                        <p:tav tm="100000">
                                          <p:val>
                                            <p:strVal val="#ppt_y"/>
                                          </p:val>
                                        </p:tav>
                                      </p:tavLst>
                                    </p:anim>
                                    <p:set>
                                      <p:cBhvr>
                                        <p:cTn id="9" dur="1" fill="hold">
                                          <p:stCondLst>
                                            <p:cond delay="0"/>
                                          </p:stCondLst>
                                        </p:cTn>
                                        <p:tgtEl>
                                          <p:spTgt spid="43"/>
                                        </p:tgtEl>
                                        <p:attrNameLst>
                                          <p:attrName>style.visibility</p:attrName>
                                        </p:attrNameLst>
                                      </p:cBhvr>
                                      <p:to>
                                        <p:strVal val="visible"/>
                                      </p:to>
                                    </p:set>
                                    <p:anim to="" calcmode="lin" valueType="num">
                                      <p:cBhvr>
                                        <p:cTn id="10" dur="1500" fill="hold">
                                          <p:stCondLst>
                                            <p:cond delay="0"/>
                                          </p:stCondLst>
                                        </p:cTn>
                                        <p:tgtEl>
                                          <p:spTgt spid="43"/>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43"/>
                                        </p:tgtEl>
                                        <p:attrNameLst>
                                          <p:attrName>ppt_h</p:attrName>
                                        </p:attrNameLst>
                                      </p:cBhvr>
                                      <p:tavLst>
                                        <p:tav tm="0">
                                          <p:val>
                                            <p:strVal val="0"/>
                                          </p:val>
                                        </p:tav>
                                        <p:tav tm="100000">
                                          <p:val>
                                            <p:strVal val="#ppt_h"/>
                                          </p:val>
                                        </p:tav>
                                      </p:tavLst>
                                    </p:anim>
                                    <p:animEffect filter="fade">
                                      <p:cBhvr>
                                        <p:cTn id="12" dur="1500">
                                          <p:stCondLst>
                                            <p:cond delay="0"/>
                                          </p:stCondLst>
                                        </p:cTn>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39950" y="2413000"/>
            <a:ext cx="10052050" cy="1304925"/>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1054099" y="1384085"/>
            <a:ext cx="10791059" cy="4938234"/>
          </a:xfrm>
          <a:extLst/>
        </p:spPr>
        <p:txBody>
          <a:bodyPr rtlCol="0">
            <a:noAutofit/>
          </a:bodyPr>
          <a:lstStyle/>
          <a:p>
            <a:pPr eaLnBrk="1" fontAlgn="auto" hangingPunct="1">
              <a:lnSpc>
                <a:spcPct val="100000"/>
              </a:lnSpc>
              <a:spcAft>
                <a:spcPts val="0"/>
              </a:spcAft>
              <a:buFont typeface="Wingdings" panose="05000000000000000000" pitchFamily="2" charset="2"/>
              <a:buChar char="l"/>
              <a:defRPr/>
            </a:pPr>
            <a:r>
              <a:rPr lang="zh-TW" altLang="zh-TW" b="1" dirty="0" smtClean="0">
                <a:solidFill>
                  <a:srgbClr val="0033CC"/>
                </a:solidFill>
                <a:latin typeface="微軟正黑體" panose="020B0604030504040204" pitchFamily="34" charset="-120"/>
                <a:ea typeface="微軟正黑體" panose="020B0604030504040204" pitchFamily="34" charset="-120"/>
              </a:rPr>
              <a:t>國中</a:t>
            </a:r>
            <a:r>
              <a:rPr lang="zh-TW" altLang="zh-TW" b="1" dirty="0">
                <a:solidFill>
                  <a:srgbClr val="0033CC"/>
                </a:solidFill>
                <a:latin typeface="微軟正黑體" panose="020B0604030504040204" pitchFamily="34" charset="-120"/>
                <a:ea typeface="微軟正黑體" panose="020B0604030504040204" pitchFamily="34" charset="-120"/>
              </a:rPr>
              <a:t>教育</a:t>
            </a:r>
            <a:r>
              <a:rPr lang="zh-TW" altLang="zh-TW" b="1" dirty="0" smtClean="0">
                <a:solidFill>
                  <a:srgbClr val="0033CC"/>
                </a:solidFill>
                <a:latin typeface="微軟正黑體" panose="020B0604030504040204" pitchFamily="34" charset="-120"/>
                <a:ea typeface="微軟正黑體" panose="020B0604030504040204" pitchFamily="34" charset="-120"/>
              </a:rPr>
              <a:t>會考</a:t>
            </a:r>
            <a:r>
              <a:rPr lang="zh-TW" altLang="en-US" b="1" dirty="0" smtClean="0">
                <a:solidFill>
                  <a:srgbClr val="0033CC"/>
                </a:solidFill>
                <a:latin typeface="微軟正黑體" panose="020B0604030504040204" pitchFamily="34" charset="-120"/>
                <a:ea typeface="微軟正黑體" panose="020B0604030504040204" pitchFamily="34" charset="-120"/>
              </a:rPr>
              <a:t>（上限</a:t>
            </a:r>
            <a:r>
              <a:rPr lang="en-US" altLang="zh-TW" b="1" dirty="0" smtClean="0">
                <a:solidFill>
                  <a:srgbClr val="0033CC"/>
                </a:solidFill>
                <a:latin typeface="微軟正黑體" panose="020B0604030504040204" pitchFamily="34" charset="-120"/>
                <a:ea typeface="微軟正黑體" panose="020B0604030504040204" pitchFamily="34" charset="-120"/>
              </a:rPr>
              <a:t>32</a:t>
            </a:r>
            <a:r>
              <a:rPr lang="zh-TW" altLang="en-US" b="1" dirty="0" smtClean="0">
                <a:solidFill>
                  <a:srgbClr val="0033CC"/>
                </a:solidFill>
                <a:latin typeface="微軟正黑體" panose="020B0604030504040204" pitchFamily="34" charset="-120"/>
                <a:ea typeface="微軟正黑體" panose="020B0604030504040204" pitchFamily="34" charset="-120"/>
              </a:rPr>
              <a:t>分</a:t>
            </a:r>
            <a:r>
              <a:rPr lang="zh-TW" altLang="en-US" b="1" dirty="0">
                <a:solidFill>
                  <a:srgbClr val="0033CC"/>
                </a:solidFill>
                <a:latin typeface="微軟正黑體" panose="020B0604030504040204" pitchFamily="34" charset="-120"/>
                <a:ea typeface="微軟正黑體" panose="020B0604030504040204" pitchFamily="34" charset="-120"/>
              </a:rPr>
              <a:t>）</a:t>
            </a:r>
            <a:endParaRPr lang="en-US" altLang="zh-TW" b="1" dirty="0">
              <a:solidFill>
                <a:srgbClr val="0033CC"/>
              </a:solidFill>
              <a:latin typeface="微軟正黑體" panose="020B0604030504040204" pitchFamily="34" charset="-120"/>
              <a:ea typeface="微軟正黑體" panose="020B0604030504040204" pitchFamily="34" charset="-120"/>
            </a:endParaRPr>
          </a:p>
          <a:p>
            <a:pPr eaLnBrk="1" fontAlgn="auto" hangingPunct="1">
              <a:lnSpc>
                <a:spcPct val="100000"/>
              </a:lnSpc>
              <a:spcBef>
                <a:spcPts val="1200"/>
              </a:spcBef>
              <a:spcAft>
                <a:spcPts val="1200"/>
              </a:spcAft>
              <a:buFont typeface="Wingdings" panose="05000000000000000000" pitchFamily="2" charset="2"/>
              <a:buChar char="Ø"/>
              <a:defRPr/>
            </a:pP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分項目為</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r>
              <a:rPr lang="zh-TW" altLang="zh-TW" sz="2400" b="1" dirty="0">
                <a:solidFill>
                  <a:schemeClr val="accent6">
                    <a:lumMod val="50000"/>
                  </a:schemeClr>
                </a:solidFill>
                <a:latin typeface="微軟正黑體" panose="020B0604030504040204" pitchFamily="34" charset="-120"/>
                <a:ea typeface="微軟正黑體" panose="020B0604030504040204" pitchFamily="34" charset="-120"/>
              </a:rPr>
              <a:t>國文」、「英語」、「數學」、「自然」及「社會</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marL="1346200" lvl="5" indent="-268288">
              <a:lnSpc>
                <a:spcPct val="100000"/>
              </a:lnSpc>
              <a:spcBef>
                <a:spcPts val="0"/>
              </a:spcBef>
              <a:buFont typeface="Wingdings" panose="05000000000000000000" pitchFamily="2" charset="2"/>
              <a:buChar char="ü"/>
              <a:defRPr/>
            </a:pPr>
            <a:r>
              <a:rPr lang="en-US" altLang="zh-TW" sz="2400" b="1" dirty="0" smtClean="0">
                <a:solidFill>
                  <a:srgbClr val="C00000"/>
                </a:solidFill>
                <a:latin typeface="微軟正黑體" panose="020B0604030504040204" pitchFamily="34" charset="-120"/>
                <a:ea typeface="微軟正黑體" panose="020B0604030504040204" pitchFamily="34" charset="-120"/>
              </a:rPr>
              <a:t>A</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精熟」</a:t>
            </a:r>
            <a:r>
              <a:rPr lang="zh-TW" altLang="zh-TW" sz="2400" dirty="0" smtClean="0">
                <a:latin typeface="微軟正黑體" panose="020B0604030504040204" pitchFamily="34" charset="-120"/>
                <a:ea typeface="微軟正黑體" panose="020B0604030504040204" pitchFamily="34" charset="-120"/>
              </a:rPr>
              <a:t>科目</a:t>
            </a:r>
            <a:r>
              <a:rPr lang="en-US" altLang="zh-TW" sz="2400" b="1" dirty="0">
                <a:solidFill>
                  <a:srgbClr val="C00000"/>
                </a:solidFill>
                <a:latin typeface="微軟正黑體" panose="020B0604030504040204" pitchFamily="34" charset="-120"/>
                <a:ea typeface="微軟正黑體" panose="020B0604030504040204" pitchFamily="34" charset="-120"/>
              </a:rPr>
              <a:t>A</a:t>
            </a:r>
            <a:r>
              <a:rPr lang="en-US" altLang="zh-TW" sz="2400" baseline="30000" dirty="0">
                <a:solidFill>
                  <a:srgbClr val="C00000"/>
                </a:solidFill>
              </a:rPr>
              <a:t>++</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6.4</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A</a:t>
            </a:r>
            <a:r>
              <a:rPr lang="en-US" altLang="zh-TW" sz="2400" baseline="30000" dirty="0" smtClean="0">
                <a:solidFill>
                  <a:srgbClr val="C00000"/>
                </a:solidFill>
              </a:rPr>
              <a:t>+</a:t>
            </a:r>
            <a:r>
              <a:rPr lang="zh-TW" altLang="zh-TW" sz="2400" dirty="0">
                <a:latin typeface="微軟正黑體" panose="020B0604030504040204" pitchFamily="34" charset="-120"/>
                <a:ea typeface="微軟正黑體" panose="020B0604030504040204" pitchFamily="34" charset="-120"/>
              </a:rPr>
              <a:t>每科得</a:t>
            </a:r>
            <a:r>
              <a:rPr lang="en-US" altLang="zh-TW" sz="2400" b="1" dirty="0" smtClean="0">
                <a:latin typeface="微軟正黑體" panose="020B0604030504040204" pitchFamily="34" charset="-120"/>
                <a:ea typeface="微軟正黑體" panose="020B0604030504040204" pitchFamily="34" charset="-120"/>
              </a:rPr>
              <a:t>6</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A</a:t>
            </a:r>
            <a:r>
              <a:rPr lang="zh-TW" altLang="zh-TW" sz="2400" dirty="0">
                <a:latin typeface="微軟正黑體" panose="020B0604030504040204" pitchFamily="34" charset="-120"/>
                <a:ea typeface="微軟正黑體" panose="020B0604030504040204" pitchFamily="34" charset="-120"/>
              </a:rPr>
              <a:t>每科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5</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a:p>
            <a:pPr marL="1346200" lvl="5">
              <a:lnSpc>
                <a:spcPct val="100000"/>
              </a:lnSpc>
              <a:spcBef>
                <a:spcPts val="0"/>
              </a:spcBef>
              <a:buFont typeface="Wingdings" panose="05000000000000000000" pitchFamily="2" charset="2"/>
              <a:buChar char="ü"/>
              <a:defRPr/>
            </a:pP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基礎」</a:t>
            </a:r>
            <a:r>
              <a:rPr lang="zh-TW" altLang="zh-TW" sz="2400" dirty="0" smtClean="0">
                <a:latin typeface="微軟正黑體" panose="020B0604030504040204" pitchFamily="34" charset="-120"/>
                <a:ea typeface="微軟正黑體" panose="020B0604030504040204" pitchFamily="34" charset="-120"/>
              </a:rPr>
              <a:t>科目</a:t>
            </a: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en-US" altLang="zh-TW" sz="2400" baseline="30000" dirty="0" smtClean="0">
                <a:solidFill>
                  <a:srgbClr val="C00000"/>
                </a:solidFill>
              </a:rPr>
              <a:t>++</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a:latin typeface="微軟正黑體" panose="020B0604030504040204" pitchFamily="34" charset="-120"/>
                <a:ea typeface="微軟正黑體" panose="020B0604030504040204" pitchFamily="34" charset="-120"/>
              </a:rPr>
              <a:t>4</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en-US" altLang="zh-TW" sz="2400" baseline="30000" dirty="0" smtClean="0">
                <a:solidFill>
                  <a:srgbClr val="C00000"/>
                </a:solidFill>
              </a:rPr>
              <a:t>+</a:t>
            </a:r>
            <a:r>
              <a:rPr lang="zh-TW" altLang="zh-TW" sz="2400" dirty="0">
                <a:latin typeface="微軟正黑體" panose="020B0604030504040204" pitchFamily="34" charset="-120"/>
                <a:ea typeface="微軟正黑體" panose="020B0604030504040204" pitchFamily="34" charset="-120"/>
              </a:rPr>
              <a:t>每科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3</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 B</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2</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a:p>
            <a:pPr marL="1346200" lvl="5">
              <a:lnSpc>
                <a:spcPct val="100000"/>
              </a:lnSpc>
              <a:spcBef>
                <a:spcPts val="0"/>
              </a:spcBef>
              <a:buFont typeface="Wingdings" panose="05000000000000000000" pitchFamily="2" charset="2"/>
              <a:buChar char="ü"/>
              <a:defRPr/>
            </a:pPr>
            <a:r>
              <a:rPr lang="en-US" altLang="zh-TW" sz="2400" b="1" dirty="0" smtClean="0">
                <a:solidFill>
                  <a:srgbClr val="C00000"/>
                </a:solidFill>
                <a:latin typeface="微軟正黑體" panose="020B0604030504040204" pitchFamily="34" charset="-120"/>
                <a:ea typeface="微軟正黑體" panose="020B0604030504040204" pitchFamily="34" charset="-120"/>
              </a:rPr>
              <a:t>C</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待加強」科目每科得</a:t>
            </a:r>
            <a:r>
              <a:rPr lang="en-US" altLang="zh-TW" sz="2400" b="1" dirty="0">
                <a:latin typeface="微軟正黑體" panose="020B0604030504040204" pitchFamily="34" charset="-120"/>
                <a:ea typeface="微軟正黑體" panose="020B0604030504040204" pitchFamily="34" charset="-120"/>
              </a:rPr>
              <a:t>1</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a:p>
            <a:pPr eaLnBrk="1" fontAlgn="auto" hangingPunct="1">
              <a:lnSpc>
                <a:spcPct val="110000"/>
              </a:lnSpc>
              <a:spcBef>
                <a:spcPts val="1200"/>
              </a:spcBef>
              <a:spcAft>
                <a:spcPts val="600"/>
              </a:spcAft>
              <a:buFont typeface="Wingdings" panose="05000000000000000000" pitchFamily="2" charset="2"/>
              <a:buChar char="Ø"/>
              <a:defRPr/>
            </a:pPr>
            <a:r>
              <a:rPr lang="zh-TW" altLang="zh-TW" sz="2000" dirty="0" smtClean="0">
                <a:latin typeface="微軟正黑體" panose="020B0604030504040204" pitchFamily="34" charset="-120"/>
                <a:ea typeface="微軟正黑體" panose="020B0604030504040204" pitchFamily="34" charset="-120"/>
              </a:rPr>
              <a:t>若</a:t>
            </a:r>
            <a:r>
              <a:rPr lang="zh-TW" altLang="zh-TW" sz="2000" dirty="0">
                <a:latin typeface="微軟正黑體" panose="020B0604030504040204" pitchFamily="34" charset="-120"/>
                <a:ea typeface="微軟正黑體" panose="020B0604030504040204" pitchFamily="34" charset="-120"/>
              </a:rPr>
              <a:t>違反國中教育會考試場規則，該各科目依違規情節不予列計等級或扣點，而該科目積分則不予計分或每扣一點扣該科目積分</a:t>
            </a:r>
            <a:r>
              <a:rPr lang="en-US" altLang="zh-TW" sz="2000" dirty="0">
                <a:latin typeface="微軟正黑體" panose="020B0604030504040204" pitchFamily="34" charset="-120"/>
                <a:ea typeface="微軟正黑體" panose="020B0604030504040204" pitchFamily="34" charset="-120"/>
              </a:rPr>
              <a:t>0.15</a:t>
            </a:r>
            <a:r>
              <a:rPr lang="zh-TW" altLang="zh-TW" sz="2000" dirty="0">
                <a:latin typeface="微軟正黑體" panose="020B0604030504040204" pitchFamily="34" charset="-120"/>
                <a:ea typeface="微軟正黑體" panose="020B0604030504040204" pitchFamily="34" charset="-120"/>
              </a:rPr>
              <a:t>分，扣至該</a:t>
            </a:r>
            <a:r>
              <a:rPr lang="zh-TW" altLang="zh-TW" sz="2000" dirty="0" smtClean="0">
                <a:latin typeface="微軟正黑體" panose="020B0604030504040204" pitchFamily="34" charset="-120"/>
                <a:ea typeface="微軟正黑體" panose="020B0604030504040204" pitchFamily="34" charset="-120"/>
              </a:rPr>
              <a:t>科目</a:t>
            </a:r>
            <a:r>
              <a:rPr lang="en-US" altLang="zh-TW" sz="2000" dirty="0" smtClean="0">
                <a:latin typeface="微軟正黑體" panose="020B0604030504040204" pitchFamily="34" charset="-120"/>
                <a:ea typeface="微軟正黑體" panose="020B0604030504040204" pitchFamily="34" charset="-120"/>
              </a:rPr>
              <a:t>0</a:t>
            </a:r>
            <a:r>
              <a:rPr lang="zh-TW" altLang="zh-TW" sz="2000" dirty="0" smtClean="0">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為止</a:t>
            </a:r>
            <a:r>
              <a:rPr lang="zh-TW" altLang="zh-TW" sz="2000" dirty="0" smtClean="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zh-TW" sz="2400" b="1" u="sng" dirty="0" smtClean="0">
                <a:solidFill>
                  <a:srgbClr val="C00000"/>
                </a:solidFill>
                <a:latin typeface="微軟正黑體" panose="020B0604030504040204" pitchFamily="34" charset="-120"/>
                <a:ea typeface="微軟正黑體" panose="020B0604030504040204" pitchFamily="34" charset="-120"/>
              </a:rPr>
              <a:t>國中</a:t>
            </a:r>
            <a:r>
              <a:rPr lang="zh-TW" altLang="zh-TW" sz="2400" b="1" u="sng" dirty="0">
                <a:solidFill>
                  <a:srgbClr val="C00000"/>
                </a:solidFill>
                <a:latin typeface="微軟正黑體" panose="020B0604030504040204" pitchFamily="34" charset="-120"/>
                <a:ea typeface="微軟正黑體" panose="020B0604030504040204" pitchFamily="34" charset="-120"/>
              </a:rPr>
              <a:t>教育會考成績採計以</a:t>
            </a:r>
            <a:r>
              <a:rPr lang="en-US" altLang="zh-TW" sz="2400" b="1" u="sng" dirty="0" smtClean="0">
                <a:solidFill>
                  <a:srgbClr val="C00000"/>
                </a:solidFill>
                <a:latin typeface="微軟正黑體" panose="020B0604030504040204" pitchFamily="34" charset="-120"/>
                <a:ea typeface="微軟正黑體" panose="020B0604030504040204" pitchFamily="34" charset="-120"/>
              </a:rPr>
              <a:t>109</a:t>
            </a:r>
            <a:r>
              <a:rPr lang="zh-TW" altLang="zh-TW" sz="2400" b="1" u="sng" dirty="0" smtClean="0">
                <a:solidFill>
                  <a:srgbClr val="C00000"/>
                </a:solidFill>
                <a:latin typeface="微軟正黑體" panose="020B0604030504040204" pitchFamily="34" charset="-120"/>
                <a:ea typeface="微軟正黑體" panose="020B0604030504040204" pitchFamily="34" charset="-120"/>
              </a:rPr>
              <a:t>年度</a:t>
            </a:r>
            <a:r>
              <a:rPr lang="zh-TW" altLang="zh-TW" sz="2400" b="1" u="sng" dirty="0">
                <a:solidFill>
                  <a:srgbClr val="C00000"/>
                </a:solidFill>
                <a:latin typeface="微軟正黑體" panose="020B0604030504040204" pitchFamily="34" charset="-120"/>
                <a:ea typeface="微軟正黑體" panose="020B0604030504040204" pitchFamily="34" charset="-120"/>
              </a:rPr>
              <a:t>取得之成績為準</a:t>
            </a:r>
            <a:r>
              <a:rPr lang="zh-TW" altLang="zh-TW" sz="2400" b="1" dirty="0" smtClean="0">
                <a:solidFill>
                  <a:srgbClr val="C00000"/>
                </a:solidFill>
                <a:latin typeface="微軟正黑體" panose="020B0604030504040204" pitchFamily="34" charset="-120"/>
                <a:ea typeface="微軟正黑體" panose="020B0604030504040204" pitchFamily="34" charset="-120"/>
              </a:rPr>
              <a:t>。</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eaLnBrk="1" fontAlgn="auto" hangingPunct="1">
              <a:lnSpc>
                <a:spcPct val="100000"/>
              </a:lnSpc>
              <a:spcBef>
                <a:spcPts val="0"/>
              </a:spcBef>
              <a:spcAft>
                <a:spcPts val="600"/>
              </a:spcAft>
              <a:buFont typeface="Wingdings" panose="05000000000000000000" pitchFamily="2" charset="2"/>
              <a:buChar char="l"/>
              <a:defRPr/>
            </a:pPr>
            <a:r>
              <a:rPr lang="zh-TW" altLang="en-US" b="1" dirty="0" smtClean="0">
                <a:solidFill>
                  <a:srgbClr val="0033CC"/>
                </a:solidFill>
                <a:latin typeface="微軟正黑體" panose="020B0604030504040204" pitchFamily="34" charset="-120"/>
                <a:ea typeface="微軟正黑體" panose="020B0604030504040204" pitchFamily="34" charset="-120"/>
              </a:rPr>
              <a:t>寫作測驗（上限１分）</a:t>
            </a:r>
            <a:endParaRPr lang="en-US" altLang="zh-TW" b="1" dirty="0" smtClean="0">
              <a:solidFill>
                <a:srgbClr val="0033CC"/>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850900" y="330200"/>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3900" b="1" dirty="0">
                <a:solidFill>
                  <a:srgbClr val="002060"/>
                </a:solidFill>
                <a:latin typeface="微軟正黑體" panose="020B0604030504040204" pitchFamily="34" charset="-120"/>
                <a:ea typeface="微軟正黑體" panose="020B0604030504040204" pitchFamily="34" charset="-120"/>
              </a:rPr>
              <a:t>成績</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a:solidFill>
                  <a:srgbClr val="002060"/>
                </a:solidFill>
                <a:latin typeface="微軟正黑體" panose="020B0604030504040204" pitchFamily="34" charset="-120"/>
                <a:ea typeface="微軟正黑體" panose="020B0604030504040204" pitchFamily="34" charset="-120"/>
              </a:rPr>
              <a:t>-</a:t>
            </a:r>
            <a:r>
              <a:rPr lang="zh-TW" altLang="en-US" sz="3900" b="1" dirty="0">
                <a:solidFill>
                  <a:srgbClr val="002060"/>
                </a:solidFill>
                <a:latin typeface="微軟正黑體" panose="020B0604030504040204" pitchFamily="34" charset="-120"/>
                <a:ea typeface="微軟正黑體" panose="020B0604030504040204" pitchFamily="34" charset="-120"/>
              </a:rPr>
              <a:t>國中教育會考</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6/</a:t>
            </a:r>
            <a:r>
              <a:rPr lang="en-US" altLang="zh-TW" sz="3900" b="1" dirty="0">
                <a:solidFill>
                  <a:srgbClr val="002060"/>
                </a:solidFill>
                <a:latin typeface="微軟正黑體" panose="020B0604030504040204" pitchFamily="34" charset="-120"/>
                <a:ea typeface="微軟正黑體" panose="020B0604030504040204" pitchFamily="34" charset="-120"/>
              </a:rPr>
              <a:t>6</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900" b="1" dirty="0">
              <a:solidFill>
                <a:srgbClr val="C00000"/>
              </a:solidFill>
              <a:latin typeface="微軟正黑體" panose="020B0604030504040204" pitchFamily="34" charset="-120"/>
              <a:ea typeface="微軟正黑體" panose="020B0604030504040204" pitchFamily="34" charset="-120"/>
              <a:cs typeface="+mj-cs"/>
            </a:endParaRPr>
          </a:p>
        </p:txBody>
      </p:sp>
      <p:pic>
        <p:nvPicPr>
          <p:cNvPr id="60421" name="圖片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950" y="2413000"/>
            <a:ext cx="14287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投影片編號版面配置區 1"/>
          <p:cNvSpPr>
            <a:spLocks noGrp="1"/>
          </p:cNvSpPr>
          <p:nvPr>
            <p:ph type="sldNum" sz="quarter" idx="4294967295"/>
          </p:nvPr>
        </p:nvSpPr>
        <p:spPr bwMode="auto">
          <a:xfrm>
            <a:off x="10980000" y="6408000"/>
            <a:ext cx="10652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C2FFF582-9EF4-4425-B97D-E2457F8F02F9}" type="slidenum">
              <a:rPr lang="zh-TW" altLang="en-US" sz="2000" b="1" u="sng" smtClean="0"/>
              <a:pPr fontAlgn="base">
                <a:lnSpc>
                  <a:spcPct val="100000"/>
                </a:lnSpc>
                <a:spcBef>
                  <a:spcPct val="0"/>
                </a:spcBef>
                <a:spcAft>
                  <a:spcPct val="0"/>
                </a:spcAft>
                <a:buFontTx/>
                <a:buNone/>
              </a:pPr>
              <a:t>23</a:t>
            </a:fld>
            <a:endParaRPr lang="zh-TW" altLang="en-US" sz="2000" b="1" u="sng" dirty="0" smtClean="0"/>
          </a:p>
        </p:txBody>
      </p:sp>
      <p:graphicFrame>
        <p:nvGraphicFramePr>
          <p:cNvPr id="4" name="表格 3"/>
          <p:cNvGraphicFramePr>
            <a:graphicFrameLocks noGrp="1"/>
          </p:cNvGraphicFramePr>
          <p:nvPr/>
        </p:nvGraphicFramePr>
        <p:xfrm>
          <a:off x="1411288" y="5487988"/>
          <a:ext cx="8128002" cy="944772"/>
        </p:xfrm>
        <a:graphic>
          <a:graphicData uri="http://schemas.openxmlformats.org/drawingml/2006/table">
            <a:tbl>
              <a:tblPr firstRow="1" bandRow="1">
                <a:tableStyleId>{69012ECD-51FC-41F1-AA8D-1B2483CD663E}</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gridCol w="1354667">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tblGrid>
              <a:tr h="457045">
                <a:tc>
                  <a:txBody>
                    <a:bodyPr/>
                    <a:lstStyle/>
                    <a:p>
                      <a:pPr algn="ctr"/>
                      <a:r>
                        <a:rPr lang="en-US" altLang="zh-TW" sz="2400" dirty="0" smtClean="0">
                          <a:latin typeface="微軟正黑體" panose="020B0604030504040204" pitchFamily="34" charset="-120"/>
                          <a:ea typeface="微軟正黑體" panose="020B0604030504040204" pitchFamily="34" charset="-120"/>
                        </a:rPr>
                        <a:t>6</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400" dirty="0" smtClean="0">
                          <a:latin typeface="微軟正黑體" panose="020B0604030504040204" pitchFamily="34" charset="-120"/>
                          <a:ea typeface="微軟正黑體" panose="020B0604030504040204" pitchFamily="34" charset="-120"/>
                        </a:rPr>
                        <a:t>5</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693" marB="45693"/>
                </a:tc>
                <a:extLst>
                  <a:ext uri="{0D108BD9-81ED-4DB2-BD59-A6C34878D82A}">
                    <a16:rowId xmlns:a16="http://schemas.microsoft.com/office/drawing/2014/main" val="10000"/>
                  </a:ext>
                </a:extLst>
              </a:tr>
              <a:tr h="487517">
                <a:tc>
                  <a:txBody>
                    <a:bodyPr/>
                    <a:lstStyle/>
                    <a:p>
                      <a:pPr algn="ctr"/>
                      <a:r>
                        <a:rPr lang="en-US" altLang="zh-TW" sz="2600" dirty="0" smtClean="0">
                          <a:latin typeface="微軟正黑體" panose="020B0604030504040204" pitchFamily="34" charset="-120"/>
                          <a:ea typeface="微軟正黑體" panose="020B0604030504040204" pitchFamily="34" charset="-120"/>
                        </a:rPr>
                        <a:t>1</a:t>
                      </a:r>
                      <a:endParaRPr lang="zh-TW" altLang="en-US" sz="26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600" dirty="0" smtClean="0">
                          <a:latin typeface="微軟正黑體" panose="020B0604030504040204" pitchFamily="34" charset="-120"/>
                          <a:ea typeface="微軟正黑體" panose="020B0604030504040204" pitchFamily="34" charset="-120"/>
                        </a:rPr>
                        <a:t>0.8</a:t>
                      </a:r>
                      <a:endParaRPr lang="zh-TW" altLang="en-US" sz="26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600" dirty="0" smtClean="0">
                          <a:latin typeface="微軟正黑體" panose="020B0604030504040204" pitchFamily="34" charset="-120"/>
                          <a:ea typeface="微軟正黑體" panose="020B0604030504040204" pitchFamily="34" charset="-120"/>
                        </a:rPr>
                        <a:t>0.6</a:t>
                      </a:r>
                      <a:endParaRPr lang="zh-TW" altLang="en-US" sz="26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600" dirty="0" smtClean="0">
                          <a:latin typeface="微軟正黑體" panose="020B0604030504040204" pitchFamily="34" charset="-120"/>
                          <a:ea typeface="微軟正黑體" panose="020B0604030504040204" pitchFamily="34" charset="-120"/>
                        </a:rPr>
                        <a:t>0.4</a:t>
                      </a:r>
                      <a:endParaRPr lang="zh-TW" altLang="en-US" sz="26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600" dirty="0" smtClean="0">
                          <a:latin typeface="微軟正黑體" panose="020B0604030504040204" pitchFamily="34" charset="-120"/>
                          <a:ea typeface="微軟正黑體" panose="020B0604030504040204" pitchFamily="34" charset="-120"/>
                        </a:rPr>
                        <a:t>0.2</a:t>
                      </a:r>
                      <a:endParaRPr lang="zh-TW" altLang="en-US" sz="2600" b="1" dirty="0">
                        <a:latin typeface="微軟正黑體" panose="020B0604030504040204" pitchFamily="34" charset="-120"/>
                        <a:ea typeface="微軟正黑體" panose="020B0604030504040204" pitchFamily="34" charset="-120"/>
                      </a:endParaRPr>
                    </a:p>
                  </a:txBody>
                  <a:tcPr marT="45693" marB="45693"/>
                </a:tc>
                <a:tc>
                  <a:txBody>
                    <a:bodyPr/>
                    <a:lstStyle/>
                    <a:p>
                      <a:pPr algn="ctr"/>
                      <a:r>
                        <a:rPr lang="en-US" altLang="zh-TW" sz="2600" dirty="0" smtClean="0">
                          <a:latin typeface="微軟正黑體" panose="020B0604030504040204" pitchFamily="34" charset="-120"/>
                          <a:ea typeface="微軟正黑體" panose="020B0604030504040204" pitchFamily="34" charset="-120"/>
                        </a:rPr>
                        <a:t>0.1</a:t>
                      </a:r>
                      <a:endParaRPr lang="zh-TW" altLang="en-US" sz="2600" b="1" dirty="0">
                        <a:latin typeface="微軟正黑體" panose="020B0604030504040204" pitchFamily="34" charset="-120"/>
                        <a:ea typeface="微軟正黑體" panose="020B0604030504040204" pitchFamily="34" charset="-120"/>
                      </a:endParaRPr>
                    </a:p>
                  </a:txBody>
                  <a:tcPr marT="45693" marB="45693"/>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81525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編號版面配置區 3"/>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A8C12C64-88FB-4239-93F8-2FDC9F28AFFD}" type="slidenum">
              <a:rPr lang="zh-TW" altLang="en-US" sz="2000" b="1" u="sng" smtClean="0"/>
              <a:pPr fontAlgn="base">
                <a:lnSpc>
                  <a:spcPct val="100000"/>
                </a:lnSpc>
                <a:spcBef>
                  <a:spcPct val="0"/>
                </a:spcBef>
                <a:spcAft>
                  <a:spcPct val="0"/>
                </a:spcAft>
                <a:buFontTx/>
                <a:buNone/>
              </a:pPr>
              <a:t>24</a:t>
            </a:fld>
            <a:endParaRPr lang="zh-TW" altLang="en-US" sz="2000" b="1" u="sng" dirty="0" smtClean="0"/>
          </a:p>
        </p:txBody>
      </p:sp>
      <p:sp>
        <p:nvSpPr>
          <p:cNvPr id="62467" name="文字方塊 4"/>
          <p:cNvSpPr txBox="1">
            <a:spLocks noChangeArrowheads="1"/>
          </p:cNvSpPr>
          <p:nvPr/>
        </p:nvSpPr>
        <p:spPr bwMode="auto">
          <a:xfrm>
            <a:off x="930275" y="1073150"/>
            <a:ext cx="28654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a:solidFill>
                  <a:srgbClr val="C00000"/>
                </a:solidFill>
                <a:latin typeface="微軟正黑體" panose="020B0604030504040204" pitchFamily="34" charset="-120"/>
                <a:ea typeface="微軟正黑體" panose="020B0604030504040204" pitchFamily="34" charset="-120"/>
              </a:rPr>
              <a:t>（範例）</a:t>
            </a:r>
            <a:endParaRPr lang="en-US" altLang="zh-TW" sz="2400" b="1">
              <a:solidFill>
                <a:srgbClr val="C0000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zh-TW" sz="2400" b="1">
                <a:solidFill>
                  <a:srgbClr val="C00000"/>
                </a:solidFill>
                <a:latin typeface="微軟正黑體" panose="020B0604030504040204" pitchFamily="34" charset="-120"/>
                <a:ea typeface="微軟正黑體" panose="020B0604030504040204" pitchFamily="34" charset="-120"/>
              </a:rPr>
              <a:t>信義國民中學</a:t>
            </a:r>
            <a:endParaRPr lang="en-US" altLang="zh-TW" sz="2400" b="1">
              <a:solidFill>
                <a:srgbClr val="C0000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zh-TW" sz="2400" b="1">
                <a:solidFill>
                  <a:srgbClr val="C00000"/>
                </a:solidFill>
                <a:latin typeface="微軟正黑體" panose="020B0604030504040204" pitchFamily="34" charset="-120"/>
                <a:ea typeface="微軟正黑體" panose="020B0604030504040204" pitchFamily="34" charset="-120"/>
              </a:rPr>
              <a:t>陳同學</a:t>
            </a:r>
            <a:r>
              <a:rPr lang="zh-TW" altLang="zh-TW" sz="3200" b="1" u="sng">
                <a:solidFill>
                  <a:srgbClr val="C00000"/>
                </a:solidFill>
                <a:latin typeface="微軟正黑體" panose="020B0604030504040204" pitchFamily="34" charset="-120"/>
                <a:ea typeface="微軟正黑體" panose="020B0604030504040204" pitchFamily="34" charset="-120"/>
              </a:rPr>
              <a:t>優先</a:t>
            </a:r>
            <a:endParaRPr lang="en-US" altLang="zh-TW" sz="3200" b="1" u="sng">
              <a:solidFill>
                <a:srgbClr val="C0000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zh-TW" sz="2400" b="1">
                <a:solidFill>
                  <a:srgbClr val="C00000"/>
                </a:solidFill>
                <a:latin typeface="微軟正黑體" panose="020B0604030504040204" pitchFamily="34" charset="-120"/>
                <a:ea typeface="微軟正黑體" panose="020B0604030504040204" pitchFamily="34" charset="-120"/>
              </a:rPr>
              <a:t>免試入學報名</a:t>
            </a:r>
            <a:endParaRPr lang="en-US" altLang="zh-TW" sz="2400" b="1">
              <a:solidFill>
                <a:srgbClr val="C0000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zh-TW" sz="2400" b="1">
                <a:solidFill>
                  <a:srgbClr val="C00000"/>
                </a:solidFill>
                <a:latin typeface="微軟正黑體" panose="020B0604030504040204" pitchFamily="34" charset="-120"/>
                <a:ea typeface="微軟正黑體" panose="020B0604030504040204" pitchFamily="34" charset="-120"/>
              </a:rPr>
              <a:t>之積分證明單</a:t>
            </a:r>
            <a:endParaRPr lang="zh-TW" altLang="en-US" sz="2400" b="1">
              <a:solidFill>
                <a:srgbClr val="C00000"/>
              </a:solidFill>
              <a:latin typeface="微軟正黑體" panose="020B0604030504040204" pitchFamily="34" charset="-120"/>
              <a:ea typeface="微軟正黑體" panose="020B0604030504040204" pitchFamily="34" charset="-120"/>
            </a:endParaRPr>
          </a:p>
        </p:txBody>
      </p:sp>
      <p:sp>
        <p:nvSpPr>
          <p:cNvPr id="9" name="標題 1"/>
          <p:cNvSpPr txBox="1">
            <a:spLocks/>
          </p:cNvSpPr>
          <p:nvPr/>
        </p:nvSpPr>
        <p:spPr>
          <a:xfrm>
            <a:off x="604838" y="209550"/>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3800" b="1" dirty="0">
                <a:solidFill>
                  <a:srgbClr val="002060"/>
                </a:solidFill>
                <a:latin typeface="微軟正黑體" panose="020B0604030504040204" pitchFamily="34" charset="-120"/>
                <a:ea typeface="微軟正黑體" panose="020B0604030504040204" pitchFamily="34" charset="-120"/>
                <a:cs typeface="+mj-cs"/>
              </a:rPr>
              <a:t>1/4</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a:t>
            </a:r>
          </a:p>
        </p:txBody>
      </p:sp>
      <p:grpSp>
        <p:nvGrpSpPr>
          <p:cNvPr id="62521" name="群組 2"/>
          <p:cNvGrpSpPr>
            <a:grpSpLocks/>
          </p:cNvGrpSpPr>
          <p:nvPr/>
        </p:nvGrpSpPr>
        <p:grpSpPr bwMode="auto">
          <a:xfrm>
            <a:off x="4251325" y="5976747"/>
            <a:ext cx="3492500" cy="886015"/>
            <a:chOff x="491996" y="5520934"/>
            <a:chExt cx="3491798" cy="996797"/>
          </a:xfrm>
        </p:grpSpPr>
        <p:pic>
          <p:nvPicPr>
            <p:cNvPr id="62523" name="圖片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2953" y="5520934"/>
              <a:ext cx="1870841" cy="9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24" name="文字方塊 16"/>
            <p:cNvSpPr txBox="1">
              <a:spLocks noChangeArrowheads="1"/>
            </p:cNvSpPr>
            <p:nvPr/>
          </p:nvSpPr>
          <p:spPr bwMode="auto">
            <a:xfrm>
              <a:off x="491996" y="5865445"/>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400">
                  <a:latin typeface="標楷體" panose="03000509000000000000" pitchFamily="65" charset="-120"/>
                  <a:ea typeface="標楷體" panose="03000509000000000000" pitchFamily="65" charset="-120"/>
                </a:rPr>
                <a:t>就讀國中學校戳章</a:t>
              </a:r>
            </a:p>
          </p:txBody>
        </p:sp>
      </p:grpSp>
      <p:sp>
        <p:nvSpPr>
          <p:cNvPr id="62522" name="文字方塊 17"/>
          <p:cNvSpPr txBox="1">
            <a:spLocks noChangeArrowheads="1"/>
          </p:cNvSpPr>
          <p:nvPr/>
        </p:nvSpPr>
        <p:spPr bwMode="auto">
          <a:xfrm>
            <a:off x="4141788" y="927100"/>
            <a:ext cx="61801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700" b="1" dirty="0" smtClean="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1700" b="1" dirty="0" smtClean="0">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sz="1700" b="1" dirty="0">
                <a:latin typeface="Times New Roman" panose="02020603050405020304" pitchFamily="18" charset="0"/>
                <a:ea typeface="標楷體" panose="03000509000000000000" pitchFamily="65" charset="-120"/>
                <a:cs typeface="Times New Roman" panose="02020603050405020304" pitchFamily="18" charset="0"/>
              </a:rPr>
              <a:t>度五專入學專用優先免試入學超額比序項目積分證明單</a:t>
            </a:r>
          </a:p>
        </p:txBody>
      </p:sp>
      <p:graphicFrame>
        <p:nvGraphicFramePr>
          <p:cNvPr id="10" name="表格 9"/>
          <p:cNvGraphicFramePr>
            <a:graphicFrameLocks noGrp="1"/>
          </p:cNvGraphicFramePr>
          <p:nvPr>
            <p:extLst>
              <p:ext uri="{D42A27DB-BD31-4B8C-83A1-F6EECF244321}">
                <p14:modId xmlns:p14="http://schemas.microsoft.com/office/powerpoint/2010/main" val="2133350731"/>
              </p:ext>
            </p:extLst>
          </p:nvPr>
        </p:nvGraphicFramePr>
        <p:xfrm>
          <a:off x="4251389" y="1387888"/>
          <a:ext cx="6070114" cy="4408977"/>
        </p:xfrm>
        <a:graphic>
          <a:graphicData uri="http://schemas.openxmlformats.org/drawingml/2006/table">
            <a:tbl>
              <a:tblPr>
                <a:tableStyleId>{5C22544A-7EE6-4342-B048-85BDC9FD1C3A}</a:tableStyleId>
              </a:tblPr>
              <a:tblGrid>
                <a:gridCol w="377570">
                  <a:extLst>
                    <a:ext uri="{9D8B030D-6E8A-4147-A177-3AD203B41FA5}">
                      <a16:colId xmlns:a16="http://schemas.microsoft.com/office/drawing/2014/main" val="20000"/>
                    </a:ext>
                  </a:extLst>
                </a:gridCol>
                <a:gridCol w="149368">
                  <a:extLst>
                    <a:ext uri="{9D8B030D-6E8A-4147-A177-3AD203B41FA5}">
                      <a16:colId xmlns:a16="http://schemas.microsoft.com/office/drawing/2014/main" val="20001"/>
                    </a:ext>
                  </a:extLst>
                </a:gridCol>
                <a:gridCol w="235717">
                  <a:extLst>
                    <a:ext uri="{9D8B030D-6E8A-4147-A177-3AD203B41FA5}">
                      <a16:colId xmlns:a16="http://schemas.microsoft.com/office/drawing/2014/main" val="20002"/>
                    </a:ext>
                  </a:extLst>
                </a:gridCol>
                <a:gridCol w="1263065">
                  <a:extLst>
                    <a:ext uri="{9D8B030D-6E8A-4147-A177-3AD203B41FA5}">
                      <a16:colId xmlns:a16="http://schemas.microsoft.com/office/drawing/2014/main" val="20003"/>
                    </a:ext>
                  </a:extLst>
                </a:gridCol>
                <a:gridCol w="661929">
                  <a:extLst>
                    <a:ext uri="{9D8B030D-6E8A-4147-A177-3AD203B41FA5}">
                      <a16:colId xmlns:a16="http://schemas.microsoft.com/office/drawing/2014/main" val="20004"/>
                    </a:ext>
                  </a:extLst>
                </a:gridCol>
                <a:gridCol w="1050701">
                  <a:extLst>
                    <a:ext uri="{9D8B030D-6E8A-4147-A177-3AD203B41FA5}">
                      <a16:colId xmlns:a16="http://schemas.microsoft.com/office/drawing/2014/main" val="20005"/>
                    </a:ext>
                  </a:extLst>
                </a:gridCol>
                <a:gridCol w="1416727">
                  <a:extLst>
                    <a:ext uri="{9D8B030D-6E8A-4147-A177-3AD203B41FA5}">
                      <a16:colId xmlns:a16="http://schemas.microsoft.com/office/drawing/2014/main" val="20006"/>
                    </a:ext>
                  </a:extLst>
                </a:gridCol>
                <a:gridCol w="43975">
                  <a:extLst>
                    <a:ext uri="{9D8B030D-6E8A-4147-A177-3AD203B41FA5}">
                      <a16:colId xmlns:a16="http://schemas.microsoft.com/office/drawing/2014/main" val="20007"/>
                    </a:ext>
                  </a:extLst>
                </a:gridCol>
                <a:gridCol w="486993">
                  <a:extLst>
                    <a:ext uri="{9D8B030D-6E8A-4147-A177-3AD203B41FA5}">
                      <a16:colId xmlns:a16="http://schemas.microsoft.com/office/drawing/2014/main" val="20008"/>
                    </a:ext>
                  </a:extLst>
                </a:gridCol>
                <a:gridCol w="384069">
                  <a:extLst>
                    <a:ext uri="{9D8B030D-6E8A-4147-A177-3AD203B41FA5}">
                      <a16:colId xmlns:a16="http://schemas.microsoft.com/office/drawing/2014/main" val="20009"/>
                    </a:ext>
                  </a:extLst>
                </a:gridCol>
              </a:tblGrid>
              <a:tr h="229870">
                <a:tc gridSpan="3">
                  <a:txBody>
                    <a:bodyPr/>
                    <a:lstStyle/>
                    <a:p>
                      <a:pPr indent="0" algn="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就讀國中：</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a:txBody>
                    <a:bodyPr/>
                    <a:lstStyle/>
                    <a:p>
                      <a:pPr indent="8890">
                        <a:lnSpc>
                          <a:spcPts val="1200"/>
                        </a:lnSpc>
                        <a:spcAft>
                          <a:spcPts val="0"/>
                        </a:spcAft>
                      </a:pPr>
                      <a:r>
                        <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1200"/>
                        </a:lnSpc>
                        <a:spcAft>
                          <a:spcPts val="0"/>
                        </a:spcAft>
                      </a:pPr>
                      <a:r>
                        <a:rPr lang="en-US" sz="1200" kern="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algn="dist">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就讀國中代碼：</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ts val="1200"/>
                        </a:lnSpc>
                        <a:spcAft>
                          <a:spcPts val="0"/>
                        </a:spcAft>
                      </a:pPr>
                      <a:r>
                        <a:rPr lang="en-US" sz="1200" kern="100">
                          <a:effectLst/>
                          <a:latin typeface="Times New Roman" panose="02020603050405020304" pitchFamily="18" charset="0"/>
                          <a:ea typeface="標楷體" panose="03000509000000000000" pitchFamily="65" charset="-120"/>
                          <a:cs typeface="Times New Roman" panose="02020603050405020304" pitchFamily="18" charset="0"/>
                        </a:rPr>
                        <a:t>323505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57175">
                <a:tc gridSpan="2">
                  <a:txBody>
                    <a:bodyPr/>
                    <a:lstStyle/>
                    <a:p>
                      <a:pPr marR="7620" indent="8890" algn="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班級：</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l">
                        <a:lnSpc>
                          <a:spcPts val="1200"/>
                        </a:lnSpc>
                        <a:spcAft>
                          <a:spcPts val="0"/>
                        </a:spcAft>
                      </a:pP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9</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班</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marL="85725" algn="just">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姓名： </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rPr>
                        <a:t>陳筱玲</a:t>
                      </a: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ts val="1200"/>
                        </a:lnSpc>
                        <a:spcAft>
                          <a:spcPts val="0"/>
                        </a:spcAft>
                      </a:pPr>
                      <a:r>
                        <a:rPr lang="en-US" sz="1200" kern="100" dirty="0">
                          <a:effectLst/>
                          <a:latin typeface="Times New Roman" panose="02020603050405020304" pitchFamily="18" charset="0"/>
                          <a:ea typeface="標楷體" panose="03000509000000000000" pitchFamily="65" charset="-120"/>
                          <a:cs typeface="Times New Roman" panose="02020603050405020304" pitchFamily="18" charset="0"/>
                        </a:rPr>
                        <a:t>A234567890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488487">
                <a:tc gridSpan="3">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比序項目</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積分核算說明</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單項</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積分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比序項目積分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4045">
                <a:tc rowSpan="2">
                  <a:txBody>
                    <a:bodyPr/>
                    <a:lstStyle/>
                    <a:p>
                      <a:pPr algn="ctr">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ts val="1200"/>
                        </a:lnSpc>
                        <a:spcAft>
                          <a:spcPts val="0"/>
                        </a:spcAft>
                      </a:pP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c gridSpan="5">
                  <a:txBody>
                    <a:bodyPr/>
                    <a:lstStyle/>
                    <a:p>
                      <a:pPr algn="just">
                        <a:lnSpc>
                          <a:spcPts val="1500"/>
                        </a:lnSpc>
                        <a:spcAft>
                          <a:spcPts val="0"/>
                        </a:spcAft>
                      </a:pP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201</a:t>
                      </a:r>
                      <a:r>
                        <a:rPr lang="en-US" alt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9</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臺灣國際科學展覽會（電腦科學科）</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等獎（國際性競賽）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1500"/>
                        </a:lnSpc>
                        <a:spcAft>
                          <a:spcPts val="0"/>
                        </a:spcAft>
                      </a:pP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8</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學年</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度全國學生美術比賽（國中組）書法類優等（全國競賽）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新北市</a:t>
                      </a: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8</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學年</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度學生音樂比賽（團體</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B</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組）弦樂合奏特優（區域及縣市競賽）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5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01675">
                <a:tc vMerge="1">
                  <a:txBody>
                    <a:bodyPr/>
                    <a:lstStyle/>
                    <a:p>
                      <a:endParaRPr lang="zh-TW" altLang="en-US"/>
                    </a:p>
                  </a:txBody>
                  <a:tcPr/>
                </a:tc>
                <a:tc gridSpan="2">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服務</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學習</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ts val="1200"/>
                        </a:lnSpc>
                        <a:spcAft>
                          <a:spcPts val="0"/>
                        </a:spcAft>
                      </a:pP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c gridSpan="5">
                  <a:txBody>
                    <a:bodyPr/>
                    <a:lstStyle/>
                    <a:p>
                      <a:pPr marR="386715"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3</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lang="en-US" sz="1200" u="sng" kern="0" dirty="0">
                          <a:effectLst/>
                          <a:latin typeface="Times New Roman" panose="02020603050405020304" pitchFamily="18" charset="0"/>
                          <a:ea typeface="標楷體" panose="03000509000000000000" pitchFamily="65" charset="-120"/>
                          <a:cs typeface="Times New Roman" panose="02020603050405020304" pitchFamily="18" charset="0"/>
                        </a:rPr>
                        <a:t> 27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小時</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TW" altLang="en-US"/>
                    </a:p>
                  </a:txBody>
                  <a:tcPr/>
                </a:tc>
                <a:extLst>
                  <a:ext uri="{0D108BD9-81ED-4DB2-BD59-A6C34878D82A}">
                    <a16:rowId xmlns:a16="http://schemas.microsoft.com/office/drawing/2014/main" val="10004"/>
                  </a:ext>
                </a:extLst>
              </a:tr>
              <a:tr h="457200">
                <a:tc gridSpan="3">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技藝教育課程平均</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總成績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85</a:t>
                      </a:r>
                      <a:r>
                        <a:rPr lang="zh-TW" sz="1200" u="sng" kern="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200">
                <a:tc gridSpan="3">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gn="just">
                        <a:lnSpc>
                          <a:spcPts val="14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具</a:t>
                      </a:r>
                      <a:r>
                        <a:rPr lang="zh-TW" sz="1200" u="sng" kern="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低收入戶子女　</a:t>
                      </a: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身分</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54990">
                <a:tc gridSpan="3">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90</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88</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綜合活動</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75</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00380">
                <a:tc gridSpan="9">
                  <a:txBody>
                    <a:bodyPr/>
                    <a:lstStyle/>
                    <a:p>
                      <a:pPr algn="ctr">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dirty="0">
                          <a:effectLst/>
                          <a:latin typeface="Times New Roman" panose="02020603050405020304" pitchFamily="18" charset="0"/>
                          <a:ea typeface="標楷體" panose="03000509000000000000" pitchFamily="65" charset="-120"/>
                          <a:cs typeface="Times New Roman" panose="02020603050405020304" pitchFamily="18" charset="0"/>
                        </a:rPr>
                        <a:t>41.5</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A"/>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73985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875302" y="4031909"/>
            <a:ext cx="8157573" cy="2741216"/>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1513987677"/>
              </p:ext>
            </p:extLst>
          </p:nvPr>
        </p:nvGraphicFramePr>
        <p:xfrm>
          <a:off x="881784" y="1881188"/>
          <a:ext cx="6929440" cy="1653540"/>
        </p:xfrm>
        <a:graphic>
          <a:graphicData uri="http://schemas.openxmlformats.org/drawingml/2006/table">
            <a:tbl>
              <a:tblPr firstRow="1" bandRow="1">
                <a:tableStyleId>{5940675A-B579-460E-94D1-54222C63F5DA}</a:tableStyleId>
              </a:tblPr>
              <a:tblGrid>
                <a:gridCol w="1172296">
                  <a:extLst>
                    <a:ext uri="{9D8B030D-6E8A-4147-A177-3AD203B41FA5}">
                      <a16:colId xmlns:a16="http://schemas.microsoft.com/office/drawing/2014/main" val="20000"/>
                    </a:ext>
                  </a:extLst>
                </a:gridCol>
                <a:gridCol w="959524">
                  <a:extLst>
                    <a:ext uri="{9D8B030D-6E8A-4147-A177-3AD203B41FA5}">
                      <a16:colId xmlns:a16="http://schemas.microsoft.com/office/drawing/2014/main" val="20001"/>
                    </a:ext>
                  </a:extLst>
                </a:gridCol>
                <a:gridCol w="959524">
                  <a:extLst>
                    <a:ext uri="{9D8B030D-6E8A-4147-A177-3AD203B41FA5}">
                      <a16:colId xmlns:a16="http://schemas.microsoft.com/office/drawing/2014/main" val="20002"/>
                    </a:ext>
                  </a:extLst>
                </a:gridCol>
                <a:gridCol w="959524">
                  <a:extLst>
                    <a:ext uri="{9D8B030D-6E8A-4147-A177-3AD203B41FA5}">
                      <a16:colId xmlns:a16="http://schemas.microsoft.com/office/drawing/2014/main" val="20003"/>
                    </a:ext>
                  </a:extLst>
                </a:gridCol>
                <a:gridCol w="959524">
                  <a:extLst>
                    <a:ext uri="{9D8B030D-6E8A-4147-A177-3AD203B41FA5}">
                      <a16:colId xmlns:a16="http://schemas.microsoft.com/office/drawing/2014/main" val="20004"/>
                    </a:ext>
                  </a:extLst>
                </a:gridCol>
                <a:gridCol w="959524">
                  <a:extLst>
                    <a:ext uri="{9D8B030D-6E8A-4147-A177-3AD203B41FA5}">
                      <a16:colId xmlns:a16="http://schemas.microsoft.com/office/drawing/2014/main" val="20005"/>
                    </a:ext>
                  </a:extLst>
                </a:gridCol>
                <a:gridCol w="959524">
                  <a:extLst>
                    <a:ext uri="{9D8B030D-6E8A-4147-A177-3AD203B41FA5}">
                      <a16:colId xmlns:a16="http://schemas.microsoft.com/office/drawing/2014/main" val="20006"/>
                    </a:ext>
                  </a:extLst>
                </a:gridCol>
              </a:tblGrid>
              <a:tr h="352468">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科目名稱</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國文</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數學</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英語</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自然</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社會</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寫作</a:t>
                      </a:r>
                      <a:endParaRPr lang="zh-TW" altLang="en-US" sz="13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352468">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級分</a:t>
                      </a:r>
                      <a:r>
                        <a:rPr lang="en-US" altLang="zh-TW" sz="1300" dirty="0" smtClean="0">
                          <a:latin typeface="標楷體" panose="03000509000000000000" pitchFamily="65" charset="-120"/>
                          <a:ea typeface="標楷體" panose="03000509000000000000" pitchFamily="65" charset="-120"/>
                        </a:rPr>
                        <a:t>(</a:t>
                      </a:r>
                      <a:r>
                        <a:rPr lang="zh-TW" altLang="en-US" sz="1300" dirty="0" smtClean="0">
                          <a:latin typeface="標楷體" panose="03000509000000000000" pitchFamily="65" charset="-120"/>
                          <a:ea typeface="標楷體" panose="03000509000000000000" pitchFamily="65" charset="-120"/>
                        </a:rPr>
                        <a:t>標示</a:t>
                      </a:r>
                      <a:r>
                        <a:rPr lang="en-US" altLang="zh-TW" sz="1300" dirty="0" smtClean="0">
                          <a:latin typeface="標楷體" panose="03000509000000000000" pitchFamily="65" charset="-120"/>
                          <a:ea typeface="標楷體" panose="03000509000000000000" pitchFamily="65" charset="-120"/>
                        </a:rPr>
                        <a:t>)</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zh-TW" altLang="en-US" sz="1300" dirty="0" smtClean="0">
                          <a:latin typeface="Times New Roman" panose="02020603050405020304" pitchFamily="18" charset="0"/>
                          <a:ea typeface="標楷體" panose="03000509000000000000" pitchFamily="65" charset="-120"/>
                          <a:cs typeface="Times New Roman" panose="02020603050405020304" pitchFamily="18" charset="0"/>
                        </a:rPr>
                        <a:t>精熟</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(A</a:t>
                      </a:r>
                      <a:r>
                        <a:rPr lang="en-US" altLang="zh-TW" sz="1300" baseline="30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zh-TW" altLang="en-US" sz="1300" dirty="0" smtClean="0">
                          <a:latin typeface="Times New Roman" panose="02020603050405020304" pitchFamily="18" charset="0"/>
                          <a:ea typeface="標楷體" panose="03000509000000000000" pitchFamily="65" charset="-120"/>
                          <a:cs typeface="Times New Roman" panose="02020603050405020304" pitchFamily="18" charset="0"/>
                        </a:rPr>
                        <a:t>基礎</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(B</a:t>
                      </a:r>
                      <a:r>
                        <a:rPr lang="en-US" altLang="zh-TW" sz="1300" baseline="30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zh-TW" altLang="en-US" sz="1300" dirty="0" smtClean="0">
                          <a:latin typeface="Times New Roman" panose="02020603050405020304" pitchFamily="18" charset="0"/>
                          <a:ea typeface="標楷體" panose="03000509000000000000" pitchFamily="65" charset="-120"/>
                          <a:cs typeface="Times New Roman" panose="02020603050405020304" pitchFamily="18" charset="0"/>
                        </a:rPr>
                        <a:t>基礎</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zh-TW" altLang="en-US" sz="1300" dirty="0" smtClean="0">
                          <a:latin typeface="Times New Roman" panose="02020603050405020304" pitchFamily="18" charset="0"/>
                          <a:ea typeface="標楷體" panose="03000509000000000000" pitchFamily="65" charset="-120"/>
                          <a:cs typeface="Times New Roman" panose="02020603050405020304" pitchFamily="18" charset="0"/>
                        </a:rPr>
                        <a:t>精熟</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300" dirty="0" smtClean="0">
                          <a:latin typeface="Times New Roman" panose="02020603050405020304" pitchFamily="18" charset="0"/>
                          <a:ea typeface="標楷體" panose="03000509000000000000" pitchFamily="65" charset="-120"/>
                          <a:cs typeface="Times New Roman" panose="02020603050405020304" pitchFamily="18" charset="0"/>
                        </a:rPr>
                        <a:t>基礎</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(B</a:t>
                      </a:r>
                      <a:r>
                        <a:rPr lang="en-US" altLang="zh-TW" sz="1300" baseline="30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30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1"/>
                  </a:ext>
                </a:extLst>
              </a:tr>
              <a:tr h="352468">
                <a:tc>
                  <a:txBody>
                    <a:bodyPr/>
                    <a:lstStyle/>
                    <a:p>
                      <a:pPr algn="ctr">
                        <a:lnSpc>
                          <a:spcPct val="150000"/>
                        </a:lnSpc>
                        <a:spcBef>
                          <a:spcPts val="0"/>
                        </a:spcBef>
                      </a:pPr>
                      <a:r>
                        <a:rPr lang="zh-TW" altLang="en-US" sz="1300" dirty="0" smtClean="0">
                          <a:latin typeface="標楷體" panose="03000509000000000000" pitchFamily="65" charset="-120"/>
                          <a:ea typeface="標楷體" panose="03000509000000000000" pitchFamily="65" charset="-120"/>
                        </a:rPr>
                        <a:t>違紀扣點</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2"/>
                  </a:ext>
                </a:extLst>
              </a:tr>
              <a:tr h="352468">
                <a:tc>
                  <a:txBody>
                    <a:bodyPr/>
                    <a:lstStyle/>
                    <a:p>
                      <a:pPr algn="ctr">
                        <a:lnSpc>
                          <a:spcPct val="100000"/>
                        </a:lnSpc>
                        <a:spcBef>
                          <a:spcPts val="0"/>
                        </a:spcBef>
                      </a:pPr>
                      <a:r>
                        <a:rPr lang="zh-TW" altLang="en-US" sz="1300" dirty="0" smtClean="0">
                          <a:latin typeface="標楷體" panose="03000509000000000000" pitchFamily="65" charset="-120"/>
                          <a:ea typeface="標楷體" panose="03000509000000000000" pitchFamily="65" charset="-120"/>
                        </a:rPr>
                        <a:t>採計積分</a:t>
                      </a:r>
                      <a:endParaRPr lang="en-US" altLang="zh-TW" sz="1300" dirty="0" smtClean="0">
                        <a:latin typeface="標楷體" panose="03000509000000000000" pitchFamily="65" charset="-120"/>
                        <a:ea typeface="標楷體" panose="03000509000000000000" pitchFamily="65" charset="-120"/>
                      </a:endParaRPr>
                    </a:p>
                    <a:p>
                      <a:pPr algn="ctr">
                        <a:lnSpc>
                          <a:spcPct val="100000"/>
                        </a:lnSpc>
                        <a:spcBef>
                          <a:spcPts val="0"/>
                        </a:spcBef>
                      </a:pPr>
                      <a:r>
                        <a:rPr lang="en-US" altLang="zh-TW" sz="1300" dirty="0" smtClean="0">
                          <a:latin typeface="標楷體" panose="03000509000000000000" pitchFamily="65" charset="-120"/>
                          <a:ea typeface="標楷體" panose="03000509000000000000" pitchFamily="65" charset="-120"/>
                        </a:rPr>
                        <a:t>(</a:t>
                      </a:r>
                      <a:r>
                        <a:rPr lang="zh-TW" altLang="en-US" sz="1300" dirty="0" smtClean="0">
                          <a:latin typeface="標楷體" panose="03000509000000000000" pitchFamily="65" charset="-120"/>
                          <a:ea typeface="標楷體" panose="03000509000000000000" pitchFamily="65" charset="-120"/>
                        </a:rPr>
                        <a:t>扣點後積分</a:t>
                      </a:r>
                      <a:r>
                        <a:rPr lang="en-US" altLang="zh-TW" sz="1300" dirty="0" smtClean="0">
                          <a:latin typeface="標楷體" panose="03000509000000000000" pitchFamily="65" charset="-120"/>
                          <a:ea typeface="標楷體" panose="03000509000000000000" pitchFamily="65" charset="-120"/>
                        </a:rPr>
                        <a:t>)</a:t>
                      </a:r>
                      <a:endParaRPr lang="zh-TW" altLang="en-US" sz="1300" dirty="0">
                        <a:latin typeface="標楷體" panose="03000509000000000000" pitchFamily="65" charset="-120"/>
                        <a:ea typeface="標楷體" panose="03000509000000000000" pitchFamily="65" charset="-12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lnSpc>
                          <a:spcPct val="150000"/>
                        </a:lnSpc>
                        <a:spcBef>
                          <a:spcPts val="0"/>
                        </a:spcBef>
                      </a:pPr>
                      <a:r>
                        <a:rPr lang="en-US" altLang="zh-TW" sz="1300" dirty="0" smtClean="0">
                          <a:latin typeface="Times New Roman" panose="02020603050405020304" pitchFamily="18" charset="0"/>
                          <a:ea typeface="標楷體" panose="03000509000000000000" pitchFamily="65" charset="-120"/>
                          <a:cs typeface="Times New Roman" panose="02020603050405020304" pitchFamily="18" charset="0"/>
                        </a:rPr>
                        <a:t>0.6</a:t>
                      </a:r>
                      <a:endParaRPr lang="zh-TW" altLang="en-US" sz="13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4" name="圓角矩形 3"/>
          <p:cNvSpPr/>
          <p:nvPr/>
        </p:nvSpPr>
        <p:spPr>
          <a:xfrm>
            <a:off x="8305800" y="658813"/>
            <a:ext cx="3198813" cy="2822575"/>
          </a:xfrm>
          <a:prstGeom prst="roundRect">
            <a:avLst/>
          </a:prstGeom>
          <a:solidFill>
            <a:schemeClr val="accent1">
              <a:lumMod val="20000"/>
              <a:lumOff val="8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94000" indent="-625475" algn="just" eaLnBrk="1" fontAlgn="auto" hangingPunct="1">
              <a:spcBef>
                <a:spcPts val="0"/>
              </a:spcBef>
              <a:spcAft>
                <a:spcPts val="0"/>
              </a:spcAft>
              <a:defRPr/>
            </a:pPr>
            <a:r>
              <a:rPr lang="zh-TW"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：志願序積分以級別方式計算，並於免試生完成選填登記志願後，納入超額比序總積分之主項目採計。</a:t>
            </a:r>
          </a:p>
          <a:p>
            <a:pPr marL="594000" indent="-625475" algn="just" eaLnBrk="1" fontAlgn="auto" hangingPunct="1">
              <a:spcBef>
                <a:spcPts val="0"/>
              </a:spcBef>
              <a:spcAft>
                <a:spcPts val="0"/>
              </a:spcAft>
              <a:defRPr/>
            </a:pPr>
            <a:r>
              <a:rPr lang="zh-TW"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：陳同學未持有原住民文化及語言能力證明，加分比率以</a:t>
            </a:r>
            <a:r>
              <a:rPr lang="en-US"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計算。</a:t>
            </a:r>
            <a:endParaRPr lang="zh-TW" altLang="en-US"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標題 1"/>
          <p:cNvSpPr txBox="1">
            <a:spLocks/>
          </p:cNvSpPr>
          <p:nvPr/>
        </p:nvSpPr>
        <p:spPr>
          <a:xfrm>
            <a:off x="690563" y="207963"/>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3800" b="1" dirty="0">
                <a:solidFill>
                  <a:srgbClr val="002060"/>
                </a:solidFill>
                <a:latin typeface="微軟正黑體" panose="020B0604030504040204" pitchFamily="34" charset="-120"/>
                <a:ea typeface="微軟正黑體" panose="020B0604030504040204" pitchFamily="34" charset="-120"/>
                <a:cs typeface="+mj-cs"/>
              </a:rPr>
              <a:t>2/4</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a:t>
            </a:r>
          </a:p>
        </p:txBody>
      </p:sp>
      <p:sp>
        <p:nvSpPr>
          <p:cNvPr id="12" name="矩形 11"/>
          <p:cNvSpPr/>
          <p:nvPr/>
        </p:nvSpPr>
        <p:spPr>
          <a:xfrm>
            <a:off x="906463" y="1017588"/>
            <a:ext cx="4968875" cy="768350"/>
          </a:xfrm>
          <a:prstGeom prst="rect">
            <a:avLst/>
          </a:prstGeom>
        </p:spPr>
        <p:txBody>
          <a:bodyPr>
            <a:spAutoFit/>
          </a:bodyPr>
          <a:lstStyle/>
          <a:p>
            <a:pPr eaLnBrk="1" fontAlgn="auto" hangingPunct="1">
              <a:spcBef>
                <a:spcPts val="0"/>
              </a:spcBef>
              <a:spcAft>
                <a:spcPts val="0"/>
              </a:spcAft>
              <a:defRPr/>
            </a:pPr>
            <a:r>
              <a:rPr lang="zh-TW" altLang="en-US" sz="2200" b="1" dirty="0">
                <a:solidFill>
                  <a:srgbClr val="C00000"/>
                </a:solidFill>
                <a:latin typeface="微軟正黑體" pitchFamily="34" charset="-120"/>
                <a:ea typeface="微軟正黑體" pitchFamily="34" charset="-120"/>
              </a:rPr>
              <a:t>免試生超額比序總積分計算範例</a:t>
            </a:r>
            <a:endParaRPr lang="en-US" altLang="zh-TW" sz="22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2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200" b="1" dirty="0">
              <a:solidFill>
                <a:schemeClr val="accent6">
                  <a:lumMod val="75000"/>
                </a:schemeClr>
              </a:solidFill>
              <a:latin typeface="微軟正黑體" pitchFamily="34" charset="-120"/>
              <a:ea typeface="微軟正黑體" pitchFamily="34" charset="-120"/>
            </a:endParaRPr>
          </a:p>
        </p:txBody>
      </p:sp>
      <p:grpSp>
        <p:nvGrpSpPr>
          <p:cNvPr id="64522" name="群組 18"/>
          <p:cNvGrpSpPr>
            <a:grpSpLocks/>
          </p:cNvGrpSpPr>
          <p:nvPr/>
        </p:nvGrpSpPr>
        <p:grpSpPr bwMode="auto">
          <a:xfrm>
            <a:off x="761207" y="3635976"/>
            <a:ext cx="10228262" cy="3091079"/>
            <a:chOff x="591985" y="3148201"/>
            <a:chExt cx="8266589" cy="3595763"/>
          </a:xfrm>
        </p:grpSpPr>
        <p:sp>
          <p:nvSpPr>
            <p:cNvPr id="15" name="矩形 14"/>
            <p:cNvSpPr/>
            <p:nvPr/>
          </p:nvSpPr>
          <p:spPr>
            <a:xfrm>
              <a:off x="591985" y="3148201"/>
              <a:ext cx="8266589" cy="405985"/>
            </a:xfrm>
            <a:prstGeom prst="rect">
              <a:avLst/>
            </a:prstGeom>
          </p:spPr>
          <p:txBody>
            <a:bodyPr wrap="none">
              <a:spAutoFit/>
            </a:bodyPr>
            <a:lstStyle/>
            <a:p>
              <a:pPr eaLnBrk="1" fontAlgn="auto" hangingPunct="1">
                <a:spcBef>
                  <a:spcPts val="0"/>
                </a:spcBef>
                <a:spcAft>
                  <a:spcPts val="0"/>
                </a:spcAft>
                <a:defRPr/>
              </a:pPr>
              <a:r>
                <a:rPr lang="zh-TW" altLang="en-US" sz="2200" b="1" dirty="0">
                  <a:solidFill>
                    <a:schemeClr val="accent6">
                      <a:lumMod val="75000"/>
                    </a:schemeClr>
                  </a:solidFill>
                  <a:latin typeface="微軟正黑體" pitchFamily="34" charset="-120"/>
                  <a:ea typeface="微軟正黑體" pitchFamily="34" charset="-120"/>
                </a:rPr>
                <a:t>陳同學以第</a:t>
              </a:r>
              <a:r>
                <a:rPr lang="en-US" altLang="zh-TW" sz="2200" b="1" dirty="0">
                  <a:solidFill>
                    <a:schemeClr val="accent6">
                      <a:lumMod val="75000"/>
                    </a:schemeClr>
                  </a:solidFill>
                  <a:latin typeface="微軟正黑體" pitchFamily="34" charset="-120"/>
                  <a:ea typeface="微軟正黑體" pitchFamily="34" charset="-120"/>
                </a:rPr>
                <a:t>2</a:t>
              </a:r>
              <a:r>
                <a:rPr lang="zh-TW" altLang="en-US" sz="2200"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16" name="矩形 15"/>
            <p:cNvSpPr/>
            <p:nvPr/>
          </p:nvSpPr>
          <p:spPr>
            <a:xfrm>
              <a:off x="686288" y="6066188"/>
              <a:ext cx="6590946" cy="6777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sp>
        <p:nvSpPr>
          <p:cNvPr id="22" name="矩形 21"/>
          <p:cNvSpPr/>
          <p:nvPr/>
        </p:nvSpPr>
        <p:spPr bwMode="auto">
          <a:xfrm>
            <a:off x="874713" y="3053231"/>
            <a:ext cx="6936511" cy="4814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4520" name="投影片編號版面配置區 4"/>
          <p:cNvSpPr>
            <a:spLocks noGrp="1"/>
          </p:cNvSpPr>
          <p:nvPr>
            <p:ph type="sldNum" sz="quarter" idx="4294967295"/>
          </p:nvPr>
        </p:nvSpPr>
        <p:spPr bwMode="auto">
          <a:xfrm>
            <a:off x="9648000" y="6408000"/>
            <a:ext cx="23574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301B4298-1A0C-447D-9386-42F818DE88D3}" type="slidenum">
              <a:rPr lang="zh-TW" altLang="en-US" sz="2000" b="1" u="sng" smtClean="0"/>
              <a:pPr fontAlgn="base">
                <a:lnSpc>
                  <a:spcPct val="100000"/>
                </a:lnSpc>
                <a:spcBef>
                  <a:spcPct val="0"/>
                </a:spcBef>
                <a:spcAft>
                  <a:spcPct val="0"/>
                </a:spcAft>
                <a:buFontTx/>
                <a:buNone/>
              </a:pPr>
              <a:t>25</a:t>
            </a:fld>
            <a:endParaRPr lang="zh-TW" altLang="en-US" sz="2000" b="1" u="sng" dirty="0" smtClean="0"/>
          </a:p>
        </p:txBody>
      </p:sp>
      <p:sp>
        <p:nvSpPr>
          <p:cNvPr id="17" name="矩形 16"/>
          <p:cNvSpPr/>
          <p:nvPr/>
        </p:nvSpPr>
        <p:spPr>
          <a:xfrm>
            <a:off x="906464" y="5552608"/>
            <a:ext cx="8126412" cy="568325"/>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Tree>
    <p:extLst>
      <p:ext uri="{BB962C8B-B14F-4D97-AF65-F5344CB8AC3E}">
        <p14:creationId xmlns:p14="http://schemas.microsoft.com/office/powerpoint/2010/main" val="683762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extLst>
              <p:ext uri="{D42A27DB-BD31-4B8C-83A1-F6EECF244321}">
                <p14:modId xmlns:p14="http://schemas.microsoft.com/office/powerpoint/2010/main" val="2795253402"/>
              </p:ext>
            </p:extLst>
          </p:nvPr>
        </p:nvGraphicFramePr>
        <p:xfrm>
          <a:off x="1118712" y="4269807"/>
          <a:ext cx="8083111" cy="2377520"/>
        </p:xfrm>
        <a:graphic>
          <a:graphicData uri="http://schemas.openxmlformats.org/drawingml/2006/table">
            <a:tbl>
              <a:tblPr>
                <a:tableStyleId>{5C22544A-7EE6-4342-B048-85BDC9FD1C3A}</a:tableStyleId>
              </a:tblPr>
              <a:tblGrid>
                <a:gridCol w="892375">
                  <a:extLst>
                    <a:ext uri="{9D8B030D-6E8A-4147-A177-3AD203B41FA5}">
                      <a16:colId xmlns:a16="http://schemas.microsoft.com/office/drawing/2014/main" val="20000"/>
                    </a:ext>
                  </a:extLst>
                </a:gridCol>
                <a:gridCol w="512469">
                  <a:extLst>
                    <a:ext uri="{9D8B030D-6E8A-4147-A177-3AD203B41FA5}">
                      <a16:colId xmlns:a16="http://schemas.microsoft.com/office/drawing/2014/main" val="20001"/>
                    </a:ext>
                  </a:extLst>
                </a:gridCol>
                <a:gridCol w="512469">
                  <a:extLst>
                    <a:ext uri="{9D8B030D-6E8A-4147-A177-3AD203B41FA5}">
                      <a16:colId xmlns:a16="http://schemas.microsoft.com/office/drawing/2014/main" val="20002"/>
                    </a:ext>
                  </a:extLst>
                </a:gridCol>
                <a:gridCol w="512469">
                  <a:extLst>
                    <a:ext uri="{9D8B030D-6E8A-4147-A177-3AD203B41FA5}">
                      <a16:colId xmlns:a16="http://schemas.microsoft.com/office/drawing/2014/main" val="20003"/>
                    </a:ext>
                  </a:extLst>
                </a:gridCol>
                <a:gridCol w="512469">
                  <a:extLst>
                    <a:ext uri="{9D8B030D-6E8A-4147-A177-3AD203B41FA5}">
                      <a16:colId xmlns:a16="http://schemas.microsoft.com/office/drawing/2014/main" val="20004"/>
                    </a:ext>
                  </a:extLst>
                </a:gridCol>
                <a:gridCol w="512469">
                  <a:extLst>
                    <a:ext uri="{9D8B030D-6E8A-4147-A177-3AD203B41FA5}">
                      <a16:colId xmlns:a16="http://schemas.microsoft.com/office/drawing/2014/main" val="20005"/>
                    </a:ext>
                  </a:extLst>
                </a:gridCol>
                <a:gridCol w="512469">
                  <a:extLst>
                    <a:ext uri="{9D8B030D-6E8A-4147-A177-3AD203B41FA5}">
                      <a16:colId xmlns:a16="http://schemas.microsoft.com/office/drawing/2014/main" val="20006"/>
                    </a:ext>
                  </a:extLst>
                </a:gridCol>
                <a:gridCol w="517319">
                  <a:extLst>
                    <a:ext uri="{9D8B030D-6E8A-4147-A177-3AD203B41FA5}">
                      <a16:colId xmlns:a16="http://schemas.microsoft.com/office/drawing/2014/main" val="20007"/>
                    </a:ext>
                  </a:extLst>
                </a:gridCol>
                <a:gridCol w="517319">
                  <a:extLst>
                    <a:ext uri="{9D8B030D-6E8A-4147-A177-3AD203B41FA5}">
                      <a16:colId xmlns:a16="http://schemas.microsoft.com/office/drawing/2014/main" val="20008"/>
                    </a:ext>
                  </a:extLst>
                </a:gridCol>
                <a:gridCol w="515703">
                  <a:extLst>
                    <a:ext uri="{9D8B030D-6E8A-4147-A177-3AD203B41FA5}">
                      <a16:colId xmlns:a16="http://schemas.microsoft.com/office/drawing/2014/main" val="20009"/>
                    </a:ext>
                  </a:extLst>
                </a:gridCol>
                <a:gridCol w="515703">
                  <a:extLst>
                    <a:ext uri="{9D8B030D-6E8A-4147-A177-3AD203B41FA5}">
                      <a16:colId xmlns:a16="http://schemas.microsoft.com/office/drawing/2014/main" val="20010"/>
                    </a:ext>
                  </a:extLst>
                </a:gridCol>
                <a:gridCol w="515703">
                  <a:extLst>
                    <a:ext uri="{9D8B030D-6E8A-4147-A177-3AD203B41FA5}">
                      <a16:colId xmlns:a16="http://schemas.microsoft.com/office/drawing/2014/main" val="20011"/>
                    </a:ext>
                  </a:extLst>
                </a:gridCol>
                <a:gridCol w="515703">
                  <a:extLst>
                    <a:ext uri="{9D8B030D-6E8A-4147-A177-3AD203B41FA5}">
                      <a16:colId xmlns:a16="http://schemas.microsoft.com/office/drawing/2014/main" val="20012"/>
                    </a:ext>
                  </a:extLst>
                </a:gridCol>
                <a:gridCol w="515703">
                  <a:extLst>
                    <a:ext uri="{9D8B030D-6E8A-4147-A177-3AD203B41FA5}">
                      <a16:colId xmlns:a16="http://schemas.microsoft.com/office/drawing/2014/main" val="20013"/>
                    </a:ext>
                  </a:extLst>
                </a:gridCol>
                <a:gridCol w="502769">
                  <a:extLst>
                    <a:ext uri="{9D8B030D-6E8A-4147-A177-3AD203B41FA5}">
                      <a16:colId xmlns:a16="http://schemas.microsoft.com/office/drawing/2014/main" val="20014"/>
                    </a:ext>
                  </a:extLst>
                </a:gridCol>
              </a:tblGrid>
              <a:tr h="303220">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419">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9" marB="3699"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220">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441">
                <a:tc vMerge="1">
                  <a:txBody>
                    <a:bodyPr/>
                    <a:lstStyle/>
                    <a:p>
                      <a:endParaRPr lang="zh-TW" altLang="en-US"/>
                    </a:p>
                  </a:txBody>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23.1</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28.6</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3.3</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16.5</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7.7</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220">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5" name="標題 1"/>
          <p:cNvSpPr txBox="1">
            <a:spLocks/>
          </p:cNvSpPr>
          <p:nvPr/>
        </p:nvSpPr>
        <p:spPr>
          <a:xfrm>
            <a:off x="869950" y="196850"/>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3800" b="1" dirty="0">
                <a:solidFill>
                  <a:srgbClr val="002060"/>
                </a:solidFill>
                <a:latin typeface="微軟正黑體" panose="020B0604030504040204" pitchFamily="34" charset="-120"/>
                <a:ea typeface="微軟正黑體" panose="020B0604030504040204" pitchFamily="34" charset="-120"/>
                <a:cs typeface="+mj-cs"/>
              </a:rPr>
              <a:t>3/4</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a:t>
            </a:r>
          </a:p>
        </p:txBody>
      </p:sp>
      <p:sp>
        <p:nvSpPr>
          <p:cNvPr id="7" name="標題 1"/>
          <p:cNvSpPr txBox="1">
            <a:spLocks/>
          </p:cNvSpPr>
          <p:nvPr/>
        </p:nvSpPr>
        <p:spPr>
          <a:xfrm>
            <a:off x="1119188" y="1065213"/>
            <a:ext cx="10658475" cy="576262"/>
          </a:xfrm>
          <a:prstGeom prst="rect">
            <a:avLst/>
          </a:prstGeom>
        </p:spPr>
        <p:txBody>
          <a:bodyPr anchor="ctr"/>
          <a:lstStyle/>
          <a:p>
            <a:pPr eaLnBrk="1" fontAlgn="auto" hangingPunct="1">
              <a:spcBef>
                <a:spcPts val="600"/>
              </a:spcBef>
              <a:spcAft>
                <a:spcPts val="600"/>
              </a:spcAft>
              <a:defRPr/>
            </a:pPr>
            <a:r>
              <a:rPr lang="zh-TW" altLang="en-US" sz="2000" b="1" dirty="0">
                <a:solidFill>
                  <a:schemeClr val="accent6">
                    <a:lumMod val="75000"/>
                  </a:schemeClr>
                </a:solidFill>
                <a:latin typeface="微軟正黑體" pitchFamily="34" charset="-120"/>
                <a:ea typeface="微軟正黑體" pitchFamily="34" charset="-120"/>
              </a:rPr>
              <a:t>陳同學選填登記○○科技大學○○科（組）之一般生同分比序項目積分順序採計表</a:t>
            </a:r>
            <a:endParaRPr lang="zh-TW" altLang="en-US" sz="1600" b="1" dirty="0">
              <a:solidFill>
                <a:schemeClr val="accent6">
                  <a:lumMod val="75000"/>
                </a:schemeClr>
              </a:solidFill>
              <a:latin typeface="微軟正黑體" pitchFamily="34" charset="-120"/>
              <a:ea typeface="微軟正黑體" pitchFamily="34" charset="-120"/>
            </a:endParaRPr>
          </a:p>
        </p:txBody>
      </p:sp>
      <p:sp>
        <p:nvSpPr>
          <p:cNvPr id="66564"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4BD2F1CC-A5C7-415D-857C-ED943D605AD4}" type="slidenum">
              <a:rPr lang="zh-TW" altLang="en-US" sz="2000" b="1" u="sng" smtClean="0"/>
              <a:pPr fontAlgn="base">
                <a:lnSpc>
                  <a:spcPct val="100000"/>
                </a:lnSpc>
                <a:spcBef>
                  <a:spcPct val="0"/>
                </a:spcBef>
                <a:spcAft>
                  <a:spcPct val="0"/>
                </a:spcAft>
                <a:buFontTx/>
                <a:buNone/>
              </a:pPr>
              <a:t>26</a:t>
            </a:fld>
            <a:endParaRPr lang="zh-TW" altLang="en-US" sz="2000" b="1" u="sng" dirty="0" smtClean="0"/>
          </a:p>
        </p:txBody>
      </p:sp>
      <p:sp>
        <p:nvSpPr>
          <p:cNvPr id="14" name="標題 1"/>
          <p:cNvSpPr txBox="1">
            <a:spLocks/>
          </p:cNvSpPr>
          <p:nvPr/>
        </p:nvSpPr>
        <p:spPr>
          <a:xfrm>
            <a:off x="1119188" y="3794125"/>
            <a:ext cx="11072812" cy="576263"/>
          </a:xfrm>
          <a:prstGeom prst="rect">
            <a:avLst/>
          </a:prstGeom>
        </p:spPr>
        <p:txBody>
          <a:bodyPr anchor="ctr"/>
          <a:lstStyle/>
          <a:p>
            <a:pPr eaLnBrk="1" fontAlgn="auto" hangingPunct="1">
              <a:spcBef>
                <a:spcPts val="600"/>
              </a:spcBef>
              <a:spcAft>
                <a:spcPts val="600"/>
              </a:spcAft>
              <a:defRPr/>
            </a:pPr>
            <a:r>
              <a:rPr lang="zh-TW" altLang="en-US" sz="2000" b="1" dirty="0">
                <a:solidFill>
                  <a:schemeClr val="accent6">
                    <a:lumMod val="75000"/>
                  </a:schemeClr>
                </a:solidFill>
                <a:latin typeface="微軟正黑體" pitchFamily="34" charset="-120"/>
                <a:ea typeface="微軟正黑體" pitchFamily="34" charset="-120"/>
              </a:rPr>
              <a:t>陳同學選填登記○○科技大學○○科（組）特種身分生之同分比序項目積分順序採計表</a:t>
            </a:r>
            <a:endParaRPr lang="zh-TW" altLang="en-US" sz="1600" b="1" dirty="0">
              <a:solidFill>
                <a:schemeClr val="accent6">
                  <a:lumMod val="75000"/>
                </a:schemeClr>
              </a:solidFill>
              <a:latin typeface="微軟正黑體" pitchFamily="34" charset="-120"/>
              <a:ea typeface="微軟正黑體" pitchFamily="34" charset="-120"/>
            </a:endParaRPr>
          </a:p>
        </p:txBody>
      </p:sp>
      <p:graphicFrame>
        <p:nvGraphicFramePr>
          <p:cNvPr id="3" name="表格 2"/>
          <p:cNvGraphicFramePr>
            <a:graphicFrameLocks noGrp="1"/>
          </p:cNvGraphicFramePr>
          <p:nvPr/>
        </p:nvGraphicFramePr>
        <p:xfrm>
          <a:off x="1119188" y="1538288"/>
          <a:ext cx="7864474" cy="216541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22">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74">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8">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1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3" name="矩形 12"/>
          <p:cNvSpPr/>
          <p:nvPr/>
        </p:nvSpPr>
        <p:spPr>
          <a:xfrm>
            <a:off x="1098550" y="2903538"/>
            <a:ext cx="7916863" cy="8112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9" name="矩形 18"/>
          <p:cNvSpPr/>
          <p:nvPr/>
        </p:nvSpPr>
        <p:spPr>
          <a:xfrm>
            <a:off x="1098550" y="5413375"/>
            <a:ext cx="8102600" cy="93027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Tree>
    <p:extLst>
      <p:ext uri="{BB962C8B-B14F-4D97-AF65-F5344CB8AC3E}">
        <p14:creationId xmlns:p14="http://schemas.microsoft.com/office/powerpoint/2010/main" val="516810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9448800" y="6407264"/>
            <a:ext cx="2743200" cy="365125"/>
          </a:xfrm>
        </p:spPr>
        <p:txBody>
          <a:bodyPr/>
          <a:lstStyle/>
          <a:p>
            <a:fld id="{05C83C43-3175-4B50-B956-D0A00F06E388}" type="slidenum">
              <a:rPr lang="zh-TW" altLang="en-US" sz="2000">
                <a:solidFill>
                  <a:schemeClr val="tx1"/>
                </a:solidFill>
              </a:rPr>
              <a:pPr/>
              <a:t>27</a:t>
            </a:fld>
            <a:endParaRPr lang="zh-TW" altLang="en-US" sz="2000" dirty="0">
              <a:solidFill>
                <a:schemeClr val="tx1"/>
              </a:solidFill>
            </a:endParaRPr>
          </a:p>
        </p:txBody>
      </p:sp>
      <p:sp>
        <p:nvSpPr>
          <p:cNvPr id="5" name="文字方塊 4"/>
          <p:cNvSpPr txBox="1"/>
          <p:nvPr/>
        </p:nvSpPr>
        <p:spPr>
          <a:xfrm>
            <a:off x="262022" y="4880837"/>
            <a:ext cx="11589347" cy="1708160"/>
          </a:xfrm>
          <a:prstGeom prst="rect">
            <a:avLst/>
          </a:prstGeom>
          <a:noFill/>
        </p:spPr>
        <p:txBody>
          <a:bodyPr wrap="square" rtlCol="0">
            <a:spAutoFit/>
          </a:bodyPr>
          <a:lstStyle/>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此為同分之參酌比序之分發</a:t>
            </a:r>
            <a:r>
              <a:rPr lang="zh-TW" altLang="en-US" dirty="0">
                <a:latin typeface="標楷體" panose="03000509000000000000" pitchFamily="65" charset="-120"/>
                <a:ea typeface="標楷體" panose="03000509000000000000" pitchFamily="65" charset="-120"/>
              </a:rPr>
              <a:t>順位，其中總績分為超額比序總績分。</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積分採計</a:t>
            </a:r>
            <a:r>
              <a:rPr lang="zh-TW" altLang="en-US" sz="22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16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457200" indent="-457200">
              <a:spcBef>
                <a:spcPts val="600"/>
              </a:spcBef>
              <a:buFont typeface="Wingdings" panose="05000000000000000000" pitchFamily="2" charset="2"/>
              <a:buChar char="u"/>
            </a:pPr>
            <a:r>
              <a:rPr lang="zh-TW" altLang="en-US" sz="2000" b="1" dirty="0">
                <a:solidFill>
                  <a:srgbClr val="C00000"/>
                </a:solidFill>
                <a:latin typeface="標楷體" panose="03000509000000000000" pitchFamily="65" charset="-120"/>
                <a:ea typeface="標楷體" panose="03000509000000000000" pitchFamily="65" charset="-120"/>
              </a:rPr>
              <a:t>護理</a:t>
            </a:r>
            <a:r>
              <a:rPr lang="zh-TW" altLang="en-US" sz="2000" b="1" dirty="0" smtClean="0">
                <a:solidFill>
                  <a:srgbClr val="C00000"/>
                </a:solidFill>
                <a:latin typeface="標楷體" panose="03000509000000000000" pitchFamily="65" charset="-120"/>
                <a:ea typeface="標楷體" panose="03000509000000000000" pitchFamily="65" charset="-120"/>
              </a:rPr>
              <a:t>科、護理助產科及國立</a:t>
            </a:r>
            <a:r>
              <a:rPr lang="zh-TW" altLang="en-US" sz="2000" b="1" dirty="0">
                <a:solidFill>
                  <a:srgbClr val="C00000"/>
                </a:solidFill>
                <a:latin typeface="標楷體" panose="03000509000000000000" pitchFamily="65" charset="-120"/>
                <a:ea typeface="標楷體" panose="03000509000000000000" pitchFamily="65" charset="-120"/>
              </a:rPr>
              <a:t>招生學校之各科組，總積分計算項目須採計國中教育會考成績</a:t>
            </a:r>
            <a:r>
              <a:rPr lang="zh-TW" altLang="en-US" sz="2000" b="1" dirty="0" smtClean="0">
                <a:solidFill>
                  <a:srgbClr val="C00000"/>
                </a:solidFill>
                <a:latin typeface="標楷體" panose="03000509000000000000" pitchFamily="65" charset="-120"/>
                <a:ea typeface="標楷體" panose="03000509000000000000" pitchFamily="65" charset="-120"/>
              </a:rPr>
              <a:t>。</a:t>
            </a:r>
            <a:endParaRPr lang="en-US" altLang="zh-TW" sz="2000" b="1" dirty="0">
              <a:solidFill>
                <a:srgbClr val="C0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0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護理科及護理助產科</a:t>
            </a:r>
            <a:r>
              <a:rPr lang="zh-TW" altLang="en-US" sz="20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之</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2000" dirty="0">
                <a:latin typeface="標楷體" panose="03000509000000000000" pitchFamily="65" charset="-120"/>
                <a:ea typeface="標楷體" panose="03000509000000000000" pitchFamily="65" charset="-120"/>
              </a:rPr>
              <a:t>，</a:t>
            </a:r>
            <a:r>
              <a:rPr lang="zh-TW" altLang="en-US" sz="2000" dirty="0">
                <a:solidFill>
                  <a:srgbClr val="C00000"/>
                </a:solidFill>
                <a:latin typeface="標楷體" panose="03000509000000000000" pitchFamily="65" charset="-120"/>
                <a:ea typeface="標楷體" panose="03000509000000000000" pitchFamily="65" charset="-120"/>
              </a:rPr>
              <a:t>總積分計算項目由各校</a:t>
            </a:r>
            <a:r>
              <a:rPr lang="zh-TW" altLang="en-US" sz="20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000" dirty="0" smtClean="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grpSp>
        <p:nvGrpSpPr>
          <p:cNvPr id="37" name="群組 36"/>
          <p:cNvGrpSpPr/>
          <p:nvPr/>
        </p:nvGrpSpPr>
        <p:grpSpPr>
          <a:xfrm>
            <a:off x="-26618" y="1272394"/>
            <a:ext cx="12131252" cy="3345699"/>
            <a:chOff x="-77402" y="1777772"/>
            <a:chExt cx="12131252" cy="3345699"/>
          </a:xfrm>
        </p:grpSpPr>
        <p:grpSp>
          <p:nvGrpSpPr>
            <p:cNvPr id="2" name="群組 1"/>
            <p:cNvGrpSpPr/>
            <p:nvPr/>
          </p:nvGrpSpPr>
          <p:grpSpPr>
            <a:xfrm>
              <a:off x="84809" y="1867215"/>
              <a:ext cx="1717200" cy="1188000"/>
              <a:chOff x="10125132" y="214225"/>
              <a:chExt cx="1976834" cy="1240805"/>
            </a:xfrm>
          </p:grpSpPr>
          <p:sp>
            <p:nvSpPr>
              <p:cNvPr id="29" name="任意多边形 85"/>
              <p:cNvSpPr/>
              <p:nvPr/>
            </p:nvSpPr>
            <p:spPr>
              <a:xfrm>
                <a:off x="10136283" y="214225"/>
                <a:ext cx="1965683"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en-US" altLang="zh-TW" sz="2400" b="1" dirty="0" smtClean="0">
                  <a:solidFill>
                    <a:srgbClr val="FFFF00"/>
                  </a:solidFill>
                  <a:latin typeface="微軟正黑體" panose="020B0604030504040204" pitchFamily="34" charset="-120"/>
                  <a:ea typeface="微軟正黑體" panose="020B0604030504040204" pitchFamily="34" charset="-120"/>
                </a:endParaRPr>
              </a:p>
            </p:txBody>
          </p:sp>
          <p:sp>
            <p:nvSpPr>
              <p:cNvPr id="31" name="椭圆 86"/>
              <p:cNvSpPr/>
              <p:nvPr/>
            </p:nvSpPr>
            <p:spPr>
              <a:xfrm>
                <a:off x="10125132" y="550071"/>
                <a:ext cx="618811" cy="56400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32" name="Freeform 93"/>
              <p:cNvSpPr>
                <a:spLocks noEditPoints="1"/>
              </p:cNvSpPr>
              <p:nvPr/>
            </p:nvSpPr>
            <p:spPr bwMode="auto">
              <a:xfrm>
                <a:off x="10265768" y="665499"/>
                <a:ext cx="360000" cy="360000"/>
              </a:xfrm>
              <a:custGeom>
                <a:avLst/>
                <a:gdLst>
                  <a:gd name="T0" fmla="*/ 60 w 81"/>
                  <a:gd name="T1" fmla="*/ 0 h 80"/>
                  <a:gd name="T2" fmla="*/ 64 w 81"/>
                  <a:gd name="T3" fmla="*/ 2 h 80"/>
                  <a:gd name="T4" fmla="*/ 64 w 81"/>
                  <a:gd name="T5" fmla="*/ 5 h 80"/>
                  <a:gd name="T6" fmla="*/ 67 w 81"/>
                  <a:gd name="T7" fmla="*/ 6 h 80"/>
                  <a:gd name="T8" fmla="*/ 80 w 81"/>
                  <a:gd name="T9" fmla="*/ 13 h 80"/>
                  <a:gd name="T10" fmla="*/ 77 w 81"/>
                  <a:gd name="T11" fmla="*/ 30 h 80"/>
                  <a:gd name="T12" fmla="*/ 63 w 81"/>
                  <a:gd name="T13" fmla="*/ 40 h 80"/>
                  <a:gd name="T14" fmla="*/ 54 w 81"/>
                  <a:gd name="T15" fmla="*/ 50 h 80"/>
                  <a:gd name="T16" fmla="*/ 44 w 81"/>
                  <a:gd name="T17" fmla="*/ 54 h 80"/>
                  <a:gd name="T18" fmla="*/ 43 w 81"/>
                  <a:gd name="T19" fmla="*/ 63 h 80"/>
                  <a:gd name="T20" fmla="*/ 50 w 81"/>
                  <a:gd name="T21" fmla="*/ 67 h 80"/>
                  <a:gd name="T22" fmla="*/ 58 w 81"/>
                  <a:gd name="T23" fmla="*/ 80 h 80"/>
                  <a:gd name="T24" fmla="*/ 31 w 81"/>
                  <a:gd name="T25" fmla="*/ 80 h 80"/>
                  <a:gd name="T26" fmla="*/ 24 w 81"/>
                  <a:gd name="T27" fmla="*/ 80 h 80"/>
                  <a:gd name="T28" fmla="*/ 27 w 81"/>
                  <a:gd name="T29" fmla="*/ 68 h 80"/>
                  <a:gd name="T30" fmla="*/ 36 w 81"/>
                  <a:gd name="T31" fmla="*/ 66 h 80"/>
                  <a:gd name="T32" fmla="*/ 38 w 81"/>
                  <a:gd name="T33" fmla="*/ 57 h 80"/>
                  <a:gd name="T34" fmla="*/ 32 w 81"/>
                  <a:gd name="T35" fmla="*/ 53 h 80"/>
                  <a:gd name="T36" fmla="*/ 23 w 81"/>
                  <a:gd name="T37" fmla="*/ 44 h 80"/>
                  <a:gd name="T38" fmla="*/ 12 w 81"/>
                  <a:gd name="T39" fmla="*/ 37 h 80"/>
                  <a:gd name="T40" fmla="*/ 1 w 81"/>
                  <a:gd name="T41" fmla="*/ 21 h 80"/>
                  <a:gd name="T42" fmla="*/ 8 w 81"/>
                  <a:gd name="T43" fmla="*/ 7 h 80"/>
                  <a:gd name="T44" fmla="*/ 16 w 81"/>
                  <a:gd name="T45" fmla="*/ 7 h 80"/>
                  <a:gd name="T46" fmla="*/ 16 w 81"/>
                  <a:gd name="T47" fmla="*/ 3 h 80"/>
                  <a:gd name="T48" fmla="*/ 21 w 81"/>
                  <a:gd name="T49" fmla="*/ 0 h 80"/>
                  <a:gd name="T50" fmla="*/ 40 w 81"/>
                  <a:gd name="T51" fmla="*/ 4 h 80"/>
                  <a:gd name="T52" fmla="*/ 25 w 81"/>
                  <a:gd name="T53" fmla="*/ 4 h 80"/>
                  <a:gd name="T54" fmla="*/ 21 w 81"/>
                  <a:gd name="T55" fmla="*/ 7 h 80"/>
                  <a:gd name="T56" fmla="*/ 23 w 81"/>
                  <a:gd name="T57" fmla="*/ 23 h 80"/>
                  <a:gd name="T58" fmla="*/ 25 w 81"/>
                  <a:gd name="T59" fmla="*/ 40 h 80"/>
                  <a:gd name="T60" fmla="*/ 44 w 81"/>
                  <a:gd name="T61" fmla="*/ 50 h 80"/>
                  <a:gd name="T62" fmla="*/ 57 w 81"/>
                  <a:gd name="T63" fmla="*/ 33 h 80"/>
                  <a:gd name="T64" fmla="*/ 59 w 81"/>
                  <a:gd name="T65" fmla="*/ 10 h 80"/>
                  <a:gd name="T66" fmla="*/ 58 w 81"/>
                  <a:gd name="T67" fmla="*/ 4 h 80"/>
                  <a:gd name="T68" fmla="*/ 40 w 81"/>
                  <a:gd name="T69" fmla="*/ 4 h 80"/>
                  <a:gd name="T70" fmla="*/ 76 w 81"/>
                  <a:gd name="T71" fmla="*/ 14 h 80"/>
                  <a:gd name="T72" fmla="*/ 63 w 81"/>
                  <a:gd name="T73" fmla="*/ 15 h 80"/>
                  <a:gd name="T74" fmla="*/ 61 w 81"/>
                  <a:gd name="T75" fmla="*/ 30 h 80"/>
                  <a:gd name="T76" fmla="*/ 61 w 81"/>
                  <a:gd name="T77" fmla="*/ 35 h 80"/>
                  <a:gd name="T78" fmla="*/ 65 w 81"/>
                  <a:gd name="T79" fmla="*/ 35 h 80"/>
                  <a:gd name="T80" fmla="*/ 76 w 81"/>
                  <a:gd name="T81" fmla="*/ 18 h 80"/>
                  <a:gd name="T82" fmla="*/ 5 w 81"/>
                  <a:gd name="T83" fmla="*/ 20 h 80"/>
                  <a:gd name="T84" fmla="*/ 12 w 81"/>
                  <a:gd name="T85" fmla="*/ 32 h 80"/>
                  <a:gd name="T86" fmla="*/ 20 w 81"/>
                  <a:gd name="T87" fmla="*/ 34 h 80"/>
                  <a:gd name="T88" fmla="*/ 20 w 81"/>
                  <a:gd name="T89" fmla="*/ 29 h 80"/>
                  <a:gd name="T90" fmla="*/ 17 w 81"/>
                  <a:gd name="T91" fmla="*/ 12 h 80"/>
                  <a:gd name="T92" fmla="*/ 5 w 81"/>
                  <a:gd name="T93" fmla="*/ 18 h 80"/>
                  <a:gd name="T94" fmla="*/ 41 w 81"/>
                  <a:gd name="T95" fmla="*/ 76 h 80"/>
                  <a:gd name="T96" fmla="*/ 53 w 81"/>
                  <a:gd name="T97" fmla="*/ 76 h 80"/>
                  <a:gd name="T98" fmla="*/ 54 w 81"/>
                  <a:gd name="T99" fmla="*/ 74 h 80"/>
                  <a:gd name="T100" fmla="*/ 33 w 81"/>
                  <a:gd name="T101" fmla="*/ 71 h 80"/>
                  <a:gd name="T102" fmla="*/ 28 w 81"/>
                  <a:gd name="T103" fmla="*/ 76 h 80"/>
                  <a:gd name="T104" fmla="*/ 41 w 81"/>
                  <a:gd name="T105"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8" name="群組 37"/>
            <p:cNvGrpSpPr/>
            <p:nvPr/>
          </p:nvGrpSpPr>
          <p:grpSpPr>
            <a:xfrm>
              <a:off x="1545450" y="1868627"/>
              <a:ext cx="1692000" cy="1157672"/>
              <a:chOff x="10121768" y="214225"/>
              <a:chExt cx="1980196" cy="1240805"/>
            </a:xfrm>
            <a:solidFill>
              <a:schemeClr val="accent1"/>
            </a:solidFill>
          </p:grpSpPr>
          <p:sp>
            <p:nvSpPr>
              <p:cNvPr id="39" name="任意多边形 85"/>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en-US" altLang="zh-TW" sz="2400" b="1" dirty="0" smtClean="0">
                  <a:solidFill>
                    <a:srgbClr val="FFFF00"/>
                  </a:solidFill>
                  <a:latin typeface="微軟正黑體" panose="020B0604030504040204" pitchFamily="34" charset="-120"/>
                  <a:ea typeface="微軟正黑體" panose="020B0604030504040204" pitchFamily="34" charset="-120"/>
                </a:endParaRPr>
              </a:p>
            </p:txBody>
          </p:sp>
          <p:sp>
            <p:nvSpPr>
              <p:cNvPr id="40" name="椭圆 86"/>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 name="文字方塊 5"/>
            <p:cNvSpPr txBox="1"/>
            <p:nvPr/>
          </p:nvSpPr>
          <p:spPr>
            <a:xfrm>
              <a:off x="1671474" y="1834068"/>
              <a:ext cx="1617237" cy="1261884"/>
            </a:xfrm>
            <a:prstGeom prst="rect">
              <a:avLst/>
            </a:prstGeom>
            <a:noFill/>
          </p:spPr>
          <p:txBody>
            <a:bodyPr wrap="square" rtlCol="0">
              <a:spAutoFit/>
            </a:bodyPr>
            <a:lstStyle/>
            <a:p>
              <a:pPr algn="ctr"/>
              <a:r>
                <a:rPr lang="zh-TW" altLang="en-US" sz="2400" b="1" dirty="0" smtClean="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smtClean="0">
                  <a:latin typeface="Book Antiqua" panose="02040602050305030304" pitchFamily="18" charset="0"/>
                  <a:ea typeface="標楷體" panose="03000509000000000000" pitchFamily="65" charset="-120"/>
                </a:rPr>
                <a:t>、</a:t>
              </a:r>
              <a:endParaRPr lang="en-US" altLang="zh-TW" sz="1400" b="1" dirty="0" smtClean="0">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4" name="文字方塊 3"/>
            <p:cNvSpPr txBox="1"/>
            <p:nvPr/>
          </p:nvSpPr>
          <p:spPr>
            <a:xfrm>
              <a:off x="-77402" y="1929690"/>
              <a:ext cx="2196335" cy="1485022"/>
            </a:xfrm>
            <a:prstGeom prst="rect">
              <a:avLst/>
            </a:prstGeom>
            <a:noFill/>
          </p:spPr>
          <p:txBody>
            <a:bodyPr wrap="square" rtlCol="0">
              <a:spAutoFit/>
            </a:bodyPr>
            <a:lstStyle/>
            <a:p>
              <a:pPr algn="ctr">
                <a:spcBef>
                  <a:spcPts val="600"/>
                </a:spcBef>
              </a:pPr>
              <a:r>
                <a:rPr lang="zh-TW" altLang="en-US" sz="2000" b="1" dirty="0" smtClean="0">
                  <a:solidFill>
                    <a:srgbClr val="C00000"/>
                  </a:solidFill>
                  <a:effectLst>
                    <a:glow rad="101600">
                      <a:schemeClr val="bg1"/>
                    </a:glow>
                  </a:effectLst>
                  <a:latin typeface="Book Antiqua" panose="02040602050305030304" pitchFamily="18" charset="0"/>
                  <a:ea typeface="標楷體" panose="03000509000000000000" pitchFamily="65" charset="-120"/>
                </a:rPr>
                <a:t>超額比序</a:t>
              </a:r>
              <a:endParaRPr lang="en-US" altLang="zh-TW" sz="2000" b="1" dirty="0" smtClean="0">
                <a:solidFill>
                  <a:srgbClr val="C00000"/>
                </a:solidFill>
                <a:effectLst>
                  <a:glow rad="101600">
                    <a:schemeClr val="bg1"/>
                  </a:glow>
                </a:effectLst>
                <a:latin typeface="Book Antiqua" panose="02040602050305030304" pitchFamily="18" charset="0"/>
                <a:ea typeface="標楷體" panose="03000509000000000000" pitchFamily="65" charset="-120"/>
              </a:endParaRPr>
            </a:p>
            <a:p>
              <a:pPr algn="ctr">
                <a:spcBef>
                  <a:spcPts val="600"/>
                </a:spcBef>
              </a:pPr>
              <a:r>
                <a:rPr lang="zh-TW" altLang="en-US" sz="2000" b="1" dirty="0" smtClean="0">
                  <a:solidFill>
                    <a:srgbClr val="C00000"/>
                  </a:solidFill>
                  <a:effectLst>
                    <a:glow rad="101600">
                      <a:schemeClr val="bg1"/>
                    </a:glow>
                  </a:effectLst>
                  <a:latin typeface="Book Antiqua" panose="02040602050305030304" pitchFamily="18" charset="0"/>
                  <a:ea typeface="標楷體" panose="03000509000000000000" pitchFamily="65" charset="-120"/>
                </a:rPr>
                <a:t>總</a:t>
              </a:r>
              <a:r>
                <a:rPr lang="zh-TW" altLang="en-US" sz="2000" b="1" dirty="0">
                  <a:solidFill>
                    <a:srgbClr val="C00000"/>
                  </a:solidFill>
                  <a:effectLst>
                    <a:glow rad="101600">
                      <a:schemeClr val="bg1"/>
                    </a:glow>
                  </a:effectLst>
                  <a:latin typeface="Book Antiqua" panose="02040602050305030304" pitchFamily="18" charset="0"/>
                  <a:ea typeface="標楷體" panose="03000509000000000000" pitchFamily="65" charset="-120"/>
                </a:rPr>
                <a:t>積分</a:t>
              </a:r>
              <a:endParaRPr lang="en-US" altLang="zh-TW" sz="2000" b="1" dirty="0">
                <a:solidFill>
                  <a:srgbClr val="C00000"/>
                </a:solidFill>
                <a:effectLst>
                  <a:glow rad="101600">
                    <a:schemeClr val="bg1"/>
                  </a:glow>
                </a:effectLst>
                <a:latin typeface="Book Antiqua" panose="02040602050305030304" pitchFamily="18" charset="0"/>
                <a:ea typeface="標楷體" panose="03000509000000000000" pitchFamily="65" charset="-120"/>
              </a:endParaRPr>
            </a:p>
            <a:p>
              <a:pPr algn="ctr">
                <a:lnSpc>
                  <a:spcPts val="3300"/>
                </a:lnSpc>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endParaRPr lang="zh-TW" altLang="en-US" dirty="0"/>
            </a:p>
          </p:txBody>
        </p:sp>
        <p:grpSp>
          <p:nvGrpSpPr>
            <p:cNvPr id="33" name="群組 32"/>
            <p:cNvGrpSpPr/>
            <p:nvPr/>
          </p:nvGrpSpPr>
          <p:grpSpPr>
            <a:xfrm>
              <a:off x="3007050" y="1868627"/>
              <a:ext cx="1718705" cy="1152000"/>
              <a:chOff x="8000462" y="1377025"/>
              <a:chExt cx="1718705" cy="1152000"/>
            </a:xfrm>
          </p:grpSpPr>
          <p:sp>
            <p:nvSpPr>
              <p:cNvPr id="51" name="任意多边形 83"/>
              <p:cNvSpPr/>
              <p:nvPr/>
            </p:nvSpPr>
            <p:spPr>
              <a:xfrm>
                <a:off x="8027167" y="1377025"/>
                <a:ext cx="16920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56" name="椭圆 84"/>
              <p:cNvSpPr/>
              <p:nvPr/>
            </p:nvSpPr>
            <p:spPr>
              <a:xfrm>
                <a:off x="8000462" y="1683025"/>
                <a:ext cx="540000" cy="540000"/>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02</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14" name="文字方塊 13"/>
            <p:cNvSpPr txBox="1"/>
            <p:nvPr/>
          </p:nvSpPr>
          <p:spPr>
            <a:xfrm>
              <a:off x="3160752" y="1849718"/>
              <a:ext cx="1506583" cy="1261884"/>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r>
                <a:rPr lang="en-US" altLang="zh-TW" sz="1400" b="1" dirty="0" smtClean="0">
                  <a:latin typeface="Book Antiqua" panose="02040602050305030304" pitchFamily="18" charset="0"/>
                  <a:ea typeface="標楷體" panose="03000509000000000000" pitchFamily="65" charset="-120"/>
                </a:rPr>
                <a:t>3</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2.5</a:t>
              </a:r>
              <a:r>
                <a:rPr lang="zh-TW" altLang="en-US" sz="1400" b="1" dirty="0" smtClean="0">
                  <a:latin typeface="Book Antiqua" panose="02040602050305030304" pitchFamily="18" charset="0"/>
                  <a:ea typeface="標楷體" panose="03000509000000000000" pitchFamily="65" charset="-120"/>
                </a:rPr>
                <a:t>、</a:t>
              </a:r>
              <a:endParaRPr lang="en-US" altLang="zh-TW" sz="1400" b="1" dirty="0" smtClean="0">
                <a:latin typeface="Book Antiqua" panose="02040602050305030304" pitchFamily="18" charset="0"/>
                <a:ea typeface="標楷體" panose="03000509000000000000" pitchFamily="65" charset="-120"/>
              </a:endParaRPr>
            </a:p>
            <a:p>
              <a:pPr indent="84138" algn="ctr"/>
              <a:r>
                <a:rPr lang="en-US" altLang="zh-TW" sz="1400" b="1" dirty="0" smtClean="0">
                  <a:latin typeface="Book Antiqua" panose="02040602050305030304" pitchFamily="18" charset="0"/>
                  <a:ea typeface="標楷體" panose="03000509000000000000" pitchFamily="65" charset="-120"/>
                </a:rPr>
                <a:t>1.5</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1</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34" name="群組 33"/>
            <p:cNvGrpSpPr/>
            <p:nvPr/>
          </p:nvGrpSpPr>
          <p:grpSpPr>
            <a:xfrm>
              <a:off x="4468650" y="1868627"/>
              <a:ext cx="1717200" cy="1152000"/>
              <a:chOff x="4575696" y="1077436"/>
              <a:chExt cx="1740629" cy="1152000"/>
            </a:xfrm>
          </p:grpSpPr>
          <p:sp>
            <p:nvSpPr>
              <p:cNvPr id="57" name="任意多边形 47"/>
              <p:cNvSpPr/>
              <p:nvPr/>
            </p:nvSpPr>
            <p:spPr>
              <a:xfrm>
                <a:off x="4599125" y="1077436"/>
                <a:ext cx="17172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8" name="椭圆 48"/>
              <p:cNvSpPr/>
              <p:nvPr/>
            </p:nvSpPr>
            <p:spPr>
              <a:xfrm>
                <a:off x="4575696" y="1383436"/>
                <a:ext cx="547368" cy="540000"/>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03</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23" name="文字方塊 22"/>
            <p:cNvSpPr txBox="1"/>
            <p:nvPr/>
          </p:nvSpPr>
          <p:spPr>
            <a:xfrm>
              <a:off x="4609300" y="1919420"/>
              <a:ext cx="1623531" cy="1138773"/>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spcBef>
                  <a:spcPts val="1200"/>
                </a:spcBef>
              </a:pPr>
              <a:r>
                <a:rPr lang="en-US" altLang="zh-TW" sz="1400" b="1" dirty="0" smtClean="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65" name="群組 64"/>
            <p:cNvGrpSpPr/>
            <p:nvPr/>
          </p:nvGrpSpPr>
          <p:grpSpPr>
            <a:xfrm>
              <a:off x="630408" y="3858471"/>
              <a:ext cx="1717200" cy="1152000"/>
              <a:chOff x="9631601" y="41456"/>
              <a:chExt cx="1767048" cy="1152000"/>
            </a:xfrm>
          </p:grpSpPr>
          <p:sp>
            <p:nvSpPr>
              <p:cNvPr id="66" name="任意多边形 81"/>
              <p:cNvSpPr/>
              <p:nvPr/>
            </p:nvSpPr>
            <p:spPr>
              <a:xfrm>
                <a:off x="9681449" y="41456"/>
                <a:ext cx="17172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7" name="椭圆 82"/>
              <p:cNvSpPr/>
              <p:nvPr/>
            </p:nvSpPr>
            <p:spPr>
              <a:xfrm>
                <a:off x="9631601" y="347456"/>
                <a:ext cx="540000" cy="540000"/>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08</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nvGrpSpPr>
            <p:cNvPr id="36" name="群組 35"/>
            <p:cNvGrpSpPr/>
            <p:nvPr/>
          </p:nvGrpSpPr>
          <p:grpSpPr>
            <a:xfrm>
              <a:off x="5930250" y="1868627"/>
              <a:ext cx="1717200" cy="1152000"/>
              <a:chOff x="9631601" y="41456"/>
              <a:chExt cx="1767048" cy="1152000"/>
            </a:xfrm>
          </p:grpSpPr>
          <p:sp>
            <p:nvSpPr>
              <p:cNvPr id="59" name="任意多边形 81"/>
              <p:cNvSpPr/>
              <p:nvPr/>
            </p:nvSpPr>
            <p:spPr>
              <a:xfrm>
                <a:off x="9681449" y="41456"/>
                <a:ext cx="17172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0" name="椭圆 82"/>
              <p:cNvSpPr/>
              <p:nvPr/>
            </p:nvSpPr>
            <p:spPr>
              <a:xfrm>
                <a:off x="9631601" y="347456"/>
                <a:ext cx="540000" cy="540000"/>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04</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24" name="文字方塊 23"/>
            <p:cNvSpPr txBox="1"/>
            <p:nvPr/>
          </p:nvSpPr>
          <p:spPr>
            <a:xfrm>
              <a:off x="6176758" y="1837831"/>
              <a:ext cx="1432183" cy="1208023"/>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endParaRPr lang="en-US" altLang="zh-TW" sz="1000" b="1" dirty="0" smtClean="0">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p:txBody>
        </p:sp>
        <p:grpSp>
          <p:nvGrpSpPr>
            <p:cNvPr id="45" name="群組 44"/>
            <p:cNvGrpSpPr/>
            <p:nvPr/>
          </p:nvGrpSpPr>
          <p:grpSpPr>
            <a:xfrm>
              <a:off x="7413450" y="1868627"/>
              <a:ext cx="1717200" cy="1150412"/>
              <a:chOff x="10121768" y="214225"/>
              <a:chExt cx="1980196" cy="1240805"/>
            </a:xfrm>
            <a:solidFill>
              <a:schemeClr val="accent1"/>
            </a:solidFill>
          </p:grpSpPr>
          <p:sp>
            <p:nvSpPr>
              <p:cNvPr id="47" name="任意多边形 85"/>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en-US" altLang="zh-TW" sz="2400" b="1" dirty="0" smtClean="0">
                  <a:solidFill>
                    <a:srgbClr val="FFFF00"/>
                  </a:solidFill>
                  <a:latin typeface="微軟正黑體" panose="020B0604030504040204" pitchFamily="34" charset="-120"/>
                  <a:ea typeface="微軟正黑體" panose="020B0604030504040204" pitchFamily="34" charset="-120"/>
                </a:endParaRPr>
              </a:p>
            </p:txBody>
          </p:sp>
          <p:sp>
            <p:nvSpPr>
              <p:cNvPr id="48" name="椭圆 86"/>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25" name="文字方塊 24"/>
            <p:cNvSpPr txBox="1"/>
            <p:nvPr/>
          </p:nvSpPr>
          <p:spPr>
            <a:xfrm>
              <a:off x="7584833" y="1928734"/>
              <a:ext cx="1677643" cy="1107996"/>
            </a:xfrm>
            <a:prstGeom prst="rect">
              <a:avLst/>
            </a:prstGeom>
            <a:noFill/>
          </p:spPr>
          <p:txBody>
            <a:bodyPr wrap="square" rtlCol="0">
              <a:spAutoFit/>
            </a:bodyPr>
            <a:lstStyle/>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endParaRPr lang="en-US" altLang="zh-TW" sz="400" b="1" dirty="0" smtClean="0">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15</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smtClean="0">
                <a:latin typeface="Book Antiqua" panose="02040602050305030304" pitchFamily="18" charset="0"/>
              </a:endParaRPr>
            </a:p>
          </p:txBody>
        </p:sp>
        <p:grpSp>
          <p:nvGrpSpPr>
            <p:cNvPr id="35" name="群組 34"/>
            <p:cNvGrpSpPr/>
            <p:nvPr/>
          </p:nvGrpSpPr>
          <p:grpSpPr>
            <a:xfrm>
              <a:off x="8875050" y="1868627"/>
              <a:ext cx="1717200" cy="1152000"/>
              <a:chOff x="7879160" y="1085575"/>
              <a:chExt cx="1734157" cy="1152000"/>
            </a:xfrm>
          </p:grpSpPr>
          <p:sp>
            <p:nvSpPr>
              <p:cNvPr id="54" name="任意多边形 83"/>
              <p:cNvSpPr/>
              <p:nvPr/>
            </p:nvSpPr>
            <p:spPr>
              <a:xfrm>
                <a:off x="7905864" y="1085575"/>
                <a:ext cx="1707453"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55" name="椭圆 84"/>
              <p:cNvSpPr/>
              <p:nvPr/>
            </p:nvSpPr>
            <p:spPr>
              <a:xfrm>
                <a:off x="7879160" y="1373535"/>
                <a:ext cx="540000" cy="540000"/>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06</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26" name="文字方塊 25"/>
            <p:cNvSpPr txBox="1"/>
            <p:nvPr/>
          </p:nvSpPr>
          <p:spPr>
            <a:xfrm>
              <a:off x="9113371" y="1990290"/>
              <a:ext cx="1481519" cy="1046440"/>
            </a:xfrm>
            <a:prstGeom prst="rect">
              <a:avLst/>
            </a:prstGeom>
            <a:noFill/>
          </p:spPr>
          <p:txBody>
            <a:bodyPr wrap="square" rtlCol="0">
              <a:spAutoFit/>
            </a:bodyPr>
            <a:lstStyle/>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r>
                <a:rPr lang="en-US" altLang="zh-TW" sz="1400" b="1" i="1" dirty="0" smtClean="0">
                  <a:latin typeface="Book Antiqua" panose="02040602050305030304" pitchFamily="18" charset="0"/>
                  <a:ea typeface="標楷體" panose="03000509000000000000" pitchFamily="65" charset="-120"/>
                </a:rPr>
                <a:t>33~0</a:t>
              </a:r>
              <a:endParaRPr lang="zh-TW" altLang="en-US" dirty="0"/>
            </a:p>
          </p:txBody>
        </p:sp>
        <p:grpSp>
          <p:nvGrpSpPr>
            <p:cNvPr id="71" name="群組 70"/>
            <p:cNvGrpSpPr/>
            <p:nvPr/>
          </p:nvGrpSpPr>
          <p:grpSpPr>
            <a:xfrm>
              <a:off x="10336650" y="1868627"/>
              <a:ext cx="1717200" cy="1152000"/>
              <a:chOff x="4575696" y="1077436"/>
              <a:chExt cx="1740629" cy="1152000"/>
            </a:xfrm>
          </p:grpSpPr>
          <p:sp>
            <p:nvSpPr>
              <p:cNvPr id="72" name="任意多边形 47"/>
              <p:cNvSpPr/>
              <p:nvPr/>
            </p:nvSpPr>
            <p:spPr>
              <a:xfrm>
                <a:off x="4599125" y="1077436"/>
                <a:ext cx="17172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3" name="椭圆 48"/>
              <p:cNvSpPr/>
              <p:nvPr/>
            </p:nvSpPr>
            <p:spPr>
              <a:xfrm>
                <a:off x="4575696" y="1369393"/>
                <a:ext cx="540000" cy="540000"/>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07</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27" name="文字方塊 26"/>
            <p:cNvSpPr txBox="1"/>
            <p:nvPr/>
          </p:nvSpPr>
          <p:spPr>
            <a:xfrm>
              <a:off x="10489644" y="1777772"/>
              <a:ext cx="1489575" cy="1261884"/>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r>
                <a:rPr lang="en-US" altLang="zh-TW" sz="1400" b="1" dirty="0" smtClean="0">
                  <a:latin typeface="Book Antiqua" panose="02040602050305030304" pitchFamily="18" charset="0"/>
                  <a:ea typeface="標楷體" panose="03000509000000000000" pitchFamily="65" charset="-120"/>
                </a:rPr>
                <a:t>)</a:t>
              </a:r>
              <a:endParaRPr lang="zh-TW" altLang="en-US" sz="1400" b="1" dirty="0">
                <a:latin typeface="Book Antiqua" panose="02040602050305030304" pitchFamily="18" charset="0"/>
                <a:ea typeface="標楷體" panose="03000509000000000000" pitchFamily="65" charset="-120"/>
              </a:endParaRPr>
            </a:p>
          </p:txBody>
        </p:sp>
        <p:sp>
          <p:nvSpPr>
            <p:cNvPr id="83" name="文字方塊 82"/>
            <p:cNvSpPr txBox="1"/>
            <p:nvPr/>
          </p:nvSpPr>
          <p:spPr>
            <a:xfrm>
              <a:off x="703079" y="3861587"/>
              <a:ext cx="1617237" cy="1261884"/>
            </a:xfrm>
            <a:prstGeom prst="rect">
              <a:avLst/>
            </a:prstGeom>
            <a:noFill/>
          </p:spPr>
          <p:txBody>
            <a:bodyPr wrap="square" rtlCol="0">
              <a:spAutoFit/>
            </a:bodyPr>
            <a:lstStyle/>
            <a:p>
              <a:pPr algn="ctr"/>
              <a:r>
                <a:rPr lang="zh-TW" altLang="en-US" sz="2400" b="1" dirty="0" smtClean="0">
                  <a:solidFill>
                    <a:srgbClr val="C00000"/>
                  </a:solidFill>
                  <a:latin typeface="Book Antiqua" panose="02040602050305030304" pitchFamily="18" charset="0"/>
                  <a:ea typeface="標楷體" panose="03000509000000000000" pitchFamily="65" charset="-120"/>
                </a:rPr>
                <a:t> </a:t>
              </a: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endParaRPr lang="en-US" altLang="zh-TW" sz="2100" b="1" dirty="0" smtClean="0">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7</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6</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5</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4</a:t>
              </a:r>
              <a:r>
                <a:rPr lang="zh-TW" altLang="en-US" sz="1400" b="1" dirty="0" smtClean="0">
                  <a:latin typeface="Book Antiqua" panose="02040602050305030304" pitchFamily="18" charset="0"/>
                  <a:ea typeface="標楷體" panose="03000509000000000000" pitchFamily="65" charset="-120"/>
                </a:rPr>
                <a:t>、</a:t>
              </a:r>
              <a:endParaRPr lang="en-US" altLang="zh-TW" sz="1400" b="1" dirty="0" smtClean="0">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3</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2</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1</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dirty="0"/>
            </a:p>
          </p:txBody>
        </p:sp>
        <p:grpSp>
          <p:nvGrpSpPr>
            <p:cNvPr id="50" name="群組 49"/>
            <p:cNvGrpSpPr/>
            <p:nvPr/>
          </p:nvGrpSpPr>
          <p:grpSpPr>
            <a:xfrm>
              <a:off x="2123133" y="3860059"/>
              <a:ext cx="1721250" cy="1150412"/>
              <a:chOff x="10121768" y="214225"/>
              <a:chExt cx="1984866" cy="1240805"/>
            </a:xfrm>
            <a:solidFill>
              <a:schemeClr val="accent1"/>
            </a:solidFill>
          </p:grpSpPr>
          <p:sp>
            <p:nvSpPr>
              <p:cNvPr id="52" name="任意多边形 85"/>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en-US" altLang="zh-TW" sz="2400" b="1" dirty="0" smtClean="0">
                  <a:solidFill>
                    <a:srgbClr val="FFFF00"/>
                  </a:solidFill>
                  <a:latin typeface="微軟正黑體" panose="020B0604030504040204" pitchFamily="34" charset="-120"/>
                  <a:ea typeface="微軟正黑體" panose="020B0604030504040204" pitchFamily="34" charset="-120"/>
                </a:endParaRPr>
              </a:p>
            </p:txBody>
          </p:sp>
          <p:sp>
            <p:nvSpPr>
              <p:cNvPr id="53" name="椭圆 86"/>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28" name="文字方塊 27"/>
            <p:cNvSpPr txBox="1"/>
            <p:nvPr/>
          </p:nvSpPr>
          <p:spPr>
            <a:xfrm>
              <a:off x="2319473" y="3856098"/>
              <a:ext cx="1590161" cy="1200329"/>
            </a:xfrm>
            <a:prstGeom prst="rect">
              <a:avLst/>
            </a:prstGeom>
            <a:noFill/>
          </p:spPr>
          <p:txBody>
            <a:bodyPr wrap="square" rtlCol="0">
              <a:spAutoFit/>
            </a:bodyPr>
            <a:lstStyle/>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pt-BR" altLang="zh-TW" sz="1200" b="1" dirty="0" smtClean="0">
                  <a:latin typeface="Book Antiqua" panose="02040602050305030304" pitchFamily="18" charset="0"/>
                  <a:ea typeface="標楷體" panose="03000509000000000000" pitchFamily="65" charset="-120"/>
                </a:rPr>
                <a:t>A</a:t>
              </a:r>
              <a:r>
                <a:rPr lang="pt-BR" altLang="zh-TW" sz="1200" b="1" dirty="0">
                  <a:latin typeface="Book Antiqua" panose="02040602050305030304" pitchFamily="18" charset="0"/>
                  <a:ea typeface="標楷體" panose="03000509000000000000" pitchFamily="65" charset="-120"/>
                </a:rPr>
                <a:t>++&gt; A+&gt; </a:t>
              </a:r>
              <a:r>
                <a:rPr lang="pt-BR" altLang="zh-TW" sz="1200" b="1" dirty="0" smtClean="0">
                  <a:latin typeface="Book Antiqua" panose="02040602050305030304" pitchFamily="18" charset="0"/>
                  <a:ea typeface="標楷體" panose="03000509000000000000" pitchFamily="65" charset="-120"/>
                </a:rPr>
                <a:t>A&gt; </a:t>
              </a:r>
            </a:p>
            <a:p>
              <a:pPr algn="ctr"/>
              <a:r>
                <a:rPr lang="pt-BR" altLang="zh-TW" sz="1200" b="1" dirty="0" smtClean="0">
                  <a:latin typeface="Book Antiqua" panose="02040602050305030304" pitchFamily="18" charset="0"/>
                  <a:ea typeface="標楷體" panose="03000509000000000000" pitchFamily="65" charset="-120"/>
                </a:rPr>
                <a:t>B</a:t>
              </a:r>
              <a:r>
                <a:rPr lang="pt-BR" altLang="zh-TW" sz="1200" b="1" dirty="0">
                  <a:latin typeface="Book Antiqua" panose="02040602050305030304" pitchFamily="18" charset="0"/>
                  <a:ea typeface="標楷體" panose="03000509000000000000" pitchFamily="65" charset="-120"/>
                </a:rPr>
                <a:t>++&gt; B+&gt; B</a:t>
              </a:r>
              <a:r>
                <a:rPr lang="pt-BR" altLang="zh-TW" sz="1200" b="1" dirty="0" smtClean="0">
                  <a:latin typeface="Book Antiqua" panose="02040602050305030304" pitchFamily="18" charset="0"/>
                  <a:ea typeface="標楷體" panose="03000509000000000000" pitchFamily="65" charset="-120"/>
                </a:rPr>
                <a:t>&gt;</a:t>
              </a:r>
            </a:p>
            <a:p>
              <a:pPr algn="ctr"/>
              <a:r>
                <a:rPr lang="pt-BR" altLang="zh-TW" sz="1200" b="1" dirty="0" smtClean="0">
                  <a:latin typeface="Book Antiqua" panose="02040602050305030304" pitchFamily="18" charset="0"/>
                  <a:ea typeface="標楷體" panose="03000509000000000000" pitchFamily="65" charset="-120"/>
                </a:rPr>
                <a:t> </a:t>
              </a:r>
              <a:r>
                <a:rPr lang="pt-BR" altLang="zh-TW" sz="1200" b="1" dirty="0">
                  <a:latin typeface="Book Antiqua" panose="02040602050305030304" pitchFamily="18" charset="0"/>
                  <a:ea typeface="標楷體" panose="03000509000000000000" pitchFamily="65" charset="-120"/>
                </a:rPr>
                <a:t>C&gt;</a:t>
              </a:r>
              <a:r>
                <a:rPr lang="zh-TW" altLang="pt-BR" sz="1200" b="1" dirty="0">
                  <a:latin typeface="Book Antiqua" panose="02040602050305030304" pitchFamily="18" charset="0"/>
                  <a:ea typeface="標楷體" panose="03000509000000000000" pitchFamily="65" charset="-120"/>
                </a:rPr>
                <a:t>缺</a:t>
              </a:r>
              <a:r>
                <a:rPr lang="zh-TW" altLang="pt-BR" sz="1200" b="1" dirty="0" smtClean="0">
                  <a:latin typeface="Book Antiqua" panose="02040602050305030304" pitchFamily="18" charset="0"/>
                  <a:ea typeface="標楷體" panose="03000509000000000000" pitchFamily="65" charset="-120"/>
                </a:rPr>
                <a:t>考</a:t>
              </a:r>
              <a:endParaRPr lang="zh-TW" altLang="en-US" sz="1200" b="1" dirty="0">
                <a:latin typeface="Book Antiqua" panose="02040602050305030304" pitchFamily="18" charset="0"/>
              </a:endParaRPr>
            </a:p>
          </p:txBody>
        </p:sp>
        <p:grpSp>
          <p:nvGrpSpPr>
            <p:cNvPr id="68" name="群組 67"/>
            <p:cNvGrpSpPr/>
            <p:nvPr/>
          </p:nvGrpSpPr>
          <p:grpSpPr>
            <a:xfrm>
              <a:off x="3619458" y="3858471"/>
              <a:ext cx="1717200" cy="1152000"/>
              <a:chOff x="7879160" y="1085575"/>
              <a:chExt cx="1734157" cy="1152000"/>
            </a:xfrm>
          </p:grpSpPr>
          <p:sp>
            <p:nvSpPr>
              <p:cNvPr id="69" name="任意多边形 83"/>
              <p:cNvSpPr/>
              <p:nvPr/>
            </p:nvSpPr>
            <p:spPr>
              <a:xfrm>
                <a:off x="7905864" y="1085575"/>
                <a:ext cx="1707453"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0" name="椭圆 84"/>
              <p:cNvSpPr/>
              <p:nvPr/>
            </p:nvSpPr>
            <p:spPr>
              <a:xfrm>
                <a:off x="7879160" y="1373535"/>
                <a:ext cx="540000" cy="540000"/>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10</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84" name="文字方塊 83"/>
            <p:cNvSpPr txBox="1"/>
            <p:nvPr/>
          </p:nvSpPr>
          <p:spPr>
            <a:xfrm>
              <a:off x="3815682" y="3880690"/>
              <a:ext cx="1590161" cy="1200329"/>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pt-BR" altLang="zh-TW" sz="1200" b="1" dirty="0" smtClean="0">
                  <a:latin typeface="Book Antiqua" panose="02040602050305030304" pitchFamily="18" charset="0"/>
                  <a:ea typeface="標楷體" panose="03000509000000000000" pitchFamily="65" charset="-120"/>
                </a:rPr>
                <a:t>A</a:t>
              </a:r>
              <a:r>
                <a:rPr lang="pt-BR" altLang="zh-TW" sz="1200" b="1" dirty="0">
                  <a:latin typeface="Book Antiqua" panose="02040602050305030304" pitchFamily="18" charset="0"/>
                  <a:ea typeface="標楷體" panose="03000509000000000000" pitchFamily="65" charset="-120"/>
                </a:rPr>
                <a:t>++&gt; A+&gt; </a:t>
              </a:r>
              <a:r>
                <a:rPr lang="pt-BR" altLang="zh-TW" sz="1200" b="1" dirty="0" smtClean="0">
                  <a:latin typeface="Book Antiqua" panose="02040602050305030304" pitchFamily="18" charset="0"/>
                  <a:ea typeface="標楷體" panose="03000509000000000000" pitchFamily="65" charset="-120"/>
                </a:rPr>
                <a:t>A&gt; </a:t>
              </a:r>
            </a:p>
            <a:p>
              <a:pPr algn="ctr"/>
              <a:r>
                <a:rPr lang="pt-BR" altLang="zh-TW" sz="1200" b="1" dirty="0" smtClean="0">
                  <a:latin typeface="Book Antiqua" panose="02040602050305030304" pitchFamily="18" charset="0"/>
                  <a:ea typeface="標楷體" panose="03000509000000000000" pitchFamily="65" charset="-120"/>
                </a:rPr>
                <a:t>B</a:t>
              </a:r>
              <a:r>
                <a:rPr lang="pt-BR" altLang="zh-TW" sz="1200" b="1" dirty="0">
                  <a:latin typeface="Book Antiqua" panose="02040602050305030304" pitchFamily="18" charset="0"/>
                  <a:ea typeface="標楷體" panose="03000509000000000000" pitchFamily="65" charset="-120"/>
                </a:rPr>
                <a:t>++&gt; B+&gt; B</a:t>
              </a:r>
              <a:r>
                <a:rPr lang="pt-BR" altLang="zh-TW" sz="1200" b="1" dirty="0" smtClean="0">
                  <a:latin typeface="Book Antiqua" panose="02040602050305030304" pitchFamily="18" charset="0"/>
                  <a:ea typeface="標楷體" panose="03000509000000000000" pitchFamily="65" charset="-120"/>
                </a:rPr>
                <a:t>&gt;</a:t>
              </a:r>
            </a:p>
            <a:p>
              <a:pPr algn="ctr"/>
              <a:r>
                <a:rPr lang="pt-BR" altLang="zh-TW" sz="1200" b="1" dirty="0" smtClean="0">
                  <a:latin typeface="Book Antiqua" panose="02040602050305030304" pitchFamily="18" charset="0"/>
                  <a:ea typeface="標楷體" panose="03000509000000000000" pitchFamily="65" charset="-120"/>
                </a:rPr>
                <a:t> </a:t>
              </a:r>
              <a:r>
                <a:rPr lang="pt-BR" altLang="zh-TW" sz="1200" b="1" dirty="0">
                  <a:latin typeface="Book Antiqua" panose="02040602050305030304" pitchFamily="18" charset="0"/>
                  <a:ea typeface="標楷體" panose="03000509000000000000" pitchFamily="65" charset="-120"/>
                </a:rPr>
                <a:t>C&gt;</a:t>
              </a:r>
              <a:r>
                <a:rPr lang="zh-TW" altLang="pt-BR" sz="1200" b="1" dirty="0">
                  <a:latin typeface="Book Antiqua" panose="02040602050305030304" pitchFamily="18" charset="0"/>
                  <a:ea typeface="標楷體" panose="03000509000000000000" pitchFamily="65" charset="-120"/>
                </a:rPr>
                <a:t>缺</a:t>
              </a:r>
              <a:r>
                <a:rPr lang="zh-TW" altLang="pt-BR" sz="1200" b="1" dirty="0" smtClean="0">
                  <a:latin typeface="Book Antiqua" panose="02040602050305030304" pitchFamily="18" charset="0"/>
                  <a:ea typeface="標楷體" panose="03000509000000000000" pitchFamily="65" charset="-120"/>
                </a:rPr>
                <a:t>考</a:t>
              </a:r>
              <a:endParaRPr lang="zh-TW" altLang="en-US" sz="1200" b="1" dirty="0">
                <a:latin typeface="Book Antiqua" panose="02040602050305030304" pitchFamily="18" charset="0"/>
              </a:endParaRPr>
            </a:p>
          </p:txBody>
        </p:sp>
        <p:grpSp>
          <p:nvGrpSpPr>
            <p:cNvPr id="74" name="群組 73"/>
            <p:cNvGrpSpPr/>
            <p:nvPr/>
          </p:nvGrpSpPr>
          <p:grpSpPr>
            <a:xfrm>
              <a:off x="5127358" y="3858471"/>
              <a:ext cx="1717200" cy="1152000"/>
              <a:chOff x="4575696" y="1077436"/>
              <a:chExt cx="1740629" cy="1152000"/>
            </a:xfrm>
          </p:grpSpPr>
          <p:sp>
            <p:nvSpPr>
              <p:cNvPr id="75" name="任意多边形 47"/>
              <p:cNvSpPr/>
              <p:nvPr/>
            </p:nvSpPr>
            <p:spPr>
              <a:xfrm>
                <a:off x="4599125" y="1077436"/>
                <a:ext cx="17172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p:cNvSpPr/>
              <p:nvPr/>
            </p:nvSpPr>
            <p:spPr>
              <a:xfrm>
                <a:off x="4575696" y="1369393"/>
                <a:ext cx="540000" cy="540000"/>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11</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85" name="文字方塊 84"/>
            <p:cNvSpPr txBox="1"/>
            <p:nvPr/>
          </p:nvSpPr>
          <p:spPr>
            <a:xfrm>
              <a:off x="5319992" y="3869115"/>
              <a:ext cx="1590161" cy="1200329"/>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pt-BR" altLang="zh-TW" sz="1200" b="1" dirty="0" smtClean="0">
                  <a:latin typeface="Book Antiqua" panose="02040602050305030304" pitchFamily="18" charset="0"/>
                  <a:ea typeface="標楷體" panose="03000509000000000000" pitchFamily="65" charset="-120"/>
                </a:rPr>
                <a:t>A</a:t>
              </a:r>
              <a:r>
                <a:rPr lang="pt-BR" altLang="zh-TW" sz="1200" b="1" dirty="0">
                  <a:latin typeface="Book Antiqua" panose="02040602050305030304" pitchFamily="18" charset="0"/>
                  <a:ea typeface="標楷體" panose="03000509000000000000" pitchFamily="65" charset="-120"/>
                </a:rPr>
                <a:t>++&gt; A+&gt; </a:t>
              </a:r>
              <a:r>
                <a:rPr lang="pt-BR" altLang="zh-TW" sz="1200" b="1" dirty="0" smtClean="0">
                  <a:latin typeface="Book Antiqua" panose="02040602050305030304" pitchFamily="18" charset="0"/>
                  <a:ea typeface="標楷體" panose="03000509000000000000" pitchFamily="65" charset="-120"/>
                </a:rPr>
                <a:t>A&gt; </a:t>
              </a:r>
            </a:p>
            <a:p>
              <a:pPr algn="ctr"/>
              <a:r>
                <a:rPr lang="pt-BR" altLang="zh-TW" sz="1200" b="1" dirty="0" smtClean="0">
                  <a:latin typeface="Book Antiqua" panose="02040602050305030304" pitchFamily="18" charset="0"/>
                  <a:ea typeface="標楷體" panose="03000509000000000000" pitchFamily="65" charset="-120"/>
                </a:rPr>
                <a:t>B</a:t>
              </a:r>
              <a:r>
                <a:rPr lang="pt-BR" altLang="zh-TW" sz="1200" b="1" dirty="0">
                  <a:latin typeface="Book Antiqua" panose="02040602050305030304" pitchFamily="18" charset="0"/>
                  <a:ea typeface="標楷體" panose="03000509000000000000" pitchFamily="65" charset="-120"/>
                </a:rPr>
                <a:t>++&gt; B+&gt; B</a:t>
              </a:r>
              <a:r>
                <a:rPr lang="pt-BR" altLang="zh-TW" sz="1200" b="1" dirty="0" smtClean="0">
                  <a:latin typeface="Book Antiqua" panose="02040602050305030304" pitchFamily="18" charset="0"/>
                  <a:ea typeface="標楷體" panose="03000509000000000000" pitchFamily="65" charset="-120"/>
                </a:rPr>
                <a:t>&gt;</a:t>
              </a:r>
            </a:p>
            <a:p>
              <a:pPr algn="ctr"/>
              <a:r>
                <a:rPr lang="pt-BR" altLang="zh-TW" sz="1200" b="1" dirty="0" smtClean="0">
                  <a:latin typeface="Book Antiqua" panose="02040602050305030304" pitchFamily="18" charset="0"/>
                  <a:ea typeface="標楷體" panose="03000509000000000000" pitchFamily="65" charset="-120"/>
                </a:rPr>
                <a:t> </a:t>
              </a:r>
              <a:r>
                <a:rPr lang="pt-BR" altLang="zh-TW" sz="1200" b="1" dirty="0">
                  <a:latin typeface="Book Antiqua" panose="02040602050305030304" pitchFamily="18" charset="0"/>
                  <a:ea typeface="標楷體" panose="03000509000000000000" pitchFamily="65" charset="-120"/>
                </a:rPr>
                <a:t>C&gt;</a:t>
              </a:r>
              <a:r>
                <a:rPr lang="zh-TW" altLang="pt-BR" sz="1200" b="1" dirty="0">
                  <a:latin typeface="Book Antiqua" panose="02040602050305030304" pitchFamily="18" charset="0"/>
                  <a:ea typeface="標楷體" panose="03000509000000000000" pitchFamily="65" charset="-120"/>
                </a:rPr>
                <a:t>缺</a:t>
              </a:r>
              <a:r>
                <a:rPr lang="zh-TW" altLang="pt-BR" sz="1200" b="1" dirty="0" smtClean="0">
                  <a:latin typeface="Book Antiqua" panose="02040602050305030304" pitchFamily="18" charset="0"/>
                  <a:ea typeface="標楷體" panose="03000509000000000000" pitchFamily="65" charset="-120"/>
                </a:rPr>
                <a:t>考</a:t>
              </a:r>
              <a:endParaRPr lang="zh-TW" altLang="en-US" sz="1200" b="1" dirty="0">
                <a:latin typeface="Book Antiqua" panose="02040602050305030304" pitchFamily="18" charset="0"/>
              </a:endParaRPr>
            </a:p>
          </p:txBody>
        </p:sp>
        <p:grpSp>
          <p:nvGrpSpPr>
            <p:cNvPr id="62" name="群組 61"/>
            <p:cNvGrpSpPr/>
            <p:nvPr/>
          </p:nvGrpSpPr>
          <p:grpSpPr>
            <a:xfrm>
              <a:off x="6623683" y="3858471"/>
              <a:ext cx="1767048" cy="1152000"/>
              <a:chOff x="9631601" y="41456"/>
              <a:chExt cx="1767048" cy="1152000"/>
            </a:xfrm>
          </p:grpSpPr>
          <p:sp>
            <p:nvSpPr>
              <p:cNvPr id="63" name="任意多边形 81"/>
              <p:cNvSpPr/>
              <p:nvPr/>
            </p:nvSpPr>
            <p:spPr>
              <a:xfrm>
                <a:off x="9681449" y="41456"/>
                <a:ext cx="1717200"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4" name="椭圆 82"/>
              <p:cNvSpPr/>
              <p:nvPr/>
            </p:nvSpPr>
            <p:spPr>
              <a:xfrm>
                <a:off x="9631601" y="347456"/>
                <a:ext cx="540000" cy="540000"/>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12</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86" name="文字方塊 85"/>
            <p:cNvSpPr txBox="1"/>
            <p:nvPr/>
          </p:nvSpPr>
          <p:spPr>
            <a:xfrm>
              <a:off x="6873568" y="3869115"/>
              <a:ext cx="1590161" cy="1200329"/>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pt-BR" altLang="zh-TW" sz="1200" b="1" dirty="0" smtClean="0">
                  <a:latin typeface="Book Antiqua" panose="02040602050305030304" pitchFamily="18" charset="0"/>
                  <a:ea typeface="標楷體" panose="03000509000000000000" pitchFamily="65" charset="-120"/>
                </a:rPr>
                <a:t>A</a:t>
              </a:r>
              <a:r>
                <a:rPr lang="pt-BR" altLang="zh-TW" sz="1200" b="1" dirty="0">
                  <a:latin typeface="Book Antiqua" panose="02040602050305030304" pitchFamily="18" charset="0"/>
                  <a:ea typeface="標楷體" panose="03000509000000000000" pitchFamily="65" charset="-120"/>
                </a:rPr>
                <a:t>++&gt; A+&gt; </a:t>
              </a:r>
              <a:r>
                <a:rPr lang="pt-BR" altLang="zh-TW" sz="1200" b="1" dirty="0" smtClean="0">
                  <a:latin typeface="Book Antiqua" panose="02040602050305030304" pitchFamily="18" charset="0"/>
                  <a:ea typeface="標楷體" panose="03000509000000000000" pitchFamily="65" charset="-120"/>
                </a:rPr>
                <a:t>A&gt; </a:t>
              </a:r>
            </a:p>
            <a:p>
              <a:pPr algn="ctr"/>
              <a:r>
                <a:rPr lang="pt-BR" altLang="zh-TW" sz="1200" b="1" dirty="0" smtClean="0">
                  <a:latin typeface="Book Antiqua" panose="02040602050305030304" pitchFamily="18" charset="0"/>
                  <a:ea typeface="標楷體" panose="03000509000000000000" pitchFamily="65" charset="-120"/>
                </a:rPr>
                <a:t>B</a:t>
              </a:r>
              <a:r>
                <a:rPr lang="pt-BR" altLang="zh-TW" sz="1200" b="1" dirty="0">
                  <a:latin typeface="Book Antiqua" panose="02040602050305030304" pitchFamily="18" charset="0"/>
                  <a:ea typeface="標楷體" panose="03000509000000000000" pitchFamily="65" charset="-120"/>
                </a:rPr>
                <a:t>++&gt; B+&gt; B</a:t>
              </a:r>
              <a:r>
                <a:rPr lang="pt-BR" altLang="zh-TW" sz="1200" b="1" dirty="0" smtClean="0">
                  <a:latin typeface="Book Antiqua" panose="02040602050305030304" pitchFamily="18" charset="0"/>
                  <a:ea typeface="標楷體" panose="03000509000000000000" pitchFamily="65" charset="-120"/>
                </a:rPr>
                <a:t>&gt;</a:t>
              </a:r>
            </a:p>
            <a:p>
              <a:pPr algn="ctr"/>
              <a:r>
                <a:rPr lang="pt-BR" altLang="zh-TW" sz="1200" b="1" dirty="0" smtClean="0">
                  <a:latin typeface="Book Antiqua" panose="02040602050305030304" pitchFamily="18" charset="0"/>
                  <a:ea typeface="標楷體" panose="03000509000000000000" pitchFamily="65" charset="-120"/>
                </a:rPr>
                <a:t> </a:t>
              </a:r>
              <a:r>
                <a:rPr lang="pt-BR" altLang="zh-TW" sz="1200" b="1" dirty="0">
                  <a:latin typeface="Book Antiqua" panose="02040602050305030304" pitchFamily="18" charset="0"/>
                  <a:ea typeface="標楷體" panose="03000509000000000000" pitchFamily="65" charset="-120"/>
                </a:rPr>
                <a:t>C&gt;</a:t>
              </a:r>
              <a:r>
                <a:rPr lang="zh-TW" altLang="pt-BR" sz="1200" b="1" dirty="0">
                  <a:latin typeface="Book Antiqua" panose="02040602050305030304" pitchFamily="18" charset="0"/>
                  <a:ea typeface="標楷體" panose="03000509000000000000" pitchFamily="65" charset="-120"/>
                </a:rPr>
                <a:t>缺</a:t>
              </a:r>
              <a:r>
                <a:rPr lang="zh-TW" altLang="pt-BR" sz="1200" b="1" dirty="0" smtClean="0">
                  <a:latin typeface="Book Antiqua" panose="02040602050305030304" pitchFamily="18" charset="0"/>
                  <a:ea typeface="標楷體" panose="03000509000000000000" pitchFamily="65" charset="-120"/>
                </a:rPr>
                <a:t>考</a:t>
              </a:r>
              <a:endParaRPr lang="zh-TW" altLang="en-US" sz="1200" b="1" dirty="0">
                <a:latin typeface="Book Antiqua" panose="02040602050305030304" pitchFamily="18" charset="0"/>
              </a:endParaRPr>
            </a:p>
          </p:txBody>
        </p:sp>
        <p:grpSp>
          <p:nvGrpSpPr>
            <p:cNvPr id="77" name="群組 76"/>
            <p:cNvGrpSpPr/>
            <p:nvPr/>
          </p:nvGrpSpPr>
          <p:grpSpPr>
            <a:xfrm>
              <a:off x="8206408" y="3858471"/>
              <a:ext cx="1721250" cy="1150412"/>
              <a:chOff x="10121768" y="214225"/>
              <a:chExt cx="1984866" cy="1240805"/>
            </a:xfrm>
            <a:solidFill>
              <a:schemeClr val="accent1"/>
            </a:solidFill>
          </p:grpSpPr>
          <p:sp>
            <p:nvSpPr>
              <p:cNvPr id="78" name="任意多边形 85"/>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en-US" altLang="zh-TW" sz="2400" b="1" dirty="0" smtClean="0">
                  <a:solidFill>
                    <a:srgbClr val="FFFF00"/>
                  </a:solidFill>
                  <a:latin typeface="微軟正黑體" panose="020B0604030504040204" pitchFamily="34" charset="-120"/>
                  <a:ea typeface="微軟正黑體" panose="020B0604030504040204" pitchFamily="34" charset="-120"/>
                </a:endParaRPr>
              </a:p>
            </p:txBody>
          </p:sp>
          <p:sp>
            <p:nvSpPr>
              <p:cNvPr id="79" name="椭圆 86"/>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87" name="文字方塊 86"/>
            <p:cNvSpPr txBox="1"/>
            <p:nvPr/>
          </p:nvSpPr>
          <p:spPr>
            <a:xfrm>
              <a:off x="8414463" y="3860851"/>
              <a:ext cx="1590161" cy="1200329"/>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pt-BR" altLang="zh-TW" sz="1200" b="1" dirty="0" smtClean="0">
                  <a:latin typeface="Book Antiqua" panose="02040602050305030304" pitchFamily="18" charset="0"/>
                  <a:ea typeface="標楷體" panose="03000509000000000000" pitchFamily="65" charset="-120"/>
                </a:rPr>
                <a:t>A</a:t>
              </a:r>
              <a:r>
                <a:rPr lang="pt-BR" altLang="zh-TW" sz="1200" b="1" dirty="0">
                  <a:latin typeface="Book Antiqua" panose="02040602050305030304" pitchFamily="18" charset="0"/>
                  <a:ea typeface="標楷體" panose="03000509000000000000" pitchFamily="65" charset="-120"/>
                </a:rPr>
                <a:t>++&gt; A+&gt; </a:t>
              </a:r>
              <a:r>
                <a:rPr lang="pt-BR" altLang="zh-TW" sz="1200" b="1" dirty="0" smtClean="0">
                  <a:latin typeface="Book Antiqua" panose="02040602050305030304" pitchFamily="18" charset="0"/>
                  <a:ea typeface="標楷體" panose="03000509000000000000" pitchFamily="65" charset="-120"/>
                </a:rPr>
                <a:t>A&gt; </a:t>
              </a:r>
            </a:p>
            <a:p>
              <a:pPr algn="ctr"/>
              <a:r>
                <a:rPr lang="pt-BR" altLang="zh-TW" sz="1200" b="1" dirty="0" smtClean="0">
                  <a:latin typeface="Book Antiqua" panose="02040602050305030304" pitchFamily="18" charset="0"/>
                  <a:ea typeface="標楷體" panose="03000509000000000000" pitchFamily="65" charset="-120"/>
                </a:rPr>
                <a:t>B</a:t>
              </a:r>
              <a:r>
                <a:rPr lang="pt-BR" altLang="zh-TW" sz="1200" b="1" dirty="0">
                  <a:latin typeface="Book Antiqua" panose="02040602050305030304" pitchFamily="18" charset="0"/>
                  <a:ea typeface="標楷體" panose="03000509000000000000" pitchFamily="65" charset="-120"/>
                </a:rPr>
                <a:t>++&gt; B+&gt; B</a:t>
              </a:r>
              <a:r>
                <a:rPr lang="pt-BR" altLang="zh-TW" sz="1200" b="1" dirty="0" smtClean="0">
                  <a:latin typeface="Book Antiqua" panose="02040602050305030304" pitchFamily="18" charset="0"/>
                  <a:ea typeface="標楷體" panose="03000509000000000000" pitchFamily="65" charset="-120"/>
                </a:rPr>
                <a:t>&gt;</a:t>
              </a:r>
            </a:p>
            <a:p>
              <a:pPr algn="ctr"/>
              <a:r>
                <a:rPr lang="pt-BR" altLang="zh-TW" sz="1200" b="1" dirty="0" smtClean="0">
                  <a:latin typeface="Book Antiqua" panose="02040602050305030304" pitchFamily="18" charset="0"/>
                  <a:ea typeface="標楷體" panose="03000509000000000000" pitchFamily="65" charset="-120"/>
                </a:rPr>
                <a:t> </a:t>
              </a:r>
              <a:r>
                <a:rPr lang="pt-BR" altLang="zh-TW" sz="1200" b="1" dirty="0">
                  <a:latin typeface="Book Antiqua" panose="02040602050305030304" pitchFamily="18" charset="0"/>
                  <a:ea typeface="標楷體" panose="03000509000000000000" pitchFamily="65" charset="-120"/>
                </a:rPr>
                <a:t>C&gt;</a:t>
              </a:r>
              <a:r>
                <a:rPr lang="zh-TW" altLang="pt-BR" sz="1200" b="1" dirty="0">
                  <a:latin typeface="Book Antiqua" panose="02040602050305030304" pitchFamily="18" charset="0"/>
                  <a:ea typeface="標楷體" panose="03000509000000000000" pitchFamily="65" charset="-120"/>
                </a:rPr>
                <a:t>缺</a:t>
              </a:r>
              <a:r>
                <a:rPr lang="zh-TW" altLang="pt-BR" sz="1200" b="1" dirty="0" smtClean="0">
                  <a:latin typeface="Book Antiqua" panose="02040602050305030304" pitchFamily="18" charset="0"/>
                  <a:ea typeface="標楷體" panose="03000509000000000000" pitchFamily="65" charset="-120"/>
                </a:rPr>
                <a:t>考</a:t>
              </a:r>
              <a:endParaRPr lang="zh-TW" altLang="en-US" sz="1200" b="1" dirty="0">
                <a:latin typeface="Book Antiqua" panose="02040602050305030304" pitchFamily="18" charset="0"/>
              </a:endParaRPr>
            </a:p>
          </p:txBody>
        </p:sp>
        <p:grpSp>
          <p:nvGrpSpPr>
            <p:cNvPr id="80" name="群組 79"/>
            <p:cNvGrpSpPr/>
            <p:nvPr/>
          </p:nvGrpSpPr>
          <p:grpSpPr>
            <a:xfrm>
              <a:off x="9729208" y="3858471"/>
              <a:ext cx="1734157" cy="1152000"/>
              <a:chOff x="7879160" y="1085575"/>
              <a:chExt cx="1734157" cy="1152000"/>
            </a:xfrm>
          </p:grpSpPr>
          <p:sp>
            <p:nvSpPr>
              <p:cNvPr id="81" name="任意多边形 83"/>
              <p:cNvSpPr/>
              <p:nvPr/>
            </p:nvSpPr>
            <p:spPr>
              <a:xfrm>
                <a:off x="7905864" y="1085575"/>
                <a:ext cx="1707453" cy="1152000"/>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2" name="椭圆 84"/>
              <p:cNvSpPr/>
              <p:nvPr/>
            </p:nvSpPr>
            <p:spPr>
              <a:xfrm>
                <a:off x="7879160" y="1373535"/>
                <a:ext cx="540000" cy="540000"/>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smtClean="0">
                    <a:solidFill>
                      <a:schemeClr val="bg1"/>
                    </a:solidFill>
                    <a:latin typeface="Arial" panose="020B0604020202020204" pitchFamily="34" charset="0"/>
                    <a:ea typeface="黑体" panose="02010609060101010101" pitchFamily="49" charset="-122"/>
                    <a:cs typeface="Times New Roman" panose="02020603050405020304" pitchFamily="18" charset="0"/>
                  </a:rPr>
                  <a:t>14</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88" name="文字方塊 87"/>
            <p:cNvSpPr txBox="1"/>
            <p:nvPr/>
          </p:nvSpPr>
          <p:spPr>
            <a:xfrm>
              <a:off x="9921363" y="3863560"/>
              <a:ext cx="1590161" cy="1200329"/>
            </a:xfrm>
            <a:prstGeom prst="rect">
              <a:avLst/>
            </a:prstGeom>
            <a:noFill/>
          </p:spPr>
          <p:txBody>
            <a:bodyPr wrap="square" rtlCol="0">
              <a:spAutoFit/>
            </a:bodyPr>
            <a:lstStyle/>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zh-TW" altLang="en-US"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smtClean="0">
                  <a:latin typeface="Book Antiqua" panose="02040602050305030304" pitchFamily="18" charset="0"/>
                  <a:ea typeface="標楷體" panose="03000509000000000000" pitchFamily="65" charset="-120"/>
                </a:rPr>
                <a:t>6&gt; 5&gt; 4&gt; 3&gt; </a:t>
              </a:r>
            </a:p>
            <a:p>
              <a:pPr algn="ctr"/>
              <a:r>
                <a:rPr lang="pt-BR" altLang="zh-TW" sz="1200" b="1" dirty="0" smtClean="0">
                  <a:latin typeface="Book Antiqua" panose="02040602050305030304" pitchFamily="18" charset="0"/>
                  <a:ea typeface="標楷體" panose="03000509000000000000" pitchFamily="65" charset="-120"/>
                </a:rPr>
                <a:t>2&gt; 1&gt;</a:t>
              </a:r>
              <a:r>
                <a:rPr lang="zh-TW" altLang="pt-BR" sz="1200" b="1" dirty="0" smtClean="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grpSp>
      <p:sp>
        <p:nvSpPr>
          <p:cNvPr id="90" name="標題 1"/>
          <p:cNvSpPr txBox="1">
            <a:spLocks/>
          </p:cNvSpPr>
          <p:nvPr/>
        </p:nvSpPr>
        <p:spPr>
          <a:xfrm>
            <a:off x="869950" y="196850"/>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3800" b="1" dirty="0">
                <a:solidFill>
                  <a:srgbClr val="002060"/>
                </a:solidFill>
                <a:latin typeface="微軟正黑體" panose="020B0604030504040204" pitchFamily="34" charset="-120"/>
                <a:ea typeface="微軟正黑體" panose="020B0604030504040204" pitchFamily="34" charset="-120"/>
                <a:cs typeface="+mj-cs"/>
              </a:rPr>
              <a:t>4/4</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a:t>
            </a:r>
            <a:r>
              <a:rPr lang="en-US" altLang="zh-TW" sz="3800" b="1" dirty="0">
                <a:solidFill>
                  <a:srgbClr val="002060"/>
                </a:solidFill>
                <a:latin typeface="微軟正黑體" panose="020B0604030504040204" pitchFamily="34" charset="-120"/>
                <a:ea typeface="微軟正黑體" panose="020B0604030504040204" pitchFamily="34" charset="-120"/>
                <a:cs typeface="+mj-cs"/>
              </a:rPr>
              <a:t>-</a:t>
            </a:r>
            <a:r>
              <a:rPr lang="zh-TW" altLang="en-US" sz="3300" b="1" dirty="0">
                <a:solidFill>
                  <a:srgbClr val="002060"/>
                </a:solidFill>
                <a:latin typeface="微軟正黑體" panose="020B0604030504040204" pitchFamily="34" charset="-120"/>
                <a:ea typeface="微軟正黑體" panose="020B0604030504040204" pitchFamily="34" charset="-120"/>
                <a:cs typeface="+mj-cs"/>
              </a:rPr>
              <a:t>同分比序項目順序</a:t>
            </a:r>
          </a:p>
        </p:txBody>
      </p:sp>
    </p:spTree>
    <p:extLst>
      <p:ext uri="{BB962C8B-B14F-4D97-AF65-F5344CB8AC3E}">
        <p14:creationId xmlns:p14="http://schemas.microsoft.com/office/powerpoint/2010/main" val="3213175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84200" y="3050453"/>
            <a:ext cx="11282363" cy="2625133"/>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0659" name="內容版面配置區 2"/>
          <p:cNvSpPr>
            <a:spLocks noGrp="1"/>
          </p:cNvSpPr>
          <p:nvPr>
            <p:ph idx="1"/>
          </p:nvPr>
        </p:nvSpPr>
        <p:spPr>
          <a:xfrm>
            <a:off x="584200" y="1395413"/>
            <a:ext cx="11282363" cy="4280173"/>
          </a:xfrm>
        </p:spPr>
        <p:txBody>
          <a:bodyPr>
            <a:normAutofit fontScale="92500"/>
          </a:bodyPr>
          <a:lstStyle/>
          <a:p>
            <a:pPr algn="just" eaLnBrk="1" hangingPunct="1">
              <a:lnSpc>
                <a:spcPts val="2800"/>
              </a:lnSpc>
              <a:spcBef>
                <a:spcPts val="600"/>
              </a:spcBef>
              <a:spcAft>
                <a:spcPts val="600"/>
              </a:spcAft>
              <a:buFont typeface="Wingdings" panose="05000000000000000000" pitchFamily="2" charset="2"/>
              <a:buChar char="Ø"/>
            </a:pP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109</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109</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提供網路選填登記志願練習版系統，供免試生事先熟悉操作介面流程或試填志願順序。</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hangingPunct="1">
              <a:lnSpc>
                <a:spcPts val="2800"/>
              </a:lnSpc>
              <a:spcBef>
                <a:spcPts val="600"/>
              </a:spcBef>
              <a:spcAft>
                <a:spcPts val="600"/>
              </a:spcAft>
              <a:buFont typeface="Wingdings" panose="05000000000000000000"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本委員會將於網路選填登記志願期間，於本委員會網站置放「網路選填登記志願系統操作手冊」供免試生下載參考使用。</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hangingPunct="1">
              <a:lnSpc>
                <a:spcPts val="2800"/>
              </a:lnSpc>
              <a:spcBef>
                <a:spcPts val="600"/>
              </a:spcBef>
              <a:spcAft>
                <a:spcPts val="600"/>
              </a:spcAft>
              <a:buFont typeface="Wingdings" panose="05000000000000000000" pitchFamily="2" charset="2"/>
              <a:buChar char="Ø"/>
            </a:pP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本招生一律採網路選填登記志願</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，並於</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109</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109</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止</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開放網路選填登記志願系統。</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hangingPunct="1">
              <a:lnSpc>
                <a:spcPts val="2800"/>
              </a:lnSpc>
              <a:spcBef>
                <a:spcPts val="600"/>
              </a:spcBef>
              <a:spcAft>
                <a:spcPts val="600"/>
              </a:spcAft>
              <a:buFont typeface="Wingdings" panose="05000000000000000000"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本招生為全國一區，免試生可就招生學校各科（組）選填登記志願，</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個為限</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hangingPunct="1">
              <a:lnSpc>
                <a:spcPts val="2800"/>
              </a:lnSpc>
              <a:spcBef>
                <a:spcPts val="600"/>
              </a:spcBef>
              <a:spcAft>
                <a:spcPts val="600"/>
              </a:spcAft>
              <a:buFont typeface="Wingdings" panose="05000000000000000000"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免試生於網路選填登記志願規定期間內，至本委員會網站網路選填登記志願系統，輸入「</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身分證統一編號</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居留證號或入出境許可證統一證號</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出生年月日</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」及自行設定之「</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通行碼</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」後，即可登入系統進行選填登記志願。</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0660" name="標題 1"/>
          <p:cNvSpPr>
            <a:spLocks noGrp="1"/>
          </p:cNvSpPr>
          <p:nvPr>
            <p:ph type="title"/>
          </p:nvPr>
        </p:nvSpPr>
        <p:spPr>
          <a:xfrm>
            <a:off x="895350" y="317500"/>
            <a:ext cx="11496675" cy="1325563"/>
          </a:xfrm>
        </p:spPr>
        <p:txBody>
          <a:bodyPr/>
          <a:lstStyle/>
          <a:p>
            <a:pPr eaLnBrk="1" hangingPunct="1"/>
            <a:r>
              <a:rPr lang="zh-TW" altLang="en-US" sz="3700" b="1" dirty="0" smtClean="0">
                <a:solidFill>
                  <a:srgbClr val="002060"/>
                </a:solidFill>
                <a:latin typeface="微軟正黑體" panose="020B0604030504040204" pitchFamily="34" charset="-120"/>
                <a:ea typeface="微軟正黑體" panose="020B0604030504040204" pitchFamily="34" charset="-120"/>
              </a:rPr>
              <a:t>柒、</a:t>
            </a:r>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網路選填登記志願（</a:t>
            </a:r>
            <a:r>
              <a:rPr lang="en-US" altLang="zh-TW"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70661" name="AutoShape 2" descr="「系統」的圖片搜尋結果"/>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TW" altLang="en-US" sz="1800"/>
          </a:p>
        </p:txBody>
      </p:sp>
      <p:sp>
        <p:nvSpPr>
          <p:cNvPr id="70662" name="AutoShape 9"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TW" altLang="en-US" sz="1800"/>
          </a:p>
        </p:txBody>
      </p:sp>
      <p:sp>
        <p:nvSpPr>
          <p:cNvPr id="70663" name="AutoShape 11"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TW" altLang="en-US" sz="1800"/>
          </a:p>
        </p:txBody>
      </p:sp>
      <p:sp>
        <p:nvSpPr>
          <p:cNvPr id="70664" name="AutoShape 13"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TW" altLang="en-US" sz="1800"/>
          </a:p>
        </p:txBody>
      </p:sp>
      <p:sp>
        <p:nvSpPr>
          <p:cNvPr id="70665" name="AutoShape 15"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TW" altLang="en-US" sz="1800"/>
          </a:p>
        </p:txBody>
      </p:sp>
      <p:sp>
        <p:nvSpPr>
          <p:cNvPr id="70666" name="投影片編號版面配置區 5"/>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63BACC27-7C43-49E9-A189-09F5F4024CF9}" type="slidenum">
              <a:rPr lang="zh-TW" altLang="en-US" sz="2000" b="1" u="sng" smtClean="0"/>
              <a:pPr fontAlgn="base">
                <a:lnSpc>
                  <a:spcPct val="100000"/>
                </a:lnSpc>
                <a:spcBef>
                  <a:spcPct val="0"/>
                </a:spcBef>
                <a:spcAft>
                  <a:spcPct val="0"/>
                </a:spcAft>
                <a:buFontTx/>
                <a:buNone/>
              </a:pPr>
              <a:t>28</a:t>
            </a:fld>
            <a:endParaRPr lang="zh-TW" altLang="en-US" sz="2000" b="1" u="sng" dirty="0" smtClean="0"/>
          </a:p>
        </p:txBody>
      </p:sp>
      <p:pic>
        <p:nvPicPr>
          <p:cNvPr id="70667" name="Picture 2" descr="http://img2.hackhome.com/img/20131/20130130708718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51875" y="155575"/>
            <a:ext cx="30670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369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975" y="5378450"/>
            <a:ext cx="9826625" cy="1063625"/>
          </a:xfrm>
          <a:prstGeom prst="rect">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2707" name="投影片編號版面配置區 3"/>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F97D9320-4846-4826-9864-2BB2A2AB0779}" type="slidenum">
              <a:rPr lang="zh-TW" altLang="en-US" sz="2000" b="1" u="sng" smtClean="0"/>
              <a:pPr fontAlgn="base">
                <a:lnSpc>
                  <a:spcPct val="100000"/>
                </a:lnSpc>
                <a:spcBef>
                  <a:spcPct val="0"/>
                </a:spcBef>
                <a:spcAft>
                  <a:spcPct val="0"/>
                </a:spcAft>
                <a:buFontTx/>
                <a:buNone/>
              </a:pPr>
              <a:t>29</a:t>
            </a:fld>
            <a:endParaRPr lang="zh-TW" altLang="en-US" sz="2000" b="1" u="sng" dirty="0" smtClean="0"/>
          </a:p>
        </p:txBody>
      </p:sp>
      <p:sp>
        <p:nvSpPr>
          <p:cNvPr id="5" name="矩形 4"/>
          <p:cNvSpPr/>
          <p:nvPr/>
        </p:nvSpPr>
        <p:spPr>
          <a:xfrm>
            <a:off x="815975" y="1582738"/>
            <a:ext cx="8369300" cy="3273425"/>
          </a:xfrm>
          <a:prstGeom prst="rect">
            <a:avLst/>
          </a:prstGeom>
        </p:spPr>
        <p:txBody>
          <a:bodyPr/>
          <a:lstStyle/>
          <a:p>
            <a:pPr marL="228600" indent="-228600" eaLnBrk="1" fontAlgn="auto" hangingPunct="1">
              <a:lnSpc>
                <a:spcPts val="3000"/>
              </a:lnSpc>
              <a:spcBef>
                <a:spcPts val="600"/>
              </a:spcBef>
              <a:spcAft>
                <a:spcPts val="600"/>
              </a:spcAft>
              <a:buFont typeface="Wingdings" pitchFamily="2" charset="2"/>
              <a:buChar char="Ø"/>
              <a:defRPr/>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同一時間同一帳號僅允許一人上網選填登記志願。</a:t>
            </a:r>
            <a:endPar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28600" indent="-228600" eaLnBrk="1" fontAlgn="auto" hangingPunct="1">
              <a:lnSpc>
                <a:spcPts val="3000"/>
              </a:lnSpc>
              <a:spcBef>
                <a:spcPts val="600"/>
              </a:spcBef>
              <a:spcAft>
                <a:spcPts val="600"/>
              </a:spcAft>
              <a:buFont typeface="Wingdings" pitchFamily="2" charset="2"/>
              <a:buChar char="Ø"/>
              <a:defRPr/>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超過</a:t>
            </a: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分鐘未有操作動作者，系統將會自動登出。</a:t>
            </a:r>
          </a:p>
          <a:p>
            <a:pPr marL="228600" indent="-228600" algn="just" eaLnBrk="1" fontAlgn="auto" hangingPunct="1">
              <a:lnSpc>
                <a:spcPts val="4000"/>
              </a:lnSpc>
              <a:spcBef>
                <a:spcPts val="600"/>
              </a:spcBef>
              <a:spcAft>
                <a:spcPts val="600"/>
              </a:spcAft>
              <a:buFont typeface="Wingdings" pitchFamily="2" charset="2"/>
              <a:buChar char="Ø"/>
              <a:defRPr/>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免試生必須看到「</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您已完成網路選填登記志願</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」之</a:t>
            </a:r>
            <a:endPar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fontAlgn="auto" hangingPunct="1">
              <a:lnSpc>
                <a:spcPts val="2200"/>
              </a:lnSpc>
              <a:spcBef>
                <a:spcPts val="0"/>
              </a:spcBef>
              <a:spcAft>
                <a:spcPts val="600"/>
              </a:spcAft>
              <a:defRPr/>
            </a:pP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訊息並產生「</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志願表</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」才算完成網路選填登記志願。</a:t>
            </a:r>
            <a:endPar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28600" indent="-228600" algn="just" eaLnBrk="1" fontAlgn="auto" hangingPunct="1">
              <a:lnSpc>
                <a:spcPts val="3000"/>
              </a:lnSpc>
              <a:spcBef>
                <a:spcPts val="600"/>
              </a:spcBef>
              <a:spcAft>
                <a:spcPts val="600"/>
              </a:spcAft>
              <a:buFont typeface="Wingdings" pitchFamily="2" charset="2"/>
              <a:buChar char="Ø"/>
              <a:defRPr/>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免試生於網路選填登記志願前，若欲登入本委員會</a:t>
            </a:r>
            <a:endPar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fontAlgn="auto" hangingPunct="1">
              <a:lnSpc>
                <a:spcPts val="2200"/>
              </a:lnSpc>
              <a:spcBef>
                <a:spcPts val="0"/>
              </a:spcBef>
              <a:spcAft>
                <a:spcPts val="600"/>
              </a:spcAft>
              <a:defRPr/>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   各項系統</a:t>
            </a: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如資格審查系統、個人成績查詢系統</a:t>
            </a: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eaLnBrk="1" fontAlgn="auto" hangingPunct="1">
              <a:lnSpc>
                <a:spcPts val="2200"/>
              </a:lnSpc>
              <a:spcBef>
                <a:spcPts val="0"/>
              </a:spcBef>
              <a:spcAft>
                <a:spcPts val="600"/>
              </a:spcAft>
              <a:defRPr/>
            </a:pP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即可登入查詢使用。</a:t>
            </a:r>
            <a:endPar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2709" name="圖片 6" descr="下載.png"/>
          <p:cNvPicPr>
            <a:picLocks noChangeAspect="1"/>
          </p:cNvPicPr>
          <p:nvPr/>
        </p:nvPicPr>
        <p:blipFill>
          <a:blip r:embed="rId3" cstate="email">
            <a:extLst>
              <a:ext uri="{28A0092B-C50C-407E-A947-70E740481C1C}">
                <a14:useLocalDpi xmlns:a14="http://schemas.microsoft.com/office/drawing/2010/main"/>
              </a:ext>
            </a:extLst>
          </a:blip>
          <a:srcRect b="6773"/>
          <a:stretch>
            <a:fillRect/>
          </a:stretch>
        </p:blipFill>
        <p:spPr bwMode="auto">
          <a:xfrm>
            <a:off x="9350375" y="2005013"/>
            <a:ext cx="2782888"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標題 1"/>
          <p:cNvSpPr txBox="1">
            <a:spLocks/>
          </p:cNvSpPr>
          <p:nvPr/>
        </p:nvSpPr>
        <p:spPr bwMode="auto">
          <a:xfrm>
            <a:off x="895350" y="317500"/>
            <a:ext cx="114966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700" b="1">
                <a:solidFill>
                  <a:srgbClr val="002060"/>
                </a:solidFill>
                <a:latin typeface="微軟正黑體" panose="020B0604030504040204" pitchFamily="34" charset="-120"/>
                <a:ea typeface="微軟正黑體" panose="020B0604030504040204" pitchFamily="34" charset="-120"/>
              </a:rPr>
              <a:t>柒、</a:t>
            </a:r>
            <a:r>
              <a:rPr lang="zh-TW" altLang="en-US" sz="3700" b="1">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網路選填登記志願（</a:t>
            </a:r>
            <a:r>
              <a:rPr lang="en-US" altLang="zh-TW" sz="3700" b="1">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sz="3700" b="1">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72711" name="组合 123"/>
          <p:cNvGrpSpPr>
            <a:grpSpLocks/>
          </p:cNvGrpSpPr>
          <p:nvPr/>
        </p:nvGrpSpPr>
        <p:grpSpPr bwMode="auto">
          <a:xfrm rot="2454592">
            <a:off x="473075" y="5349875"/>
            <a:ext cx="1301750" cy="393700"/>
            <a:chOff x="2171301" y="3522664"/>
            <a:chExt cx="6991749" cy="1993900"/>
          </a:xfrm>
        </p:grpSpPr>
        <p:sp>
          <p:nvSpPr>
            <p:cNvPr id="72713" name="Line 73"/>
            <p:cNvSpPr>
              <a:spLocks noChangeShapeType="1"/>
            </p:cNvSpPr>
            <p:nvPr/>
          </p:nvSpPr>
          <p:spPr bwMode="auto">
            <a:xfrm flipH="1">
              <a:off x="8711233" y="3536352"/>
              <a:ext cx="148324" cy="255511"/>
            </a:xfrm>
            <a:prstGeom prst="line">
              <a:avLst/>
            </a:prstGeom>
            <a:noFill/>
            <a:ln w="49213" cap="rnd">
              <a:solidFill>
                <a:srgbClr val="A6DAE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714" name="Line 74"/>
            <p:cNvSpPr>
              <a:spLocks noChangeShapeType="1"/>
            </p:cNvSpPr>
            <p:nvPr/>
          </p:nvSpPr>
          <p:spPr bwMode="auto">
            <a:xfrm>
              <a:off x="8268544" y="3545478"/>
              <a:ext cx="146042" cy="250949"/>
            </a:xfrm>
            <a:prstGeom prst="line">
              <a:avLst/>
            </a:prstGeom>
            <a:noFill/>
            <a:ln w="49213" cap="rnd">
              <a:solidFill>
                <a:srgbClr val="A6DAE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715" name="Line 75"/>
            <p:cNvSpPr>
              <a:spLocks noChangeShapeType="1"/>
            </p:cNvSpPr>
            <p:nvPr/>
          </p:nvSpPr>
          <p:spPr bwMode="auto">
            <a:xfrm>
              <a:off x="7976461" y="4051937"/>
              <a:ext cx="296647" cy="0"/>
            </a:xfrm>
            <a:prstGeom prst="line">
              <a:avLst/>
            </a:prstGeom>
            <a:noFill/>
            <a:ln w="49213" cap="rnd">
              <a:solidFill>
                <a:srgbClr val="A6DAE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716" name="Line 76"/>
            <p:cNvSpPr>
              <a:spLocks noChangeShapeType="1"/>
            </p:cNvSpPr>
            <p:nvPr/>
          </p:nvSpPr>
          <p:spPr bwMode="auto">
            <a:xfrm flipV="1">
              <a:off x="8279954" y="4293760"/>
              <a:ext cx="152887" cy="255511"/>
            </a:xfrm>
            <a:prstGeom prst="line">
              <a:avLst/>
            </a:prstGeom>
            <a:noFill/>
            <a:ln w="49213" cap="rnd">
              <a:solidFill>
                <a:srgbClr val="A6DAE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717" name="Line 77"/>
            <p:cNvSpPr>
              <a:spLocks noChangeShapeType="1"/>
            </p:cNvSpPr>
            <p:nvPr/>
          </p:nvSpPr>
          <p:spPr bwMode="auto">
            <a:xfrm flipH="1" flipV="1">
              <a:off x="8724925" y="4289198"/>
              <a:ext cx="152888" cy="248666"/>
            </a:xfrm>
            <a:prstGeom prst="line">
              <a:avLst/>
            </a:prstGeom>
            <a:noFill/>
            <a:ln w="49213" cap="rnd">
              <a:solidFill>
                <a:srgbClr val="A6DAE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718" name="Line 78"/>
            <p:cNvSpPr>
              <a:spLocks noChangeShapeType="1"/>
            </p:cNvSpPr>
            <p:nvPr/>
          </p:nvSpPr>
          <p:spPr bwMode="auto">
            <a:xfrm flipH="1">
              <a:off x="8864122" y="4033686"/>
              <a:ext cx="298928" cy="0"/>
            </a:xfrm>
            <a:prstGeom prst="line">
              <a:avLst/>
            </a:prstGeom>
            <a:noFill/>
            <a:ln w="49213" cap="rnd">
              <a:solidFill>
                <a:srgbClr val="A6DAE9"/>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719" name="Freeform 88"/>
            <p:cNvSpPr>
              <a:spLocks noChangeArrowheads="1"/>
            </p:cNvSpPr>
            <p:nvPr/>
          </p:nvSpPr>
          <p:spPr bwMode="auto">
            <a:xfrm>
              <a:off x="4635756" y="4270947"/>
              <a:ext cx="2491837" cy="985543"/>
            </a:xfrm>
            <a:custGeom>
              <a:avLst/>
              <a:gdLst>
                <a:gd name="T0" fmla="*/ 0 w 409"/>
                <a:gd name="T1" fmla="*/ 985543 h 166"/>
                <a:gd name="T2" fmla="*/ 2211581 w 409"/>
                <a:gd name="T3" fmla="*/ 985543 h 166"/>
                <a:gd name="T4" fmla="*/ 2491837 w 409"/>
                <a:gd name="T5" fmla="*/ 712441 h 166"/>
                <a:gd name="T6" fmla="*/ 2491837 w 409"/>
                <a:gd name="T7" fmla="*/ 273102 h 166"/>
                <a:gd name="T8" fmla="*/ 2211581 w 409"/>
                <a:gd name="T9" fmla="*/ 0 h 166"/>
                <a:gd name="T10" fmla="*/ 0 w 409"/>
                <a:gd name="T11" fmla="*/ 0 h 166"/>
                <a:gd name="T12" fmla="*/ 0 w 409"/>
                <a:gd name="T13" fmla="*/ 985543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9" h="166">
                  <a:moveTo>
                    <a:pt x="0" y="166"/>
                  </a:moveTo>
                  <a:cubicBezTo>
                    <a:pt x="363" y="166"/>
                    <a:pt x="363" y="166"/>
                    <a:pt x="363" y="166"/>
                  </a:cubicBezTo>
                  <a:cubicBezTo>
                    <a:pt x="389" y="166"/>
                    <a:pt x="409" y="145"/>
                    <a:pt x="409" y="120"/>
                  </a:cubicBezTo>
                  <a:cubicBezTo>
                    <a:pt x="409" y="46"/>
                    <a:pt x="409" y="46"/>
                    <a:pt x="409" y="46"/>
                  </a:cubicBezTo>
                  <a:cubicBezTo>
                    <a:pt x="409" y="20"/>
                    <a:pt x="389" y="0"/>
                    <a:pt x="363" y="0"/>
                  </a:cubicBezTo>
                  <a:cubicBezTo>
                    <a:pt x="0" y="0"/>
                    <a:pt x="0" y="0"/>
                    <a:pt x="0" y="0"/>
                  </a:cubicBezTo>
                  <a:lnTo>
                    <a:pt x="0"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720" name="Rectangle 89"/>
            <p:cNvSpPr>
              <a:spLocks noChangeArrowheads="1"/>
            </p:cNvSpPr>
            <p:nvPr/>
          </p:nvSpPr>
          <p:spPr bwMode="auto">
            <a:xfrm>
              <a:off x="4631192" y="4129503"/>
              <a:ext cx="700545" cy="1339152"/>
            </a:xfrm>
            <a:prstGeom prst="rect">
              <a:avLst/>
            </a:prstGeom>
            <a:solidFill>
              <a:srgbClr val="2C58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CN" altLang="en-US" sz="1800">
                <a:ea typeface="SimSun" panose="02010600030101010101" pitchFamily="2" charset="-122"/>
              </a:endParaRPr>
            </a:p>
          </p:txBody>
        </p:sp>
        <p:sp>
          <p:nvSpPr>
            <p:cNvPr id="72721" name="Rectangle 90"/>
            <p:cNvSpPr>
              <a:spLocks noChangeArrowheads="1"/>
            </p:cNvSpPr>
            <p:nvPr/>
          </p:nvSpPr>
          <p:spPr bwMode="auto">
            <a:xfrm>
              <a:off x="2171301" y="4081594"/>
              <a:ext cx="3025803" cy="1434970"/>
            </a:xfrm>
            <a:prstGeom prst="rect">
              <a:avLst/>
            </a:prstGeom>
            <a:solidFill>
              <a:srgbClr val="FEC00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CN" altLang="en-US" sz="1800">
                <a:ea typeface="SimSun" panose="02010600030101010101" pitchFamily="2" charset="-122"/>
              </a:endParaRPr>
            </a:p>
          </p:txBody>
        </p:sp>
        <p:sp>
          <p:nvSpPr>
            <p:cNvPr id="72722" name="Rectangle 91"/>
            <p:cNvSpPr>
              <a:spLocks noChangeArrowheads="1"/>
            </p:cNvSpPr>
            <p:nvPr/>
          </p:nvSpPr>
          <p:spPr bwMode="auto">
            <a:xfrm>
              <a:off x="5087572" y="4081594"/>
              <a:ext cx="109531" cy="1434970"/>
            </a:xfrm>
            <a:prstGeom prst="rect">
              <a:avLst/>
            </a:prstGeom>
            <a:solidFill>
              <a:srgbClr val="F99B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CN" altLang="en-US" sz="1800">
                <a:ea typeface="SimSun" panose="02010600030101010101" pitchFamily="2" charset="-122"/>
              </a:endParaRPr>
            </a:p>
          </p:txBody>
        </p:sp>
        <p:sp>
          <p:nvSpPr>
            <p:cNvPr id="72723" name="Rectangle 92"/>
            <p:cNvSpPr>
              <a:spLocks noChangeArrowheads="1"/>
            </p:cNvSpPr>
            <p:nvPr/>
          </p:nvSpPr>
          <p:spPr bwMode="auto">
            <a:xfrm>
              <a:off x="5197104" y="4797938"/>
              <a:ext cx="134633" cy="670717"/>
            </a:xfrm>
            <a:prstGeom prst="rect">
              <a:avLst/>
            </a:prstGeom>
            <a:solidFill>
              <a:srgbClr val="0E3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CN" altLang="en-US" sz="1800">
                <a:ea typeface="SimSun" panose="02010600030101010101" pitchFamily="2" charset="-122"/>
              </a:endParaRPr>
            </a:p>
          </p:txBody>
        </p:sp>
        <p:sp>
          <p:nvSpPr>
            <p:cNvPr id="72724" name="Freeform 94"/>
            <p:cNvSpPr>
              <a:spLocks noChangeArrowheads="1"/>
            </p:cNvSpPr>
            <p:nvPr/>
          </p:nvSpPr>
          <p:spPr bwMode="auto">
            <a:xfrm>
              <a:off x="5087572" y="4797938"/>
              <a:ext cx="109531" cy="718626"/>
            </a:xfrm>
            <a:custGeom>
              <a:avLst/>
              <a:gdLst>
                <a:gd name="T0" fmla="*/ 109531 w 69"/>
                <a:gd name="T1" fmla="*/ 0 h 452"/>
                <a:gd name="T2" fmla="*/ 0 w 69"/>
                <a:gd name="T3" fmla="*/ 0 h 452"/>
                <a:gd name="T4" fmla="*/ 0 w 69"/>
                <a:gd name="T5" fmla="*/ 718626 h 452"/>
                <a:gd name="T6" fmla="*/ 109531 w 69"/>
                <a:gd name="T7" fmla="*/ 718626 h 452"/>
                <a:gd name="T8" fmla="*/ 109531 w 69"/>
                <a:gd name="T9" fmla="*/ 670930 h 452"/>
                <a:gd name="T10" fmla="*/ 109531 w 69"/>
                <a:gd name="T11" fmla="*/ 0 h 4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452">
                  <a:moveTo>
                    <a:pt x="69" y="0"/>
                  </a:moveTo>
                  <a:lnTo>
                    <a:pt x="0" y="0"/>
                  </a:lnTo>
                  <a:lnTo>
                    <a:pt x="0" y="452"/>
                  </a:lnTo>
                  <a:lnTo>
                    <a:pt x="69" y="452"/>
                  </a:lnTo>
                  <a:lnTo>
                    <a:pt x="69" y="422"/>
                  </a:lnTo>
                  <a:lnTo>
                    <a:pt x="69" y="0"/>
                  </a:lnTo>
                  <a:close/>
                </a:path>
              </a:pathLst>
            </a:custGeom>
            <a:solidFill>
              <a:srgbClr val="F99B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725" name="Oval 95"/>
            <p:cNvSpPr>
              <a:spLocks noChangeArrowheads="1"/>
            </p:cNvSpPr>
            <p:nvPr/>
          </p:nvSpPr>
          <p:spPr bwMode="auto">
            <a:xfrm>
              <a:off x="4800053" y="5226832"/>
              <a:ext cx="141478" cy="136881"/>
            </a:xfrm>
            <a:prstGeom prst="ellipse">
              <a:avLst/>
            </a:prstGeom>
            <a:solidFill>
              <a:srgbClr val="1037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endParaRPr lang="zh-CN" altLang="en-US" sz="1800">
                <a:ea typeface="SimSun" panose="02010600030101010101" pitchFamily="2" charset="-122"/>
              </a:endParaRPr>
            </a:p>
          </p:txBody>
        </p:sp>
        <p:sp>
          <p:nvSpPr>
            <p:cNvPr id="72726" name="Freeform 96"/>
            <p:cNvSpPr>
              <a:spLocks noChangeArrowheads="1"/>
            </p:cNvSpPr>
            <p:nvPr/>
          </p:nvSpPr>
          <p:spPr bwMode="auto">
            <a:xfrm>
              <a:off x="6324363" y="3522664"/>
              <a:ext cx="2377742" cy="1827361"/>
            </a:xfrm>
            <a:custGeom>
              <a:avLst/>
              <a:gdLst>
                <a:gd name="T0" fmla="*/ 1585161 w 390"/>
                <a:gd name="T1" fmla="*/ 1673103 h 308"/>
                <a:gd name="T2" fmla="*/ 1469323 w 390"/>
                <a:gd name="T3" fmla="*/ 1524778 h 308"/>
                <a:gd name="T4" fmla="*/ 1481516 w 390"/>
                <a:gd name="T5" fmla="*/ 1453583 h 308"/>
                <a:gd name="T6" fmla="*/ 1591258 w 390"/>
                <a:gd name="T7" fmla="*/ 1453583 h 308"/>
                <a:gd name="T8" fmla="*/ 1749774 w 390"/>
                <a:gd name="T9" fmla="*/ 1299325 h 308"/>
                <a:gd name="T10" fmla="*/ 1591258 w 390"/>
                <a:gd name="T11" fmla="*/ 1145067 h 308"/>
                <a:gd name="T12" fmla="*/ 1481516 w 390"/>
                <a:gd name="T13" fmla="*/ 1145067 h 308"/>
                <a:gd name="T14" fmla="*/ 1481516 w 390"/>
                <a:gd name="T15" fmla="*/ 1067938 h 308"/>
                <a:gd name="T16" fmla="*/ 1731484 w 390"/>
                <a:gd name="T17" fmla="*/ 1067938 h 308"/>
                <a:gd name="T18" fmla="*/ 1890000 w 390"/>
                <a:gd name="T19" fmla="*/ 919613 h 308"/>
                <a:gd name="T20" fmla="*/ 1731484 w 390"/>
                <a:gd name="T21" fmla="*/ 765356 h 308"/>
                <a:gd name="T22" fmla="*/ 1481516 w 390"/>
                <a:gd name="T23" fmla="*/ 765356 h 308"/>
                <a:gd name="T24" fmla="*/ 1469323 w 390"/>
                <a:gd name="T25" fmla="*/ 688227 h 308"/>
                <a:gd name="T26" fmla="*/ 2219226 w 390"/>
                <a:gd name="T27" fmla="*/ 688227 h 308"/>
                <a:gd name="T28" fmla="*/ 2377742 w 390"/>
                <a:gd name="T29" fmla="*/ 533969 h 308"/>
                <a:gd name="T30" fmla="*/ 2219226 w 390"/>
                <a:gd name="T31" fmla="*/ 385644 h 308"/>
                <a:gd name="T32" fmla="*/ 1091323 w 390"/>
                <a:gd name="T33" fmla="*/ 385644 h 308"/>
                <a:gd name="T34" fmla="*/ 1073032 w 390"/>
                <a:gd name="T35" fmla="*/ 379711 h 308"/>
                <a:gd name="T36" fmla="*/ 682839 w 390"/>
                <a:gd name="T37" fmla="*/ 379711 h 308"/>
                <a:gd name="T38" fmla="*/ 756000 w 390"/>
                <a:gd name="T39" fmla="*/ 308515 h 308"/>
                <a:gd name="T40" fmla="*/ 1066936 w 390"/>
                <a:gd name="T41" fmla="*/ 308515 h 308"/>
                <a:gd name="T42" fmla="*/ 1298613 w 390"/>
                <a:gd name="T43" fmla="*/ 83062 h 308"/>
                <a:gd name="T44" fmla="*/ 1298613 w 390"/>
                <a:gd name="T45" fmla="*/ 11866 h 308"/>
                <a:gd name="T46" fmla="*/ 1298613 w 390"/>
                <a:gd name="T47" fmla="*/ 0 h 308"/>
                <a:gd name="T48" fmla="*/ 1005968 w 390"/>
                <a:gd name="T49" fmla="*/ 0 h 308"/>
                <a:gd name="T50" fmla="*/ 1012065 w 390"/>
                <a:gd name="T51" fmla="*/ 0 h 308"/>
                <a:gd name="T52" fmla="*/ 621871 w 390"/>
                <a:gd name="T53" fmla="*/ 0 h 308"/>
                <a:gd name="T54" fmla="*/ 97548 w 390"/>
                <a:gd name="T55" fmla="*/ 504304 h 308"/>
                <a:gd name="T56" fmla="*/ 109742 w 390"/>
                <a:gd name="T57" fmla="*/ 504304 h 308"/>
                <a:gd name="T58" fmla="*/ 0 w 390"/>
                <a:gd name="T59" fmla="*/ 783155 h 308"/>
                <a:gd name="T60" fmla="*/ 0 w 390"/>
                <a:gd name="T61" fmla="*/ 1429851 h 308"/>
                <a:gd name="T62" fmla="*/ 408484 w 390"/>
                <a:gd name="T63" fmla="*/ 1827361 h 308"/>
                <a:gd name="T64" fmla="*/ 682839 w 390"/>
                <a:gd name="T65" fmla="*/ 1827361 h 308"/>
                <a:gd name="T66" fmla="*/ 1073032 w 390"/>
                <a:gd name="T67" fmla="*/ 1827361 h 308"/>
                <a:gd name="T68" fmla="*/ 1426645 w 390"/>
                <a:gd name="T69" fmla="*/ 1827361 h 308"/>
                <a:gd name="T70" fmla="*/ 1585161 w 390"/>
                <a:gd name="T71" fmla="*/ 1673103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0" h="308">
                  <a:moveTo>
                    <a:pt x="260" y="282"/>
                  </a:moveTo>
                  <a:cubicBezTo>
                    <a:pt x="260" y="270"/>
                    <a:pt x="252" y="260"/>
                    <a:pt x="241" y="257"/>
                  </a:cubicBezTo>
                  <a:cubicBezTo>
                    <a:pt x="242" y="253"/>
                    <a:pt x="243" y="249"/>
                    <a:pt x="243" y="245"/>
                  </a:cubicBezTo>
                  <a:cubicBezTo>
                    <a:pt x="261" y="245"/>
                    <a:pt x="261" y="245"/>
                    <a:pt x="261" y="245"/>
                  </a:cubicBezTo>
                  <a:cubicBezTo>
                    <a:pt x="275" y="245"/>
                    <a:pt x="287" y="233"/>
                    <a:pt x="287" y="219"/>
                  </a:cubicBezTo>
                  <a:cubicBezTo>
                    <a:pt x="287" y="204"/>
                    <a:pt x="275" y="193"/>
                    <a:pt x="261" y="193"/>
                  </a:cubicBezTo>
                  <a:cubicBezTo>
                    <a:pt x="243" y="193"/>
                    <a:pt x="243" y="193"/>
                    <a:pt x="243" y="193"/>
                  </a:cubicBezTo>
                  <a:cubicBezTo>
                    <a:pt x="243" y="180"/>
                    <a:pt x="243" y="180"/>
                    <a:pt x="243" y="180"/>
                  </a:cubicBezTo>
                  <a:cubicBezTo>
                    <a:pt x="284" y="180"/>
                    <a:pt x="284" y="180"/>
                    <a:pt x="284" y="180"/>
                  </a:cubicBezTo>
                  <a:cubicBezTo>
                    <a:pt x="299" y="180"/>
                    <a:pt x="310" y="169"/>
                    <a:pt x="310" y="155"/>
                  </a:cubicBezTo>
                  <a:cubicBezTo>
                    <a:pt x="310" y="140"/>
                    <a:pt x="299" y="129"/>
                    <a:pt x="284" y="129"/>
                  </a:cubicBezTo>
                  <a:cubicBezTo>
                    <a:pt x="243" y="129"/>
                    <a:pt x="243" y="129"/>
                    <a:pt x="243" y="129"/>
                  </a:cubicBezTo>
                  <a:cubicBezTo>
                    <a:pt x="243" y="124"/>
                    <a:pt x="242" y="120"/>
                    <a:pt x="241" y="116"/>
                  </a:cubicBezTo>
                  <a:cubicBezTo>
                    <a:pt x="364" y="116"/>
                    <a:pt x="364" y="116"/>
                    <a:pt x="364" y="116"/>
                  </a:cubicBezTo>
                  <a:cubicBezTo>
                    <a:pt x="379" y="116"/>
                    <a:pt x="390" y="105"/>
                    <a:pt x="390" y="90"/>
                  </a:cubicBezTo>
                  <a:cubicBezTo>
                    <a:pt x="390" y="76"/>
                    <a:pt x="379" y="65"/>
                    <a:pt x="364" y="65"/>
                  </a:cubicBezTo>
                  <a:cubicBezTo>
                    <a:pt x="179" y="65"/>
                    <a:pt x="179" y="65"/>
                    <a:pt x="179" y="65"/>
                  </a:cubicBezTo>
                  <a:cubicBezTo>
                    <a:pt x="178" y="64"/>
                    <a:pt x="177" y="64"/>
                    <a:pt x="176" y="64"/>
                  </a:cubicBezTo>
                  <a:cubicBezTo>
                    <a:pt x="112" y="64"/>
                    <a:pt x="112" y="64"/>
                    <a:pt x="112" y="64"/>
                  </a:cubicBezTo>
                  <a:cubicBezTo>
                    <a:pt x="124" y="52"/>
                    <a:pt x="124" y="52"/>
                    <a:pt x="124" y="52"/>
                  </a:cubicBezTo>
                  <a:cubicBezTo>
                    <a:pt x="175" y="52"/>
                    <a:pt x="175" y="52"/>
                    <a:pt x="175" y="52"/>
                  </a:cubicBezTo>
                  <a:cubicBezTo>
                    <a:pt x="196" y="52"/>
                    <a:pt x="213" y="35"/>
                    <a:pt x="213" y="14"/>
                  </a:cubicBezTo>
                  <a:cubicBezTo>
                    <a:pt x="213" y="2"/>
                    <a:pt x="213" y="2"/>
                    <a:pt x="213" y="2"/>
                  </a:cubicBezTo>
                  <a:cubicBezTo>
                    <a:pt x="213" y="1"/>
                    <a:pt x="213" y="0"/>
                    <a:pt x="213" y="0"/>
                  </a:cubicBezTo>
                  <a:cubicBezTo>
                    <a:pt x="165" y="0"/>
                    <a:pt x="165" y="0"/>
                    <a:pt x="165" y="0"/>
                  </a:cubicBezTo>
                  <a:cubicBezTo>
                    <a:pt x="166" y="0"/>
                    <a:pt x="166" y="0"/>
                    <a:pt x="166" y="0"/>
                  </a:cubicBezTo>
                  <a:cubicBezTo>
                    <a:pt x="102" y="0"/>
                    <a:pt x="102" y="0"/>
                    <a:pt x="102" y="0"/>
                  </a:cubicBezTo>
                  <a:cubicBezTo>
                    <a:pt x="16" y="85"/>
                    <a:pt x="16" y="85"/>
                    <a:pt x="16" y="85"/>
                  </a:cubicBezTo>
                  <a:cubicBezTo>
                    <a:pt x="18" y="85"/>
                    <a:pt x="18" y="85"/>
                    <a:pt x="18" y="85"/>
                  </a:cubicBezTo>
                  <a:cubicBezTo>
                    <a:pt x="7" y="97"/>
                    <a:pt x="0" y="114"/>
                    <a:pt x="0" y="132"/>
                  </a:cubicBezTo>
                  <a:cubicBezTo>
                    <a:pt x="0" y="241"/>
                    <a:pt x="0" y="241"/>
                    <a:pt x="0" y="241"/>
                  </a:cubicBezTo>
                  <a:cubicBezTo>
                    <a:pt x="0" y="278"/>
                    <a:pt x="30" y="308"/>
                    <a:pt x="67" y="308"/>
                  </a:cubicBezTo>
                  <a:cubicBezTo>
                    <a:pt x="112" y="308"/>
                    <a:pt x="112" y="308"/>
                    <a:pt x="112" y="308"/>
                  </a:cubicBezTo>
                  <a:cubicBezTo>
                    <a:pt x="176" y="308"/>
                    <a:pt x="176" y="308"/>
                    <a:pt x="176" y="308"/>
                  </a:cubicBezTo>
                  <a:cubicBezTo>
                    <a:pt x="234" y="308"/>
                    <a:pt x="234" y="308"/>
                    <a:pt x="234" y="308"/>
                  </a:cubicBezTo>
                  <a:cubicBezTo>
                    <a:pt x="248" y="308"/>
                    <a:pt x="260" y="296"/>
                    <a:pt x="260" y="2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727" name="Freeform 106"/>
            <p:cNvSpPr>
              <a:spLocks noChangeArrowheads="1"/>
            </p:cNvSpPr>
            <p:nvPr/>
          </p:nvSpPr>
          <p:spPr bwMode="auto">
            <a:xfrm>
              <a:off x="5562208" y="4270947"/>
              <a:ext cx="524838" cy="1003794"/>
            </a:xfrm>
            <a:custGeom>
              <a:avLst/>
              <a:gdLst>
                <a:gd name="T0" fmla="*/ 524838 w 86"/>
                <a:gd name="T1" fmla="*/ 0 h 367"/>
                <a:gd name="T2" fmla="*/ 524838 w 86"/>
                <a:gd name="T3" fmla="*/ 976443 h 367"/>
                <a:gd name="T4" fmla="*/ 457708 w 86"/>
                <a:gd name="T5" fmla="*/ 1003794 h 367"/>
                <a:gd name="T6" fmla="*/ 61028 w 86"/>
                <a:gd name="T7" fmla="*/ 1003794 h 367"/>
                <a:gd name="T8" fmla="*/ 0 w 86"/>
                <a:gd name="T9" fmla="*/ 976443 h 367"/>
                <a:gd name="T10" fmla="*/ 0 w 86"/>
                <a:gd name="T11" fmla="*/ 0 h 367"/>
                <a:gd name="T12" fmla="*/ 524838 w 86"/>
                <a:gd name="T13" fmla="*/ 0 h 3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367">
                  <a:moveTo>
                    <a:pt x="86" y="0"/>
                  </a:moveTo>
                  <a:cubicBezTo>
                    <a:pt x="86" y="357"/>
                    <a:pt x="86" y="357"/>
                    <a:pt x="86" y="357"/>
                  </a:cubicBezTo>
                  <a:cubicBezTo>
                    <a:pt x="86" y="363"/>
                    <a:pt x="81" y="367"/>
                    <a:pt x="75" y="367"/>
                  </a:cubicBezTo>
                  <a:cubicBezTo>
                    <a:pt x="10" y="367"/>
                    <a:pt x="10" y="367"/>
                    <a:pt x="10" y="367"/>
                  </a:cubicBezTo>
                  <a:cubicBezTo>
                    <a:pt x="4" y="367"/>
                    <a:pt x="0" y="363"/>
                    <a:pt x="0" y="357"/>
                  </a:cubicBezTo>
                  <a:cubicBezTo>
                    <a:pt x="0" y="0"/>
                    <a:pt x="0" y="0"/>
                    <a:pt x="0" y="0"/>
                  </a:cubicBezTo>
                  <a:lnTo>
                    <a:pt x="86" y="0"/>
                  </a:lnTo>
                  <a:close/>
                </a:path>
              </a:pathLst>
            </a:custGeom>
            <a:solidFill>
              <a:srgbClr val="0E3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728" name="Freeform 108"/>
            <p:cNvSpPr>
              <a:spLocks noChangeArrowheads="1"/>
            </p:cNvSpPr>
            <p:nvPr/>
          </p:nvSpPr>
          <p:spPr bwMode="auto">
            <a:xfrm>
              <a:off x="5612410" y="4270947"/>
              <a:ext cx="474636" cy="1003794"/>
            </a:xfrm>
            <a:custGeom>
              <a:avLst/>
              <a:gdLst>
                <a:gd name="T0" fmla="*/ 474636 w 78"/>
                <a:gd name="T1" fmla="*/ 0 h 367"/>
                <a:gd name="T2" fmla="*/ 474636 w 78"/>
                <a:gd name="T3" fmla="*/ 976443 h 367"/>
                <a:gd name="T4" fmla="*/ 413785 w 78"/>
                <a:gd name="T5" fmla="*/ 1003794 h 367"/>
                <a:gd name="T6" fmla="*/ 54766 w 78"/>
                <a:gd name="T7" fmla="*/ 1003794 h 367"/>
                <a:gd name="T8" fmla="*/ 0 w 78"/>
                <a:gd name="T9" fmla="*/ 976443 h 367"/>
                <a:gd name="T10" fmla="*/ 0 w 78"/>
                <a:gd name="T11" fmla="*/ 0 h 367"/>
                <a:gd name="T12" fmla="*/ 474636 w 78"/>
                <a:gd name="T13" fmla="*/ 0 h 3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367">
                  <a:moveTo>
                    <a:pt x="78" y="0"/>
                  </a:moveTo>
                  <a:cubicBezTo>
                    <a:pt x="78" y="357"/>
                    <a:pt x="78" y="357"/>
                    <a:pt x="78" y="357"/>
                  </a:cubicBezTo>
                  <a:cubicBezTo>
                    <a:pt x="78" y="363"/>
                    <a:pt x="73" y="367"/>
                    <a:pt x="68" y="367"/>
                  </a:cubicBezTo>
                  <a:cubicBezTo>
                    <a:pt x="9" y="367"/>
                    <a:pt x="9" y="367"/>
                    <a:pt x="9" y="367"/>
                  </a:cubicBezTo>
                  <a:cubicBezTo>
                    <a:pt x="4" y="367"/>
                    <a:pt x="0" y="363"/>
                    <a:pt x="0" y="357"/>
                  </a:cubicBezTo>
                  <a:cubicBezTo>
                    <a:pt x="0" y="0"/>
                    <a:pt x="0" y="0"/>
                    <a:pt x="0" y="0"/>
                  </a:cubicBezTo>
                  <a:lnTo>
                    <a:pt x="78" y="0"/>
                  </a:lnTo>
                  <a:close/>
                </a:path>
              </a:pathLst>
            </a:custGeom>
            <a:solidFill>
              <a:srgbClr val="2C58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2712" name="文字方塊 2"/>
          <p:cNvSpPr txBox="1">
            <a:spLocks noChangeArrowheads="1"/>
          </p:cNvSpPr>
          <p:nvPr/>
        </p:nvSpPr>
        <p:spPr bwMode="auto">
          <a:xfrm>
            <a:off x="1709738" y="5422900"/>
            <a:ext cx="87899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免試</a:t>
            </a:r>
            <a:r>
              <a:rPr lang="zh-TW" altLang="en-US" sz="32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生在家長</a:t>
            </a:r>
            <a:r>
              <a:rPr lang="en-US" altLang="zh-TW"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監護人</a:t>
            </a:r>
            <a:r>
              <a:rPr lang="en-US" altLang="zh-TW"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陪同下，於規定時間內共同完成網路選填登記志願並確定送出。</a:t>
            </a:r>
          </a:p>
        </p:txBody>
      </p:sp>
    </p:spTree>
    <p:extLst>
      <p:ext uri="{BB962C8B-B14F-4D97-AF65-F5344CB8AC3E}">
        <p14:creationId xmlns:p14="http://schemas.microsoft.com/office/powerpoint/2010/main" val="1497415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431686"/>
            <a:ext cx="12192000" cy="578069"/>
          </a:xfrm>
          <a:prstGeom prst="rect">
            <a:avLst/>
          </a:prstGeom>
          <a:solidFill>
            <a:srgbClr val="FFE3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325821" y="1563863"/>
            <a:ext cx="11866179" cy="4802011"/>
          </a:xfrm>
        </p:spPr>
        <p:txBody>
          <a:bodyPr>
            <a:noAutofit/>
          </a:bodyPr>
          <a:lstStyle/>
          <a:p>
            <a:pPr marL="1828800" lvl="4" indent="0">
              <a:lnSpc>
                <a:spcPct val="100000"/>
              </a:lnSpc>
              <a:spcBef>
                <a:spcPts val="600"/>
              </a:spcBef>
              <a:spcAft>
                <a:spcPts val="600"/>
              </a:spcAft>
              <a:buNone/>
            </a:pPr>
            <a:r>
              <a:rPr lang="en-US" altLang="zh-TW"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altLang="zh-TW" sz="7200" b="1" dirty="0" smtClean="0">
                <a:solidFill>
                  <a:srgbClr val="C00000"/>
                </a:solidFill>
                <a:latin typeface="Times New Roman" panose="02020603050405020304" pitchFamily="18" charset="0"/>
                <a:ea typeface="Verdana" panose="020B0604030504040204" pitchFamily="34" charset="0"/>
                <a:cs typeface="Times New Roman" panose="02020603050405020304" pitchFamily="18" charset="0"/>
              </a:rPr>
              <a:t>46</a:t>
            </a:r>
            <a:r>
              <a:rPr lang="zh-TW" altLang="en-US" sz="4800" b="1" dirty="0" smtClean="0">
                <a:latin typeface="微軟正黑體" panose="020B0604030504040204" pitchFamily="34" charset="-120"/>
                <a:ea typeface="微軟正黑體" panose="020B0604030504040204" pitchFamily="34" charset="-120"/>
              </a:rPr>
              <a:t>所招生學校</a:t>
            </a:r>
            <a:endParaRPr lang="en-US" altLang="zh-TW" sz="4800" b="1" dirty="0" smtClean="0">
              <a:latin typeface="微軟正黑體" panose="020B0604030504040204" pitchFamily="34" charset="-120"/>
              <a:ea typeface="微軟正黑體" panose="020B0604030504040204" pitchFamily="34" charset="-120"/>
            </a:endParaRPr>
          </a:p>
          <a:p>
            <a:pPr marL="1828800" lvl="4" indent="0">
              <a:lnSpc>
                <a:spcPct val="100000"/>
              </a:lnSpc>
              <a:spcBef>
                <a:spcPts val="600"/>
              </a:spcBef>
              <a:spcAft>
                <a:spcPts val="600"/>
              </a:spcAft>
              <a:buNone/>
            </a:pPr>
            <a:r>
              <a:rPr lang="en-US" altLang="zh-TW" sz="4800" b="1" dirty="0" smtClean="0">
                <a:latin typeface="微軟正黑體" panose="020B0604030504040204" pitchFamily="34" charset="-120"/>
                <a:ea typeface="微軟正黑體" panose="020B0604030504040204" pitchFamily="34" charset="-120"/>
              </a:rPr>
              <a:t>            </a:t>
            </a:r>
            <a:r>
              <a:rPr lang="en-US" altLang="zh-TW" sz="7200" b="1" dirty="0" smtClean="0">
                <a:solidFill>
                  <a:srgbClr val="C00000"/>
                </a:solidFill>
                <a:latin typeface="Times New Roman" panose="02020603050405020304" pitchFamily="18" charset="0"/>
                <a:ea typeface="Verdana" panose="020B0604030504040204" pitchFamily="34" charset="0"/>
                <a:cs typeface="Times New Roman" panose="02020603050405020304" pitchFamily="18" charset="0"/>
              </a:rPr>
              <a:t>194</a:t>
            </a:r>
            <a:r>
              <a:rPr lang="zh-TW" altLang="en-US" sz="5500" b="1" dirty="0" smtClean="0">
                <a:latin typeface="微軟正黑體" panose="020B0604030504040204" pitchFamily="34" charset="-120"/>
                <a:ea typeface="微軟正黑體" panose="020B0604030504040204" pitchFamily="34" charset="-120"/>
              </a:rPr>
              <a:t>個科（組）</a:t>
            </a:r>
            <a:endParaRPr lang="en-US" altLang="zh-TW" sz="5500" b="1" dirty="0">
              <a:latin typeface="微軟正黑體" panose="020B0604030504040204" pitchFamily="34" charset="-120"/>
              <a:ea typeface="微軟正黑體" panose="020B0604030504040204" pitchFamily="34" charset="-120"/>
            </a:endParaRPr>
          </a:p>
          <a:p>
            <a:pPr marL="0" lvl="4" indent="0">
              <a:lnSpc>
                <a:spcPct val="100000"/>
              </a:lnSpc>
              <a:spcBef>
                <a:spcPts val="1800"/>
              </a:spcBef>
              <a:spcAft>
                <a:spcPts val="1200"/>
              </a:spcAft>
              <a:buNone/>
            </a:pPr>
            <a:r>
              <a:rPr lang="zh-TW" altLang="en-US"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altLang="zh-TW" sz="7200" b="1" dirty="0" smtClean="0">
                <a:solidFill>
                  <a:srgbClr val="C00000"/>
                </a:solidFill>
                <a:latin typeface="Times New Roman" panose="02020603050405020304" pitchFamily="18" charset="0"/>
                <a:ea typeface="Verdana" panose="020B0604030504040204" pitchFamily="34" charset="0"/>
                <a:cs typeface="Times New Roman" panose="02020603050405020304" pitchFamily="18" charset="0"/>
              </a:rPr>
              <a:t>14,066</a:t>
            </a:r>
            <a:r>
              <a:rPr lang="zh-TW" altLang="en-US" sz="5500" b="1" dirty="0" smtClean="0">
                <a:latin typeface="微軟正黑體" panose="020B0604030504040204" pitchFamily="34" charset="-120"/>
                <a:ea typeface="微軟正黑體" panose="020B0604030504040204" pitchFamily="34" charset="-120"/>
              </a:rPr>
              <a:t>個招生名額</a:t>
            </a:r>
            <a:endParaRPr lang="en-US" altLang="zh-TW" sz="5500" b="1" dirty="0" smtClean="0">
              <a:latin typeface="微軟正黑體" panose="020B0604030504040204" pitchFamily="34" charset="-120"/>
              <a:ea typeface="微軟正黑體" panose="020B0604030504040204" pitchFamily="34" charset="-120"/>
            </a:endParaRPr>
          </a:p>
          <a:p>
            <a:pPr marL="0" lvl="4" indent="0">
              <a:lnSpc>
                <a:spcPts val="3000"/>
              </a:lnSpc>
              <a:spcBef>
                <a:spcPts val="600"/>
              </a:spcBef>
              <a:spcAft>
                <a:spcPts val="1200"/>
              </a:spcAft>
              <a:buNone/>
            </a:pPr>
            <a:r>
              <a:rPr lang="zh-TW" altLang="en-US" sz="3000" b="1" dirty="0" smtClean="0">
                <a:solidFill>
                  <a:srgbClr val="0033CC"/>
                </a:solidFill>
                <a:latin typeface="微軟正黑體" panose="020B0604030504040204" pitchFamily="34" charset="-120"/>
                <a:ea typeface="微軟正黑體" panose="020B0604030504040204" pitchFamily="34" charset="-120"/>
              </a:rPr>
              <a:t>（一般生</a:t>
            </a:r>
            <a:r>
              <a:rPr lang="en-US" altLang="zh-TW" sz="3600" b="1" dirty="0" smtClean="0">
                <a:solidFill>
                  <a:srgbClr val="0033CC"/>
                </a:solidFill>
                <a:latin typeface="Verdana" panose="020B0604030504040204" pitchFamily="34" charset="0"/>
                <a:ea typeface="Verdana" panose="020B0604030504040204" pitchFamily="34" charset="0"/>
              </a:rPr>
              <a:t>11</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,686</a:t>
            </a:r>
            <a:r>
              <a:rPr lang="zh-TW" altLang="en-US"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a:t>
            </a:r>
            <a:r>
              <a:rPr lang="zh-TW" altLang="en-US" sz="3000" b="1" dirty="0" smtClean="0">
                <a:solidFill>
                  <a:srgbClr val="0033CC"/>
                </a:solidFill>
                <a:latin typeface="微軟正黑體" panose="020B0604030504040204" pitchFamily="34" charset="-120"/>
                <a:ea typeface="微軟正黑體" panose="020B0604030504040204" pitchFamily="34" charset="-120"/>
              </a:rPr>
              <a:t>大陸長期探親子女</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150</a:t>
            </a:r>
            <a:r>
              <a:rPr lang="zh-TW" altLang="en-US" sz="3000" b="1" dirty="0" smtClean="0">
                <a:solidFill>
                  <a:srgbClr val="0033CC"/>
                </a:solidFill>
                <a:latin typeface="微軟正黑體" panose="020B0604030504040204" pitchFamily="34" charset="-120"/>
                <a:ea typeface="微軟正黑體" panose="020B0604030504040204" pitchFamily="34" charset="-120"/>
              </a:rPr>
              <a:t>、特種生</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2,230</a:t>
            </a:r>
            <a:r>
              <a:rPr lang="zh-TW" altLang="en-US"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a:t>
            </a:r>
            <a: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
            </a:r>
            <a:b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br>
            <a: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   </a:t>
            </a:r>
            <a:r>
              <a:rPr lang="en-US" altLang="zh-TW" sz="2000" b="1" dirty="0" smtClean="0">
                <a:solidFill>
                  <a:srgbClr val="C00000"/>
                </a:solidFill>
                <a:latin typeface="新細明體" panose="02020500000000000000" pitchFamily="18" charset="-120"/>
              </a:rPr>
              <a:t>※ </a:t>
            </a:r>
            <a:r>
              <a:rPr lang="zh-TW" altLang="en-US" sz="2000" b="1" dirty="0" smtClean="0">
                <a:solidFill>
                  <a:srgbClr val="C00000"/>
                </a:solidFill>
                <a:latin typeface="微軟正黑體" panose="020B0604030504040204" pitchFamily="34" charset="-120"/>
                <a:ea typeface="微軟正黑體" panose="020B0604030504040204" pitchFamily="34" charset="-120"/>
              </a:rPr>
              <a:t>特種生：原住民、身障生、政府派外子女、境外科技人才子女、蒙藏生、僑生、退伍軍人。</a:t>
            </a:r>
            <a:endParaRPr lang="en-US" altLang="zh-TW" sz="2300" b="1" dirty="0" smtClean="0">
              <a:solidFill>
                <a:srgbClr val="C00000"/>
              </a:solidFill>
            </a:endParaRPr>
          </a:p>
          <a:p>
            <a:pPr marL="0" indent="0">
              <a:buNone/>
            </a:pPr>
            <a:endParaRPr lang="en-US" altLang="zh-TW" sz="4800" dirty="0" smtClean="0">
              <a:solidFill>
                <a:srgbClr val="0070C0"/>
              </a:solidFill>
            </a:endParaRPr>
          </a:p>
          <a:p>
            <a:pPr marL="0" indent="0">
              <a:buNone/>
            </a:pPr>
            <a:endParaRPr lang="en-US" altLang="zh-TW" dirty="0" smtClean="0"/>
          </a:p>
          <a:p>
            <a:pPr marL="0" indent="0">
              <a:buNone/>
            </a:pPr>
            <a:endParaRPr lang="zh-TW" altLang="en-US" dirty="0"/>
          </a:p>
        </p:txBody>
      </p:sp>
      <p:pic>
        <p:nvPicPr>
          <p:cNvPr id="7" name="圖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402075"/>
            <a:ext cx="2154621" cy="1433802"/>
          </a:xfrm>
          <a:prstGeom prst="rect">
            <a:avLst/>
          </a:prstGeom>
        </p:spPr>
      </p:pic>
      <p:sp>
        <p:nvSpPr>
          <p:cNvPr id="2" name="投影片編號版面配置區 1"/>
          <p:cNvSpPr>
            <a:spLocks noGrp="1"/>
          </p:cNvSpPr>
          <p:nvPr>
            <p:ph type="sldNum" sz="quarter" idx="12"/>
          </p:nvPr>
        </p:nvSpPr>
        <p:spPr>
          <a:xfrm>
            <a:off x="11606542" y="6365875"/>
            <a:ext cx="471157" cy="3651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pPr algn="ctr">
              <a:spcBef>
                <a:spcPct val="0"/>
              </a:spcBef>
            </a:pPr>
            <a:fld id="{97006424-D9F2-4793-8C2C-FF1240B9B1D0}" type="slidenum">
              <a:rPr lang="zh-TW" altLang="en-US" sz="2000">
                <a:solidFill>
                  <a:schemeClr val="tx1"/>
                </a:solidFill>
                <a:latin typeface="Arial" panose="020B0604020202020204" pitchFamily="34" charset="0"/>
                <a:ea typeface="新細明體" panose="02020500000000000000" pitchFamily="18" charset="-120"/>
              </a:rPr>
              <a:pPr algn="ctr">
                <a:spcBef>
                  <a:spcPct val="0"/>
                </a:spcBef>
              </a:pPr>
              <a:t>3</a:t>
            </a:fld>
            <a:endParaRPr lang="zh-TW" altLang="en-US" sz="2000" dirty="0">
              <a:solidFill>
                <a:schemeClr val="tx1"/>
              </a:solidFill>
              <a:latin typeface="Arial" panose="020B0604020202020204" pitchFamily="34" charset="0"/>
              <a:ea typeface="新細明體" panose="02020500000000000000" pitchFamily="18" charset="-120"/>
            </a:endParaRPr>
          </a:p>
        </p:txBody>
      </p:sp>
      <p:grpSp>
        <p:nvGrpSpPr>
          <p:cNvPr id="81" name="群組 80"/>
          <p:cNvGrpSpPr/>
          <p:nvPr/>
        </p:nvGrpSpPr>
        <p:grpSpPr>
          <a:xfrm>
            <a:off x="2868997" y="4166830"/>
            <a:ext cx="1947863" cy="1175148"/>
            <a:chOff x="6948488" y="633017"/>
            <a:chExt cx="1947863" cy="1175148"/>
          </a:xfrm>
        </p:grpSpPr>
        <p:sp>
          <p:nvSpPr>
            <p:cNvPr id="82" name="îṣľíďè">
              <a:extLst>
                <a:ext uri="{FF2B5EF4-FFF2-40B4-BE49-F238E27FC236}">
                  <a16:creationId xmlns:a16="http://schemas.microsoft.com/office/drawing/2014/main" id="{4222E547-8C03-4D20-8E55-2F9335212025}"/>
                </a:ext>
              </a:extLst>
            </p:cNvPr>
            <p:cNvSpPr/>
            <p:nvPr/>
          </p:nvSpPr>
          <p:spPr bwMode="auto">
            <a:xfrm>
              <a:off x="8099823" y="815183"/>
              <a:ext cx="794147" cy="753666"/>
            </a:xfrm>
            <a:custGeom>
              <a:avLst/>
              <a:gdLst>
                <a:gd name="T0" fmla="*/ 184 w 256"/>
                <a:gd name="T1" fmla="*/ 13 h 243"/>
                <a:gd name="T2" fmla="*/ 225 w 256"/>
                <a:gd name="T3" fmla="*/ 77 h 243"/>
                <a:gd name="T4" fmla="*/ 241 w 256"/>
                <a:gd name="T5" fmla="*/ 91 h 243"/>
                <a:gd name="T6" fmla="*/ 247 w 256"/>
                <a:gd name="T7" fmla="*/ 111 h 243"/>
                <a:gd name="T8" fmla="*/ 230 w 256"/>
                <a:gd name="T9" fmla="*/ 142 h 243"/>
                <a:gd name="T10" fmla="*/ 244 w 256"/>
                <a:gd name="T11" fmla="*/ 164 h 243"/>
                <a:gd name="T12" fmla="*/ 250 w 256"/>
                <a:gd name="T13" fmla="*/ 188 h 243"/>
                <a:gd name="T14" fmla="*/ 234 w 256"/>
                <a:gd name="T15" fmla="*/ 200 h 243"/>
                <a:gd name="T16" fmla="*/ 236 w 256"/>
                <a:gd name="T17" fmla="*/ 222 h 243"/>
                <a:gd name="T18" fmla="*/ 214 w 256"/>
                <a:gd name="T19" fmla="*/ 237 h 243"/>
                <a:gd name="T20" fmla="*/ 189 w 256"/>
                <a:gd name="T21" fmla="*/ 241 h 243"/>
                <a:gd name="T22" fmla="*/ 174 w 256"/>
                <a:gd name="T23" fmla="*/ 241 h 243"/>
                <a:gd name="T24" fmla="*/ 164 w 256"/>
                <a:gd name="T25" fmla="*/ 237 h 243"/>
                <a:gd name="T26" fmla="*/ 140 w 256"/>
                <a:gd name="T27" fmla="*/ 242 h 243"/>
                <a:gd name="T28" fmla="*/ 121 w 256"/>
                <a:gd name="T29" fmla="*/ 242 h 243"/>
                <a:gd name="T30" fmla="*/ 29 w 256"/>
                <a:gd name="T31" fmla="*/ 233 h 243"/>
                <a:gd name="T32" fmla="*/ 8 w 256"/>
                <a:gd name="T33" fmla="*/ 226 h 243"/>
                <a:gd name="T34" fmla="*/ 4 w 256"/>
                <a:gd name="T35" fmla="*/ 216 h 243"/>
                <a:gd name="T36" fmla="*/ 10 w 256"/>
                <a:gd name="T37" fmla="*/ 179 h 243"/>
                <a:gd name="T38" fmla="*/ 23 w 256"/>
                <a:gd name="T39" fmla="*/ 170 h 243"/>
                <a:gd name="T40" fmla="*/ 27 w 256"/>
                <a:gd name="T41" fmla="*/ 157 h 243"/>
                <a:gd name="T42" fmla="*/ 11 w 256"/>
                <a:gd name="T43" fmla="*/ 146 h 243"/>
                <a:gd name="T44" fmla="*/ 14 w 256"/>
                <a:gd name="T45" fmla="*/ 125 h 243"/>
                <a:gd name="T46" fmla="*/ 31 w 256"/>
                <a:gd name="T47" fmla="*/ 111 h 243"/>
                <a:gd name="T48" fmla="*/ 33 w 256"/>
                <a:gd name="T49" fmla="*/ 106 h 243"/>
                <a:gd name="T50" fmla="*/ 21 w 256"/>
                <a:gd name="T51" fmla="*/ 94 h 243"/>
                <a:gd name="T52" fmla="*/ 24 w 256"/>
                <a:gd name="T53" fmla="*/ 79 h 243"/>
                <a:gd name="T54" fmla="*/ 36 w 256"/>
                <a:gd name="T55" fmla="*/ 68 h 243"/>
                <a:gd name="T56" fmla="*/ 72 w 256"/>
                <a:gd name="T57" fmla="*/ 12 h 243"/>
                <a:gd name="T58" fmla="*/ 96 w 256"/>
                <a:gd name="T59" fmla="*/ 8 h 243"/>
                <a:gd name="T60" fmla="*/ 143 w 256"/>
                <a:gd name="T61" fmla="*/ 0 h 243"/>
                <a:gd name="T62" fmla="*/ 184 w 256"/>
                <a:gd name="T63" fmla="*/ 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243">
                  <a:moveTo>
                    <a:pt x="184" y="13"/>
                  </a:moveTo>
                  <a:cubicBezTo>
                    <a:pt x="184" y="39"/>
                    <a:pt x="204" y="61"/>
                    <a:pt x="225" y="77"/>
                  </a:cubicBezTo>
                  <a:cubicBezTo>
                    <a:pt x="231" y="81"/>
                    <a:pt x="237" y="85"/>
                    <a:pt x="241" y="91"/>
                  </a:cubicBezTo>
                  <a:cubicBezTo>
                    <a:pt x="246" y="97"/>
                    <a:pt x="249" y="104"/>
                    <a:pt x="247" y="111"/>
                  </a:cubicBezTo>
                  <a:cubicBezTo>
                    <a:pt x="244" y="123"/>
                    <a:pt x="230" y="130"/>
                    <a:pt x="230" y="142"/>
                  </a:cubicBezTo>
                  <a:cubicBezTo>
                    <a:pt x="230" y="151"/>
                    <a:pt x="238" y="158"/>
                    <a:pt x="244" y="164"/>
                  </a:cubicBezTo>
                  <a:cubicBezTo>
                    <a:pt x="251" y="171"/>
                    <a:pt x="256" y="181"/>
                    <a:pt x="250" y="188"/>
                  </a:cubicBezTo>
                  <a:cubicBezTo>
                    <a:pt x="246" y="193"/>
                    <a:pt x="237" y="194"/>
                    <a:pt x="234" y="200"/>
                  </a:cubicBezTo>
                  <a:cubicBezTo>
                    <a:pt x="231" y="206"/>
                    <a:pt x="237" y="214"/>
                    <a:pt x="236" y="222"/>
                  </a:cubicBezTo>
                  <a:cubicBezTo>
                    <a:pt x="235" y="231"/>
                    <a:pt x="223" y="235"/>
                    <a:pt x="214" y="237"/>
                  </a:cubicBezTo>
                  <a:cubicBezTo>
                    <a:pt x="206" y="238"/>
                    <a:pt x="197" y="240"/>
                    <a:pt x="189" y="241"/>
                  </a:cubicBezTo>
                  <a:cubicBezTo>
                    <a:pt x="184" y="242"/>
                    <a:pt x="179" y="243"/>
                    <a:pt x="174" y="241"/>
                  </a:cubicBezTo>
                  <a:cubicBezTo>
                    <a:pt x="170" y="240"/>
                    <a:pt x="167" y="238"/>
                    <a:pt x="164" y="237"/>
                  </a:cubicBezTo>
                  <a:cubicBezTo>
                    <a:pt x="156" y="235"/>
                    <a:pt x="148" y="240"/>
                    <a:pt x="140" y="242"/>
                  </a:cubicBezTo>
                  <a:cubicBezTo>
                    <a:pt x="134" y="243"/>
                    <a:pt x="128" y="242"/>
                    <a:pt x="121" y="242"/>
                  </a:cubicBezTo>
                  <a:cubicBezTo>
                    <a:pt x="90" y="239"/>
                    <a:pt x="60" y="236"/>
                    <a:pt x="29" y="233"/>
                  </a:cubicBezTo>
                  <a:cubicBezTo>
                    <a:pt x="22" y="232"/>
                    <a:pt x="13" y="231"/>
                    <a:pt x="8" y="226"/>
                  </a:cubicBezTo>
                  <a:cubicBezTo>
                    <a:pt x="6" y="223"/>
                    <a:pt x="5" y="220"/>
                    <a:pt x="4" y="216"/>
                  </a:cubicBezTo>
                  <a:cubicBezTo>
                    <a:pt x="0" y="204"/>
                    <a:pt x="0" y="188"/>
                    <a:pt x="10" y="179"/>
                  </a:cubicBezTo>
                  <a:cubicBezTo>
                    <a:pt x="14" y="175"/>
                    <a:pt x="19" y="173"/>
                    <a:pt x="23" y="170"/>
                  </a:cubicBezTo>
                  <a:cubicBezTo>
                    <a:pt x="27" y="167"/>
                    <a:pt x="29" y="161"/>
                    <a:pt x="27" y="157"/>
                  </a:cubicBezTo>
                  <a:cubicBezTo>
                    <a:pt x="24" y="151"/>
                    <a:pt x="15" y="151"/>
                    <a:pt x="11" y="146"/>
                  </a:cubicBezTo>
                  <a:cubicBezTo>
                    <a:pt x="6" y="140"/>
                    <a:pt x="8" y="131"/>
                    <a:pt x="14" y="125"/>
                  </a:cubicBezTo>
                  <a:cubicBezTo>
                    <a:pt x="19" y="120"/>
                    <a:pt x="26" y="116"/>
                    <a:pt x="31" y="111"/>
                  </a:cubicBezTo>
                  <a:cubicBezTo>
                    <a:pt x="32" y="109"/>
                    <a:pt x="33" y="108"/>
                    <a:pt x="33" y="106"/>
                  </a:cubicBezTo>
                  <a:cubicBezTo>
                    <a:pt x="34" y="100"/>
                    <a:pt x="25" y="98"/>
                    <a:pt x="21" y="94"/>
                  </a:cubicBezTo>
                  <a:cubicBezTo>
                    <a:pt x="18" y="89"/>
                    <a:pt x="20" y="83"/>
                    <a:pt x="24" y="79"/>
                  </a:cubicBezTo>
                  <a:cubicBezTo>
                    <a:pt x="27" y="74"/>
                    <a:pt x="32" y="72"/>
                    <a:pt x="36" y="68"/>
                  </a:cubicBezTo>
                  <a:cubicBezTo>
                    <a:pt x="53" y="53"/>
                    <a:pt x="51" y="21"/>
                    <a:pt x="72" y="12"/>
                  </a:cubicBezTo>
                  <a:cubicBezTo>
                    <a:pt x="79" y="8"/>
                    <a:pt x="88" y="9"/>
                    <a:pt x="96" y="8"/>
                  </a:cubicBezTo>
                  <a:cubicBezTo>
                    <a:pt x="112" y="7"/>
                    <a:pt x="127" y="0"/>
                    <a:pt x="143" y="0"/>
                  </a:cubicBezTo>
                  <a:cubicBezTo>
                    <a:pt x="158" y="0"/>
                    <a:pt x="173" y="6"/>
                    <a:pt x="184" y="17"/>
                  </a:cubicBezTo>
                </a:path>
              </a:pathLst>
            </a:custGeom>
            <a:solidFill>
              <a:srgbClr val="A8700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íş1íḍe">
              <a:extLst>
                <a:ext uri="{FF2B5EF4-FFF2-40B4-BE49-F238E27FC236}">
                  <a16:creationId xmlns:a16="http://schemas.microsoft.com/office/drawing/2014/main" id="{A1BB329B-D907-40CB-9CBB-AE29A82F364F}"/>
                </a:ext>
              </a:extLst>
            </p:cNvPr>
            <p:cNvSpPr/>
            <p:nvPr/>
          </p:nvSpPr>
          <p:spPr bwMode="auto">
            <a:xfrm>
              <a:off x="8546307" y="1249761"/>
              <a:ext cx="350044" cy="403622"/>
            </a:xfrm>
            <a:custGeom>
              <a:avLst/>
              <a:gdLst>
                <a:gd name="T0" fmla="*/ 12 w 113"/>
                <a:gd name="T1" fmla="*/ 0 h 130"/>
                <a:gd name="T2" fmla="*/ 94 w 113"/>
                <a:gd name="T3" fmla="*/ 114 h 130"/>
                <a:gd name="T4" fmla="*/ 0 w 113"/>
                <a:gd name="T5" fmla="*/ 126 h 130"/>
                <a:gd name="T6" fmla="*/ 12 w 113"/>
                <a:gd name="T7" fmla="*/ 0 h 130"/>
              </a:gdLst>
              <a:ahLst/>
              <a:cxnLst>
                <a:cxn ang="0">
                  <a:pos x="T0" y="T1"/>
                </a:cxn>
                <a:cxn ang="0">
                  <a:pos x="T2" y="T3"/>
                </a:cxn>
                <a:cxn ang="0">
                  <a:pos x="T4" y="T5"/>
                </a:cxn>
                <a:cxn ang="0">
                  <a:pos x="T6" y="T7"/>
                </a:cxn>
              </a:cxnLst>
              <a:rect l="0" t="0" r="r" b="b"/>
              <a:pathLst>
                <a:path w="113" h="130">
                  <a:moveTo>
                    <a:pt x="12" y="0"/>
                  </a:moveTo>
                  <a:cubicBezTo>
                    <a:pt x="12" y="0"/>
                    <a:pt x="113" y="98"/>
                    <a:pt x="94" y="114"/>
                  </a:cubicBezTo>
                  <a:cubicBezTo>
                    <a:pt x="75" y="130"/>
                    <a:pt x="0" y="126"/>
                    <a:pt x="0" y="126"/>
                  </a:cubicBezTo>
                  <a:lnTo>
                    <a:pt x="12" y="0"/>
                  </a:lnTo>
                  <a:close/>
                </a:path>
              </a:pathLst>
            </a:custGeom>
            <a:solidFill>
              <a:srgbClr val="9903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1ídê">
              <a:extLst>
                <a:ext uri="{FF2B5EF4-FFF2-40B4-BE49-F238E27FC236}">
                  <a16:creationId xmlns:a16="http://schemas.microsoft.com/office/drawing/2014/main" id="{64424276-C3CE-4092-8BA1-93E4BAB3CF8C}"/>
                </a:ext>
              </a:extLst>
            </p:cNvPr>
            <p:cNvSpPr/>
            <p:nvPr/>
          </p:nvSpPr>
          <p:spPr bwMode="auto">
            <a:xfrm>
              <a:off x="6948488" y="1143795"/>
              <a:ext cx="171450" cy="229791"/>
            </a:xfrm>
            <a:custGeom>
              <a:avLst/>
              <a:gdLst>
                <a:gd name="T0" fmla="*/ 33 w 55"/>
                <a:gd name="T1" fmla="*/ 74 h 74"/>
                <a:gd name="T2" fmla="*/ 48 w 55"/>
                <a:gd name="T3" fmla="*/ 57 h 74"/>
                <a:gd name="T4" fmla="*/ 54 w 55"/>
                <a:gd name="T5" fmla="*/ 49 h 74"/>
                <a:gd name="T6" fmla="*/ 51 w 55"/>
                <a:gd name="T7" fmla="*/ 40 h 74"/>
                <a:gd name="T8" fmla="*/ 46 w 55"/>
                <a:gd name="T9" fmla="*/ 39 h 74"/>
                <a:gd name="T10" fmla="*/ 41 w 55"/>
                <a:gd name="T11" fmla="*/ 39 h 74"/>
                <a:gd name="T12" fmla="*/ 38 w 55"/>
                <a:gd name="T13" fmla="*/ 38 h 74"/>
                <a:gd name="T14" fmla="*/ 37 w 55"/>
                <a:gd name="T15" fmla="*/ 35 h 74"/>
                <a:gd name="T16" fmla="*/ 39 w 55"/>
                <a:gd name="T17" fmla="*/ 17 h 74"/>
                <a:gd name="T18" fmla="*/ 32 w 55"/>
                <a:gd name="T19" fmla="*/ 1 h 74"/>
                <a:gd name="T20" fmla="*/ 30 w 55"/>
                <a:gd name="T21" fmla="*/ 0 h 74"/>
                <a:gd name="T22" fmla="*/ 27 w 55"/>
                <a:gd name="T23" fmla="*/ 6 h 74"/>
                <a:gd name="T24" fmla="*/ 28 w 55"/>
                <a:gd name="T25" fmla="*/ 33 h 74"/>
                <a:gd name="T26" fmla="*/ 7 w 55"/>
                <a:gd name="T27" fmla="*/ 38 h 74"/>
                <a:gd name="T28" fmla="*/ 2 w 55"/>
                <a:gd name="T29" fmla="*/ 46 h 74"/>
                <a:gd name="T30" fmla="*/ 11 w 55"/>
                <a:gd name="T31" fmla="*/ 62 h 74"/>
                <a:gd name="T32" fmla="*/ 19 w 55"/>
                <a:gd name="T33" fmla="*/ 72 h 74"/>
                <a:gd name="T34" fmla="*/ 15 w 55"/>
                <a:gd name="T35" fmla="*/ 74 h 74"/>
                <a:gd name="T36" fmla="*/ 40 w 55"/>
                <a:gd name="T37"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74">
                  <a:moveTo>
                    <a:pt x="33" y="74"/>
                  </a:moveTo>
                  <a:cubicBezTo>
                    <a:pt x="37" y="70"/>
                    <a:pt x="44" y="61"/>
                    <a:pt x="48" y="57"/>
                  </a:cubicBezTo>
                  <a:cubicBezTo>
                    <a:pt x="50" y="54"/>
                    <a:pt x="53" y="52"/>
                    <a:pt x="54" y="49"/>
                  </a:cubicBezTo>
                  <a:cubicBezTo>
                    <a:pt x="55" y="46"/>
                    <a:pt x="54" y="42"/>
                    <a:pt x="51" y="40"/>
                  </a:cubicBezTo>
                  <a:cubicBezTo>
                    <a:pt x="50" y="39"/>
                    <a:pt x="48" y="39"/>
                    <a:pt x="46" y="39"/>
                  </a:cubicBezTo>
                  <a:cubicBezTo>
                    <a:pt x="44" y="39"/>
                    <a:pt x="42" y="39"/>
                    <a:pt x="41" y="39"/>
                  </a:cubicBezTo>
                  <a:cubicBezTo>
                    <a:pt x="40" y="39"/>
                    <a:pt x="39" y="39"/>
                    <a:pt x="38" y="38"/>
                  </a:cubicBezTo>
                  <a:cubicBezTo>
                    <a:pt x="37" y="37"/>
                    <a:pt x="37" y="36"/>
                    <a:pt x="37" y="35"/>
                  </a:cubicBezTo>
                  <a:cubicBezTo>
                    <a:pt x="37" y="29"/>
                    <a:pt x="38" y="23"/>
                    <a:pt x="39" y="17"/>
                  </a:cubicBezTo>
                  <a:cubicBezTo>
                    <a:pt x="39" y="11"/>
                    <a:pt x="37" y="4"/>
                    <a:pt x="32" y="1"/>
                  </a:cubicBezTo>
                  <a:cubicBezTo>
                    <a:pt x="32" y="0"/>
                    <a:pt x="31" y="0"/>
                    <a:pt x="30" y="0"/>
                  </a:cubicBezTo>
                  <a:cubicBezTo>
                    <a:pt x="27" y="0"/>
                    <a:pt x="27" y="3"/>
                    <a:pt x="27" y="6"/>
                  </a:cubicBezTo>
                  <a:cubicBezTo>
                    <a:pt x="26" y="14"/>
                    <a:pt x="28" y="25"/>
                    <a:pt x="28" y="33"/>
                  </a:cubicBezTo>
                  <a:cubicBezTo>
                    <a:pt x="22" y="31"/>
                    <a:pt x="12" y="34"/>
                    <a:pt x="7" y="38"/>
                  </a:cubicBezTo>
                  <a:cubicBezTo>
                    <a:pt x="2" y="41"/>
                    <a:pt x="0" y="40"/>
                    <a:pt x="2" y="46"/>
                  </a:cubicBezTo>
                  <a:cubicBezTo>
                    <a:pt x="4" y="52"/>
                    <a:pt x="8" y="57"/>
                    <a:pt x="11" y="62"/>
                  </a:cubicBezTo>
                  <a:cubicBezTo>
                    <a:pt x="13" y="64"/>
                    <a:pt x="16" y="71"/>
                    <a:pt x="19" y="72"/>
                  </a:cubicBezTo>
                  <a:cubicBezTo>
                    <a:pt x="20" y="72"/>
                    <a:pt x="14" y="74"/>
                    <a:pt x="15" y="74"/>
                  </a:cubicBezTo>
                  <a:cubicBezTo>
                    <a:pt x="22" y="74"/>
                    <a:pt x="33" y="68"/>
                    <a:pt x="40" y="68"/>
                  </a:cubicBezTo>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ïŝľiḑé">
              <a:extLst>
                <a:ext uri="{FF2B5EF4-FFF2-40B4-BE49-F238E27FC236}">
                  <a16:creationId xmlns:a16="http://schemas.microsoft.com/office/drawing/2014/main" id="{BEA3C2ED-EC02-4134-895F-82E87A596C80}"/>
                </a:ext>
              </a:extLst>
            </p:cNvPr>
            <p:cNvSpPr/>
            <p:nvPr/>
          </p:nvSpPr>
          <p:spPr bwMode="auto">
            <a:xfrm>
              <a:off x="6977063" y="1277145"/>
              <a:ext cx="114300" cy="65485"/>
            </a:xfrm>
            <a:custGeom>
              <a:avLst/>
              <a:gdLst>
                <a:gd name="T0" fmla="*/ 37 w 37"/>
                <a:gd name="T1" fmla="*/ 5 h 21"/>
                <a:gd name="T2" fmla="*/ 28 w 37"/>
                <a:gd name="T3" fmla="*/ 7 h 21"/>
                <a:gd name="T4" fmla="*/ 28 w 37"/>
                <a:gd name="T5" fmla="*/ 3 h 21"/>
                <a:gd name="T6" fmla="*/ 26 w 37"/>
                <a:gd name="T7" fmla="*/ 0 h 21"/>
                <a:gd name="T8" fmla="*/ 18 w 37"/>
                <a:gd name="T9" fmla="*/ 7 h 21"/>
                <a:gd name="T10" fmla="*/ 9 w 37"/>
                <a:gd name="T11" fmla="*/ 8 h 21"/>
                <a:gd name="T12" fmla="*/ 3 w 37"/>
                <a:gd name="T13" fmla="*/ 8 h 21"/>
                <a:gd name="T14" fmla="*/ 0 w 37"/>
                <a:gd name="T15" fmla="*/ 4 h 21"/>
                <a:gd name="T16" fmla="*/ 1 w 37"/>
                <a:gd name="T17" fmla="*/ 11 h 21"/>
                <a:gd name="T18" fmla="*/ 7 w 37"/>
                <a:gd name="T19" fmla="*/ 16 h 21"/>
                <a:gd name="T20" fmla="*/ 37 w 37"/>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1">
                  <a:moveTo>
                    <a:pt x="37" y="5"/>
                  </a:moveTo>
                  <a:cubicBezTo>
                    <a:pt x="34" y="6"/>
                    <a:pt x="31" y="7"/>
                    <a:pt x="28" y="7"/>
                  </a:cubicBezTo>
                  <a:cubicBezTo>
                    <a:pt x="28" y="6"/>
                    <a:pt x="28" y="4"/>
                    <a:pt x="28" y="3"/>
                  </a:cubicBezTo>
                  <a:cubicBezTo>
                    <a:pt x="28" y="2"/>
                    <a:pt x="27" y="0"/>
                    <a:pt x="26" y="0"/>
                  </a:cubicBezTo>
                  <a:cubicBezTo>
                    <a:pt x="26" y="4"/>
                    <a:pt x="22" y="6"/>
                    <a:pt x="18" y="7"/>
                  </a:cubicBezTo>
                  <a:cubicBezTo>
                    <a:pt x="15" y="8"/>
                    <a:pt x="12" y="8"/>
                    <a:pt x="9" y="8"/>
                  </a:cubicBezTo>
                  <a:cubicBezTo>
                    <a:pt x="7" y="8"/>
                    <a:pt x="5" y="9"/>
                    <a:pt x="3" y="8"/>
                  </a:cubicBezTo>
                  <a:cubicBezTo>
                    <a:pt x="2" y="7"/>
                    <a:pt x="0" y="6"/>
                    <a:pt x="0" y="4"/>
                  </a:cubicBezTo>
                  <a:cubicBezTo>
                    <a:pt x="0" y="6"/>
                    <a:pt x="0" y="9"/>
                    <a:pt x="1" y="11"/>
                  </a:cubicBezTo>
                  <a:cubicBezTo>
                    <a:pt x="2" y="13"/>
                    <a:pt x="4" y="15"/>
                    <a:pt x="7" y="16"/>
                  </a:cubicBezTo>
                  <a:cubicBezTo>
                    <a:pt x="24" y="21"/>
                    <a:pt x="35" y="10"/>
                    <a:pt x="37" y="5"/>
                  </a:cubicBezTo>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ṥľíďé">
              <a:extLst>
                <a:ext uri="{FF2B5EF4-FFF2-40B4-BE49-F238E27FC236}">
                  <a16:creationId xmlns:a16="http://schemas.microsoft.com/office/drawing/2014/main" id="{E7143AD5-167A-4D5A-9691-206179647936}"/>
                </a:ext>
              </a:extLst>
            </p:cNvPr>
            <p:cNvSpPr/>
            <p:nvPr/>
          </p:nvSpPr>
          <p:spPr bwMode="auto">
            <a:xfrm>
              <a:off x="7286626" y="1243808"/>
              <a:ext cx="407194" cy="564357"/>
            </a:xfrm>
            <a:custGeom>
              <a:avLst/>
              <a:gdLst>
                <a:gd name="T0" fmla="*/ 0 w 342"/>
                <a:gd name="T1" fmla="*/ 541 h 541"/>
                <a:gd name="T2" fmla="*/ 8 w 342"/>
                <a:gd name="T3" fmla="*/ 0 h 541"/>
                <a:gd name="T4" fmla="*/ 342 w 342"/>
                <a:gd name="T5" fmla="*/ 0 h 541"/>
                <a:gd name="T6" fmla="*/ 336 w 342"/>
                <a:gd name="T7" fmla="*/ 541 h 541"/>
                <a:gd name="T8" fmla="*/ 0 w 342"/>
                <a:gd name="T9" fmla="*/ 541 h 541"/>
              </a:gdLst>
              <a:ahLst/>
              <a:cxnLst>
                <a:cxn ang="0">
                  <a:pos x="T0" y="T1"/>
                </a:cxn>
                <a:cxn ang="0">
                  <a:pos x="T2" y="T3"/>
                </a:cxn>
                <a:cxn ang="0">
                  <a:pos x="T4" y="T5"/>
                </a:cxn>
                <a:cxn ang="0">
                  <a:pos x="T6" y="T7"/>
                </a:cxn>
                <a:cxn ang="0">
                  <a:pos x="T8" y="T9"/>
                </a:cxn>
              </a:cxnLst>
              <a:rect l="0" t="0" r="r" b="b"/>
              <a:pathLst>
                <a:path w="342" h="541">
                  <a:moveTo>
                    <a:pt x="0" y="541"/>
                  </a:moveTo>
                  <a:lnTo>
                    <a:pt x="8" y="0"/>
                  </a:lnTo>
                  <a:lnTo>
                    <a:pt x="342" y="0"/>
                  </a:lnTo>
                  <a:lnTo>
                    <a:pt x="336" y="541"/>
                  </a:lnTo>
                  <a:lnTo>
                    <a:pt x="0" y="541"/>
                  </a:lnTo>
                  <a:close/>
                </a:path>
              </a:pathLst>
            </a:custGeom>
            <a:solidFill>
              <a:srgbClr val="19AF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šľiḑè">
              <a:extLst>
                <a:ext uri="{FF2B5EF4-FFF2-40B4-BE49-F238E27FC236}">
                  <a16:creationId xmlns:a16="http://schemas.microsoft.com/office/drawing/2014/main" id="{A3E03E9F-2922-4044-91EF-5882A3B79D83}"/>
                </a:ext>
              </a:extLst>
            </p:cNvPr>
            <p:cNvSpPr/>
            <p:nvPr/>
          </p:nvSpPr>
          <p:spPr bwMode="auto">
            <a:xfrm>
              <a:off x="7444979" y="1593852"/>
              <a:ext cx="189310" cy="65485"/>
            </a:xfrm>
            <a:custGeom>
              <a:avLst/>
              <a:gdLst>
                <a:gd name="T0" fmla="*/ 61 w 61"/>
                <a:gd name="T1" fmla="*/ 21 h 21"/>
                <a:gd name="T2" fmla="*/ 50 w 61"/>
                <a:gd name="T3" fmla="*/ 0 h 21"/>
                <a:gd name="T4" fmla="*/ 12 w 61"/>
                <a:gd name="T5" fmla="*/ 11 h 21"/>
                <a:gd name="T6" fmla="*/ 0 w 61"/>
                <a:gd name="T7" fmla="*/ 20 h 21"/>
                <a:gd name="T8" fmla="*/ 61 w 61"/>
                <a:gd name="T9" fmla="*/ 21 h 21"/>
              </a:gdLst>
              <a:ahLst/>
              <a:cxnLst>
                <a:cxn ang="0">
                  <a:pos x="T0" y="T1"/>
                </a:cxn>
                <a:cxn ang="0">
                  <a:pos x="T2" y="T3"/>
                </a:cxn>
                <a:cxn ang="0">
                  <a:pos x="T4" y="T5"/>
                </a:cxn>
                <a:cxn ang="0">
                  <a:pos x="T6" y="T7"/>
                </a:cxn>
                <a:cxn ang="0">
                  <a:pos x="T8" y="T9"/>
                </a:cxn>
              </a:cxnLst>
              <a:rect l="0" t="0" r="r" b="b"/>
              <a:pathLst>
                <a:path w="61" h="21">
                  <a:moveTo>
                    <a:pt x="61" y="21"/>
                  </a:moveTo>
                  <a:cubicBezTo>
                    <a:pt x="50" y="0"/>
                    <a:pt x="50" y="0"/>
                    <a:pt x="50" y="0"/>
                  </a:cubicBezTo>
                  <a:cubicBezTo>
                    <a:pt x="50" y="0"/>
                    <a:pt x="23" y="1"/>
                    <a:pt x="12" y="11"/>
                  </a:cubicBezTo>
                  <a:cubicBezTo>
                    <a:pt x="2" y="20"/>
                    <a:pt x="0" y="20"/>
                    <a:pt x="0" y="20"/>
                  </a:cubicBezTo>
                  <a:lnTo>
                    <a:pt x="61" y="21"/>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lïḓê">
              <a:extLst>
                <a:ext uri="{FF2B5EF4-FFF2-40B4-BE49-F238E27FC236}">
                  <a16:creationId xmlns:a16="http://schemas.microsoft.com/office/drawing/2014/main" id="{AC263C5A-4B6D-4BFF-9C5D-6BB769175D4B}"/>
                </a:ext>
              </a:extLst>
            </p:cNvPr>
            <p:cNvSpPr/>
            <p:nvPr/>
          </p:nvSpPr>
          <p:spPr bwMode="auto">
            <a:xfrm>
              <a:off x="7193757" y="685404"/>
              <a:ext cx="546497" cy="527447"/>
            </a:xfrm>
            <a:custGeom>
              <a:avLst/>
              <a:gdLst>
                <a:gd name="T0" fmla="*/ 59 w 176"/>
                <a:gd name="T1" fmla="*/ 34 h 170"/>
                <a:gd name="T2" fmla="*/ 168 w 176"/>
                <a:gd name="T3" fmla="*/ 92 h 170"/>
                <a:gd name="T4" fmla="*/ 63 w 176"/>
                <a:gd name="T5" fmla="*/ 156 h 170"/>
                <a:gd name="T6" fmla="*/ 59 w 176"/>
                <a:gd name="T7" fmla="*/ 34 h 170"/>
              </a:gdLst>
              <a:ahLst/>
              <a:cxnLst>
                <a:cxn ang="0">
                  <a:pos x="T0" y="T1"/>
                </a:cxn>
                <a:cxn ang="0">
                  <a:pos x="T2" y="T3"/>
                </a:cxn>
                <a:cxn ang="0">
                  <a:pos x="T4" y="T5"/>
                </a:cxn>
                <a:cxn ang="0">
                  <a:pos x="T6" y="T7"/>
                </a:cxn>
              </a:cxnLst>
              <a:rect l="0" t="0" r="r" b="b"/>
              <a:pathLst>
                <a:path w="176" h="170">
                  <a:moveTo>
                    <a:pt x="59" y="34"/>
                  </a:moveTo>
                  <a:cubicBezTo>
                    <a:pt x="75" y="6"/>
                    <a:pt x="158" y="0"/>
                    <a:pt x="168" y="92"/>
                  </a:cubicBezTo>
                  <a:cubicBezTo>
                    <a:pt x="176" y="158"/>
                    <a:pt x="100" y="170"/>
                    <a:pt x="63" y="156"/>
                  </a:cubicBezTo>
                  <a:cubicBezTo>
                    <a:pt x="0" y="132"/>
                    <a:pt x="42" y="62"/>
                    <a:pt x="59" y="34"/>
                  </a:cubicBezTo>
                  <a:close/>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ṧḷïḋe">
              <a:extLst>
                <a:ext uri="{FF2B5EF4-FFF2-40B4-BE49-F238E27FC236}">
                  <a16:creationId xmlns:a16="http://schemas.microsoft.com/office/drawing/2014/main" id="{61CEE847-D652-4E8D-8D89-470A39EF6A56}"/>
                </a:ext>
              </a:extLst>
            </p:cNvPr>
            <p:cNvSpPr/>
            <p:nvPr/>
          </p:nvSpPr>
          <p:spPr bwMode="auto">
            <a:xfrm>
              <a:off x="7222332" y="933054"/>
              <a:ext cx="104775" cy="152400"/>
            </a:xfrm>
            <a:custGeom>
              <a:avLst/>
              <a:gdLst>
                <a:gd name="T0" fmla="*/ 33 w 34"/>
                <a:gd name="T1" fmla="*/ 15 h 49"/>
                <a:gd name="T2" fmla="*/ 11 w 34"/>
                <a:gd name="T3" fmla="*/ 9 h 49"/>
                <a:gd name="T4" fmla="*/ 34 w 34"/>
                <a:gd name="T5" fmla="*/ 43 h 49"/>
                <a:gd name="T6" fmla="*/ 33 w 34"/>
                <a:gd name="T7" fmla="*/ 15 h 49"/>
              </a:gdLst>
              <a:ahLst/>
              <a:cxnLst>
                <a:cxn ang="0">
                  <a:pos x="T0" y="T1"/>
                </a:cxn>
                <a:cxn ang="0">
                  <a:pos x="T2" y="T3"/>
                </a:cxn>
                <a:cxn ang="0">
                  <a:pos x="T4" y="T5"/>
                </a:cxn>
                <a:cxn ang="0">
                  <a:pos x="T6" y="T7"/>
                </a:cxn>
              </a:cxnLst>
              <a:rect l="0" t="0" r="r" b="b"/>
              <a:pathLst>
                <a:path w="34" h="49">
                  <a:moveTo>
                    <a:pt x="33" y="15"/>
                  </a:moveTo>
                  <a:cubicBezTo>
                    <a:pt x="33" y="15"/>
                    <a:pt x="22" y="0"/>
                    <a:pt x="11" y="9"/>
                  </a:cubicBezTo>
                  <a:cubicBezTo>
                    <a:pt x="0" y="18"/>
                    <a:pt x="14" y="49"/>
                    <a:pt x="34" y="43"/>
                  </a:cubicBezTo>
                  <a:lnTo>
                    <a:pt x="33" y="15"/>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Sļíḑe">
              <a:extLst>
                <a:ext uri="{FF2B5EF4-FFF2-40B4-BE49-F238E27FC236}">
                  <a16:creationId xmlns:a16="http://schemas.microsoft.com/office/drawing/2014/main" id="{52547BCA-51AB-4970-8F9A-45768BD41C72}"/>
                </a:ext>
              </a:extLst>
            </p:cNvPr>
            <p:cNvSpPr/>
            <p:nvPr/>
          </p:nvSpPr>
          <p:spPr bwMode="auto">
            <a:xfrm>
              <a:off x="7247336" y="971154"/>
              <a:ext cx="79772" cy="92869"/>
            </a:xfrm>
            <a:custGeom>
              <a:avLst/>
              <a:gdLst>
                <a:gd name="T0" fmla="*/ 26 w 26"/>
                <a:gd name="T1" fmla="*/ 14 h 30"/>
                <a:gd name="T2" fmla="*/ 26 w 26"/>
                <a:gd name="T3" fmla="*/ 28 h 30"/>
                <a:gd name="T4" fmla="*/ 8 w 26"/>
                <a:gd name="T5" fmla="*/ 2 h 30"/>
                <a:gd name="T6" fmla="*/ 26 w 26"/>
                <a:gd name="T7" fmla="*/ 14 h 30"/>
              </a:gdLst>
              <a:ahLst/>
              <a:cxnLst>
                <a:cxn ang="0">
                  <a:pos x="T0" y="T1"/>
                </a:cxn>
                <a:cxn ang="0">
                  <a:pos x="T2" y="T3"/>
                </a:cxn>
                <a:cxn ang="0">
                  <a:pos x="T4" y="T5"/>
                </a:cxn>
                <a:cxn ang="0">
                  <a:pos x="T6" y="T7"/>
                </a:cxn>
              </a:cxnLst>
              <a:rect l="0" t="0" r="r" b="b"/>
              <a:pathLst>
                <a:path w="26" h="30">
                  <a:moveTo>
                    <a:pt x="26" y="14"/>
                  </a:moveTo>
                  <a:cubicBezTo>
                    <a:pt x="26" y="28"/>
                    <a:pt x="26" y="28"/>
                    <a:pt x="26" y="28"/>
                  </a:cubicBezTo>
                  <a:cubicBezTo>
                    <a:pt x="9" y="30"/>
                    <a:pt x="0" y="5"/>
                    <a:pt x="8" y="2"/>
                  </a:cubicBezTo>
                  <a:cubicBezTo>
                    <a:pt x="15" y="0"/>
                    <a:pt x="22" y="9"/>
                    <a:pt x="26" y="14"/>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ľídê">
              <a:extLst>
                <a:ext uri="{FF2B5EF4-FFF2-40B4-BE49-F238E27FC236}">
                  <a16:creationId xmlns:a16="http://schemas.microsoft.com/office/drawing/2014/main" id="{219875F6-2AC4-417D-A046-415BCED706DD}"/>
                </a:ext>
              </a:extLst>
            </p:cNvPr>
            <p:cNvSpPr/>
            <p:nvPr/>
          </p:nvSpPr>
          <p:spPr bwMode="auto">
            <a:xfrm>
              <a:off x="7262813" y="973536"/>
              <a:ext cx="64294" cy="40481"/>
            </a:xfrm>
            <a:custGeom>
              <a:avLst/>
              <a:gdLst>
                <a:gd name="T0" fmla="*/ 0 w 21"/>
                <a:gd name="T1" fmla="*/ 6 h 13"/>
                <a:gd name="T2" fmla="*/ 0 w 21"/>
                <a:gd name="T3" fmla="*/ 6 h 13"/>
                <a:gd name="T4" fmla="*/ 0 w 21"/>
                <a:gd name="T5" fmla="*/ 5 h 13"/>
                <a:gd name="T6" fmla="*/ 2 w 21"/>
                <a:gd name="T7" fmla="*/ 2 h 13"/>
                <a:gd name="T8" fmla="*/ 3 w 21"/>
                <a:gd name="T9" fmla="*/ 2 h 13"/>
                <a:gd name="T10" fmla="*/ 3 w 21"/>
                <a:gd name="T11" fmla="*/ 2 h 13"/>
                <a:gd name="T12" fmla="*/ 3 w 21"/>
                <a:gd name="T13" fmla="*/ 2 h 13"/>
                <a:gd name="T14" fmla="*/ 3 w 21"/>
                <a:gd name="T15" fmla="*/ 2 h 13"/>
                <a:gd name="T16" fmla="*/ 3 w 21"/>
                <a:gd name="T17" fmla="*/ 2 h 13"/>
                <a:gd name="T18" fmla="*/ 3 w 21"/>
                <a:gd name="T19" fmla="*/ 2 h 13"/>
                <a:gd name="T20" fmla="*/ 3 w 21"/>
                <a:gd name="T21" fmla="*/ 2 h 13"/>
                <a:gd name="T22" fmla="*/ 3 w 21"/>
                <a:gd name="T23" fmla="*/ 2 h 13"/>
                <a:gd name="T24" fmla="*/ 4 w 21"/>
                <a:gd name="T25" fmla="*/ 2 h 13"/>
                <a:gd name="T26" fmla="*/ 4 w 21"/>
                <a:gd name="T27" fmla="*/ 2 h 13"/>
                <a:gd name="T28" fmla="*/ 5 w 21"/>
                <a:gd name="T29" fmla="*/ 2 h 13"/>
                <a:gd name="T30" fmla="*/ 5 w 21"/>
                <a:gd name="T31" fmla="*/ 2 h 13"/>
                <a:gd name="T32" fmla="*/ 6 w 21"/>
                <a:gd name="T33" fmla="*/ 2 h 13"/>
                <a:gd name="T34" fmla="*/ 10 w 21"/>
                <a:gd name="T35" fmla="*/ 3 h 13"/>
                <a:gd name="T36" fmla="*/ 12 w 21"/>
                <a:gd name="T37" fmla="*/ 5 h 13"/>
                <a:gd name="T38" fmla="*/ 14 w 21"/>
                <a:gd name="T39" fmla="*/ 6 h 13"/>
                <a:gd name="T40" fmla="*/ 17 w 21"/>
                <a:gd name="T41" fmla="*/ 9 h 13"/>
                <a:gd name="T42" fmla="*/ 21 w 21"/>
                <a:gd name="T43" fmla="*/ 13 h 13"/>
                <a:gd name="T44" fmla="*/ 20 w 21"/>
                <a:gd name="T45" fmla="*/ 11 h 13"/>
                <a:gd name="T46" fmla="*/ 19 w 21"/>
                <a:gd name="T47" fmla="*/ 9 h 13"/>
                <a:gd name="T48" fmla="*/ 17 w 21"/>
                <a:gd name="T49" fmla="*/ 7 h 13"/>
                <a:gd name="T50" fmla="*/ 16 w 21"/>
                <a:gd name="T51" fmla="*/ 5 h 13"/>
                <a:gd name="T52" fmla="*/ 11 w 21"/>
                <a:gd name="T53" fmla="*/ 1 h 13"/>
                <a:gd name="T54" fmla="*/ 9 w 21"/>
                <a:gd name="T55" fmla="*/ 0 h 13"/>
                <a:gd name="T56" fmla="*/ 6 w 21"/>
                <a:gd name="T57" fmla="*/ 0 h 13"/>
                <a:gd name="T58" fmla="*/ 5 w 21"/>
                <a:gd name="T59" fmla="*/ 0 h 13"/>
                <a:gd name="T60" fmla="*/ 5 w 21"/>
                <a:gd name="T61" fmla="*/ 0 h 13"/>
                <a:gd name="T62" fmla="*/ 4 w 21"/>
                <a:gd name="T63" fmla="*/ 0 h 13"/>
                <a:gd name="T64" fmla="*/ 3 w 21"/>
                <a:gd name="T65" fmla="*/ 0 h 13"/>
                <a:gd name="T66" fmla="*/ 3 w 21"/>
                <a:gd name="T67" fmla="*/ 0 h 13"/>
                <a:gd name="T68" fmla="*/ 3 w 21"/>
                <a:gd name="T69" fmla="*/ 0 h 13"/>
                <a:gd name="T70" fmla="*/ 3 w 21"/>
                <a:gd name="T71" fmla="*/ 0 h 13"/>
                <a:gd name="T72" fmla="*/ 2 w 21"/>
                <a:gd name="T73" fmla="*/ 1 h 13"/>
                <a:gd name="T74" fmla="*/ 1 w 21"/>
                <a:gd name="T75" fmla="*/ 1 h 13"/>
                <a:gd name="T76" fmla="*/ 0 w 21"/>
                <a:gd name="T77" fmla="*/ 3 h 13"/>
                <a:gd name="T78" fmla="*/ 0 w 21"/>
                <a:gd name="T79" fmla="*/ 5 h 13"/>
                <a:gd name="T80" fmla="*/ 0 w 21"/>
                <a:gd name="T81" fmla="*/ 6 h 13"/>
                <a:gd name="T82" fmla="*/ 0 w 21"/>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3">
                  <a:moveTo>
                    <a:pt x="0" y="6"/>
                  </a:moveTo>
                  <a:cubicBezTo>
                    <a:pt x="0" y="6"/>
                    <a:pt x="0" y="6"/>
                    <a:pt x="0" y="6"/>
                  </a:cubicBezTo>
                  <a:cubicBezTo>
                    <a:pt x="0" y="5"/>
                    <a:pt x="0" y="5"/>
                    <a:pt x="0" y="5"/>
                  </a:cubicBezTo>
                  <a:cubicBezTo>
                    <a:pt x="1" y="4"/>
                    <a:pt x="1" y="3"/>
                    <a:pt x="2" y="2"/>
                  </a:cubicBezTo>
                  <a:cubicBezTo>
                    <a:pt x="2"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4" y="2"/>
                    <a:pt x="4" y="2"/>
                    <a:pt x="4" y="2"/>
                  </a:cubicBezTo>
                  <a:cubicBezTo>
                    <a:pt x="4" y="2"/>
                    <a:pt x="4" y="2"/>
                    <a:pt x="4" y="2"/>
                  </a:cubicBezTo>
                  <a:cubicBezTo>
                    <a:pt x="4" y="2"/>
                    <a:pt x="5" y="2"/>
                    <a:pt x="5" y="2"/>
                  </a:cubicBezTo>
                  <a:cubicBezTo>
                    <a:pt x="5" y="2"/>
                    <a:pt x="5" y="2"/>
                    <a:pt x="5" y="2"/>
                  </a:cubicBezTo>
                  <a:cubicBezTo>
                    <a:pt x="5" y="2"/>
                    <a:pt x="6" y="2"/>
                    <a:pt x="6" y="2"/>
                  </a:cubicBezTo>
                  <a:cubicBezTo>
                    <a:pt x="7" y="2"/>
                    <a:pt x="9" y="3"/>
                    <a:pt x="10" y="3"/>
                  </a:cubicBezTo>
                  <a:cubicBezTo>
                    <a:pt x="11" y="4"/>
                    <a:pt x="12" y="4"/>
                    <a:pt x="12" y="5"/>
                  </a:cubicBezTo>
                  <a:cubicBezTo>
                    <a:pt x="13" y="5"/>
                    <a:pt x="14" y="6"/>
                    <a:pt x="14" y="6"/>
                  </a:cubicBezTo>
                  <a:cubicBezTo>
                    <a:pt x="15" y="7"/>
                    <a:pt x="17" y="8"/>
                    <a:pt x="17" y="9"/>
                  </a:cubicBezTo>
                  <a:cubicBezTo>
                    <a:pt x="19" y="11"/>
                    <a:pt x="21" y="13"/>
                    <a:pt x="21" y="13"/>
                  </a:cubicBezTo>
                  <a:cubicBezTo>
                    <a:pt x="21" y="13"/>
                    <a:pt x="21" y="12"/>
                    <a:pt x="20" y="11"/>
                  </a:cubicBezTo>
                  <a:cubicBezTo>
                    <a:pt x="20" y="11"/>
                    <a:pt x="19" y="10"/>
                    <a:pt x="19" y="9"/>
                  </a:cubicBezTo>
                  <a:cubicBezTo>
                    <a:pt x="18" y="8"/>
                    <a:pt x="18" y="7"/>
                    <a:pt x="17" y="7"/>
                  </a:cubicBezTo>
                  <a:cubicBezTo>
                    <a:pt x="17" y="6"/>
                    <a:pt x="16" y="5"/>
                    <a:pt x="16" y="5"/>
                  </a:cubicBezTo>
                  <a:cubicBezTo>
                    <a:pt x="14" y="4"/>
                    <a:pt x="13" y="2"/>
                    <a:pt x="11" y="1"/>
                  </a:cubicBezTo>
                  <a:cubicBezTo>
                    <a:pt x="11" y="1"/>
                    <a:pt x="10" y="0"/>
                    <a:pt x="9" y="0"/>
                  </a:cubicBezTo>
                  <a:cubicBezTo>
                    <a:pt x="8" y="0"/>
                    <a:pt x="7" y="0"/>
                    <a:pt x="6" y="0"/>
                  </a:cubicBezTo>
                  <a:cubicBezTo>
                    <a:pt x="6" y="0"/>
                    <a:pt x="5" y="0"/>
                    <a:pt x="5" y="0"/>
                  </a:cubicBezTo>
                  <a:cubicBezTo>
                    <a:pt x="5" y="0"/>
                    <a:pt x="5" y="0"/>
                    <a:pt x="5" y="0"/>
                  </a:cubicBezTo>
                  <a:cubicBezTo>
                    <a:pt x="4" y="0"/>
                    <a:pt x="4" y="0"/>
                    <a:pt x="4" y="0"/>
                  </a:cubicBezTo>
                  <a:cubicBezTo>
                    <a:pt x="4" y="0"/>
                    <a:pt x="3" y="0"/>
                    <a:pt x="3" y="0"/>
                  </a:cubicBezTo>
                  <a:cubicBezTo>
                    <a:pt x="3" y="0"/>
                    <a:pt x="3" y="0"/>
                    <a:pt x="3" y="0"/>
                  </a:cubicBezTo>
                  <a:cubicBezTo>
                    <a:pt x="3" y="0"/>
                    <a:pt x="3" y="0"/>
                    <a:pt x="3" y="0"/>
                  </a:cubicBezTo>
                  <a:cubicBezTo>
                    <a:pt x="3" y="0"/>
                    <a:pt x="3" y="0"/>
                    <a:pt x="3" y="0"/>
                  </a:cubicBezTo>
                  <a:cubicBezTo>
                    <a:pt x="2" y="0"/>
                    <a:pt x="2" y="1"/>
                    <a:pt x="2" y="1"/>
                  </a:cubicBezTo>
                  <a:cubicBezTo>
                    <a:pt x="2" y="1"/>
                    <a:pt x="1" y="1"/>
                    <a:pt x="1" y="1"/>
                  </a:cubicBezTo>
                  <a:cubicBezTo>
                    <a:pt x="1" y="2"/>
                    <a:pt x="0" y="3"/>
                    <a:pt x="0" y="3"/>
                  </a:cubicBezTo>
                  <a:cubicBezTo>
                    <a:pt x="0" y="4"/>
                    <a:pt x="0" y="4"/>
                    <a:pt x="0" y="5"/>
                  </a:cubicBezTo>
                  <a:cubicBezTo>
                    <a:pt x="0" y="5"/>
                    <a:pt x="0" y="5"/>
                    <a:pt x="0" y="6"/>
                  </a:cubicBezTo>
                  <a:cubicBezTo>
                    <a:pt x="0" y="6"/>
                    <a:pt x="0" y="6"/>
                    <a:pt x="0" y="6"/>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ḻíḑé">
              <a:extLst>
                <a:ext uri="{FF2B5EF4-FFF2-40B4-BE49-F238E27FC236}">
                  <a16:creationId xmlns:a16="http://schemas.microsoft.com/office/drawing/2014/main" id="{E6BDCF19-A064-47C8-B361-C63E9F7CF2B8}"/>
                </a:ext>
              </a:extLst>
            </p:cNvPr>
            <p:cNvSpPr/>
            <p:nvPr/>
          </p:nvSpPr>
          <p:spPr bwMode="auto">
            <a:xfrm>
              <a:off x="7647386" y="948533"/>
              <a:ext cx="110728" cy="155972"/>
            </a:xfrm>
            <a:custGeom>
              <a:avLst/>
              <a:gdLst>
                <a:gd name="T0" fmla="*/ 3 w 36"/>
                <a:gd name="T1" fmla="*/ 14 h 50"/>
                <a:gd name="T2" fmla="*/ 26 w 36"/>
                <a:gd name="T3" fmla="*/ 10 h 50"/>
                <a:gd name="T4" fmla="*/ 0 w 36"/>
                <a:gd name="T5" fmla="*/ 42 h 50"/>
                <a:gd name="T6" fmla="*/ 3 w 36"/>
                <a:gd name="T7" fmla="*/ 14 h 50"/>
              </a:gdLst>
              <a:ahLst/>
              <a:cxnLst>
                <a:cxn ang="0">
                  <a:pos x="T0" y="T1"/>
                </a:cxn>
                <a:cxn ang="0">
                  <a:pos x="T2" y="T3"/>
                </a:cxn>
                <a:cxn ang="0">
                  <a:pos x="T4" y="T5"/>
                </a:cxn>
                <a:cxn ang="0">
                  <a:pos x="T6" y="T7"/>
                </a:cxn>
              </a:cxnLst>
              <a:rect l="0" t="0" r="r" b="b"/>
              <a:pathLst>
                <a:path w="36" h="50">
                  <a:moveTo>
                    <a:pt x="3" y="14"/>
                  </a:moveTo>
                  <a:cubicBezTo>
                    <a:pt x="3" y="14"/>
                    <a:pt x="15" y="0"/>
                    <a:pt x="26" y="10"/>
                  </a:cubicBezTo>
                  <a:cubicBezTo>
                    <a:pt x="36" y="20"/>
                    <a:pt x="20" y="50"/>
                    <a:pt x="0" y="42"/>
                  </a:cubicBezTo>
                  <a:lnTo>
                    <a:pt x="3" y="14"/>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ṧḷîḓê">
              <a:extLst>
                <a:ext uri="{FF2B5EF4-FFF2-40B4-BE49-F238E27FC236}">
                  <a16:creationId xmlns:a16="http://schemas.microsoft.com/office/drawing/2014/main" id="{9B552848-D246-419E-B5DE-163C66030E45}"/>
                </a:ext>
              </a:extLst>
            </p:cNvPr>
            <p:cNvSpPr/>
            <p:nvPr/>
          </p:nvSpPr>
          <p:spPr bwMode="auto">
            <a:xfrm>
              <a:off x="7647386" y="986633"/>
              <a:ext cx="85725" cy="95250"/>
            </a:xfrm>
            <a:custGeom>
              <a:avLst/>
              <a:gdLst>
                <a:gd name="T0" fmla="*/ 2 w 28"/>
                <a:gd name="T1" fmla="*/ 13 h 31"/>
                <a:gd name="T2" fmla="*/ 0 w 28"/>
                <a:gd name="T3" fmla="*/ 27 h 31"/>
                <a:gd name="T4" fmla="*/ 20 w 28"/>
                <a:gd name="T5" fmla="*/ 3 h 31"/>
                <a:gd name="T6" fmla="*/ 2 w 28"/>
                <a:gd name="T7" fmla="*/ 13 h 31"/>
              </a:gdLst>
              <a:ahLst/>
              <a:cxnLst>
                <a:cxn ang="0">
                  <a:pos x="T0" y="T1"/>
                </a:cxn>
                <a:cxn ang="0">
                  <a:pos x="T2" y="T3"/>
                </a:cxn>
                <a:cxn ang="0">
                  <a:pos x="T4" y="T5"/>
                </a:cxn>
                <a:cxn ang="0">
                  <a:pos x="T6" y="T7"/>
                </a:cxn>
              </a:cxnLst>
              <a:rect l="0" t="0" r="r" b="b"/>
              <a:pathLst>
                <a:path w="28" h="31">
                  <a:moveTo>
                    <a:pt x="2" y="13"/>
                  </a:moveTo>
                  <a:cubicBezTo>
                    <a:pt x="0" y="27"/>
                    <a:pt x="0" y="27"/>
                    <a:pt x="0" y="27"/>
                  </a:cubicBezTo>
                  <a:cubicBezTo>
                    <a:pt x="18" y="31"/>
                    <a:pt x="28" y="6"/>
                    <a:pt x="20" y="3"/>
                  </a:cubicBezTo>
                  <a:cubicBezTo>
                    <a:pt x="14" y="0"/>
                    <a:pt x="5" y="8"/>
                    <a:pt x="2" y="13"/>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ïş1îḑê">
              <a:extLst>
                <a:ext uri="{FF2B5EF4-FFF2-40B4-BE49-F238E27FC236}">
                  <a16:creationId xmlns:a16="http://schemas.microsoft.com/office/drawing/2014/main" id="{BB956320-D182-4515-B5FB-589DC29B96EC}"/>
                </a:ext>
              </a:extLst>
            </p:cNvPr>
            <p:cNvSpPr/>
            <p:nvPr/>
          </p:nvSpPr>
          <p:spPr bwMode="auto">
            <a:xfrm>
              <a:off x="7653338" y="989014"/>
              <a:ext cx="64294" cy="36910"/>
            </a:xfrm>
            <a:custGeom>
              <a:avLst/>
              <a:gdLst>
                <a:gd name="T0" fmla="*/ 21 w 21"/>
                <a:gd name="T1" fmla="*/ 7 h 12"/>
                <a:gd name="T2" fmla="*/ 21 w 21"/>
                <a:gd name="T3" fmla="*/ 7 h 12"/>
                <a:gd name="T4" fmla="*/ 21 w 21"/>
                <a:gd name="T5" fmla="*/ 6 h 12"/>
                <a:gd name="T6" fmla="*/ 19 w 21"/>
                <a:gd name="T7" fmla="*/ 3 h 12"/>
                <a:gd name="T8" fmla="*/ 18 w 21"/>
                <a:gd name="T9" fmla="*/ 3 h 12"/>
                <a:gd name="T10" fmla="*/ 18 w 21"/>
                <a:gd name="T11" fmla="*/ 3 h 12"/>
                <a:gd name="T12" fmla="*/ 18 w 21"/>
                <a:gd name="T13" fmla="*/ 3 h 12"/>
                <a:gd name="T14" fmla="*/ 18 w 21"/>
                <a:gd name="T15" fmla="*/ 3 h 12"/>
                <a:gd name="T16" fmla="*/ 18 w 21"/>
                <a:gd name="T17" fmla="*/ 3 h 12"/>
                <a:gd name="T18" fmla="*/ 18 w 21"/>
                <a:gd name="T19" fmla="*/ 3 h 12"/>
                <a:gd name="T20" fmla="*/ 18 w 21"/>
                <a:gd name="T21" fmla="*/ 3 h 12"/>
                <a:gd name="T22" fmla="*/ 18 w 21"/>
                <a:gd name="T23" fmla="*/ 2 h 12"/>
                <a:gd name="T24" fmla="*/ 18 w 21"/>
                <a:gd name="T25" fmla="*/ 2 h 12"/>
                <a:gd name="T26" fmla="*/ 17 w 21"/>
                <a:gd name="T27" fmla="*/ 2 h 12"/>
                <a:gd name="T28" fmla="*/ 17 w 21"/>
                <a:gd name="T29" fmla="*/ 2 h 12"/>
                <a:gd name="T30" fmla="*/ 16 w 21"/>
                <a:gd name="T31" fmla="*/ 2 h 12"/>
                <a:gd name="T32" fmla="*/ 16 w 21"/>
                <a:gd name="T33" fmla="*/ 2 h 12"/>
                <a:gd name="T34" fmla="*/ 11 w 21"/>
                <a:gd name="T35" fmla="*/ 3 h 12"/>
                <a:gd name="T36" fmla="*/ 9 w 21"/>
                <a:gd name="T37" fmla="*/ 5 h 12"/>
                <a:gd name="T38" fmla="*/ 7 w 21"/>
                <a:gd name="T39" fmla="*/ 6 h 12"/>
                <a:gd name="T40" fmla="*/ 3 w 21"/>
                <a:gd name="T41" fmla="*/ 9 h 12"/>
                <a:gd name="T42" fmla="*/ 0 w 21"/>
                <a:gd name="T43" fmla="*/ 12 h 12"/>
                <a:gd name="T44" fmla="*/ 0 w 21"/>
                <a:gd name="T45" fmla="*/ 11 h 12"/>
                <a:gd name="T46" fmla="*/ 2 w 21"/>
                <a:gd name="T47" fmla="*/ 8 h 12"/>
                <a:gd name="T48" fmla="*/ 4 w 21"/>
                <a:gd name="T49" fmla="*/ 6 h 12"/>
                <a:gd name="T50" fmla="*/ 5 w 21"/>
                <a:gd name="T51" fmla="*/ 4 h 12"/>
                <a:gd name="T52" fmla="*/ 10 w 21"/>
                <a:gd name="T53" fmla="*/ 1 h 12"/>
                <a:gd name="T54" fmla="*/ 13 w 21"/>
                <a:gd name="T55" fmla="*/ 0 h 12"/>
                <a:gd name="T56" fmla="*/ 16 w 21"/>
                <a:gd name="T57" fmla="*/ 0 h 12"/>
                <a:gd name="T58" fmla="*/ 16 w 21"/>
                <a:gd name="T59" fmla="*/ 0 h 12"/>
                <a:gd name="T60" fmla="*/ 17 w 21"/>
                <a:gd name="T61" fmla="*/ 0 h 12"/>
                <a:gd name="T62" fmla="*/ 18 w 21"/>
                <a:gd name="T63" fmla="*/ 0 h 12"/>
                <a:gd name="T64" fmla="*/ 18 w 21"/>
                <a:gd name="T65" fmla="*/ 1 h 12"/>
                <a:gd name="T66" fmla="*/ 19 w 21"/>
                <a:gd name="T67" fmla="*/ 1 h 12"/>
                <a:gd name="T68" fmla="*/ 19 w 21"/>
                <a:gd name="T69" fmla="*/ 1 h 12"/>
                <a:gd name="T70" fmla="*/ 19 w 21"/>
                <a:gd name="T71" fmla="*/ 1 h 12"/>
                <a:gd name="T72" fmla="*/ 19 w 21"/>
                <a:gd name="T73" fmla="*/ 1 h 12"/>
                <a:gd name="T74" fmla="*/ 20 w 21"/>
                <a:gd name="T75" fmla="*/ 2 h 12"/>
                <a:gd name="T76" fmla="*/ 21 w 21"/>
                <a:gd name="T77" fmla="*/ 4 h 12"/>
                <a:gd name="T78" fmla="*/ 21 w 21"/>
                <a:gd name="T79" fmla="*/ 6 h 12"/>
                <a:gd name="T80" fmla="*/ 21 w 21"/>
                <a:gd name="T81" fmla="*/ 7 h 12"/>
                <a:gd name="T82" fmla="*/ 21 w 21"/>
                <a:gd name="T8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2">
                  <a:moveTo>
                    <a:pt x="21" y="7"/>
                  </a:moveTo>
                  <a:cubicBezTo>
                    <a:pt x="21" y="7"/>
                    <a:pt x="21" y="7"/>
                    <a:pt x="21" y="7"/>
                  </a:cubicBezTo>
                  <a:cubicBezTo>
                    <a:pt x="21" y="6"/>
                    <a:pt x="21" y="6"/>
                    <a:pt x="21" y="6"/>
                  </a:cubicBezTo>
                  <a:cubicBezTo>
                    <a:pt x="20" y="5"/>
                    <a:pt x="20" y="4"/>
                    <a:pt x="19" y="3"/>
                  </a:cubicBezTo>
                  <a:cubicBezTo>
                    <a:pt x="19" y="3"/>
                    <a:pt x="19"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2"/>
                    <a:pt x="18" y="2"/>
                    <a:pt x="18" y="2"/>
                  </a:cubicBezTo>
                  <a:cubicBezTo>
                    <a:pt x="18" y="2"/>
                    <a:pt x="18" y="2"/>
                    <a:pt x="18" y="2"/>
                  </a:cubicBezTo>
                  <a:cubicBezTo>
                    <a:pt x="17" y="2"/>
                    <a:pt x="17" y="2"/>
                    <a:pt x="17" y="2"/>
                  </a:cubicBezTo>
                  <a:cubicBezTo>
                    <a:pt x="17" y="2"/>
                    <a:pt x="17" y="2"/>
                    <a:pt x="17" y="2"/>
                  </a:cubicBezTo>
                  <a:cubicBezTo>
                    <a:pt x="16" y="2"/>
                    <a:pt x="16" y="2"/>
                    <a:pt x="16" y="2"/>
                  </a:cubicBezTo>
                  <a:cubicBezTo>
                    <a:pt x="16" y="2"/>
                    <a:pt x="16" y="2"/>
                    <a:pt x="16" y="2"/>
                  </a:cubicBezTo>
                  <a:cubicBezTo>
                    <a:pt x="14" y="2"/>
                    <a:pt x="13" y="3"/>
                    <a:pt x="11" y="3"/>
                  </a:cubicBezTo>
                  <a:cubicBezTo>
                    <a:pt x="10" y="4"/>
                    <a:pt x="10" y="4"/>
                    <a:pt x="9" y="5"/>
                  </a:cubicBezTo>
                  <a:cubicBezTo>
                    <a:pt x="8" y="5"/>
                    <a:pt x="7" y="6"/>
                    <a:pt x="7" y="6"/>
                  </a:cubicBezTo>
                  <a:cubicBezTo>
                    <a:pt x="6" y="7"/>
                    <a:pt x="4" y="8"/>
                    <a:pt x="3" y="9"/>
                  </a:cubicBezTo>
                  <a:cubicBezTo>
                    <a:pt x="1" y="11"/>
                    <a:pt x="0" y="12"/>
                    <a:pt x="0" y="12"/>
                  </a:cubicBezTo>
                  <a:cubicBezTo>
                    <a:pt x="0" y="12"/>
                    <a:pt x="0" y="11"/>
                    <a:pt x="0" y="11"/>
                  </a:cubicBezTo>
                  <a:cubicBezTo>
                    <a:pt x="1" y="10"/>
                    <a:pt x="1" y="9"/>
                    <a:pt x="2" y="8"/>
                  </a:cubicBezTo>
                  <a:cubicBezTo>
                    <a:pt x="3" y="7"/>
                    <a:pt x="3" y="7"/>
                    <a:pt x="4" y="6"/>
                  </a:cubicBezTo>
                  <a:cubicBezTo>
                    <a:pt x="4" y="6"/>
                    <a:pt x="5" y="5"/>
                    <a:pt x="5" y="4"/>
                  </a:cubicBezTo>
                  <a:cubicBezTo>
                    <a:pt x="7" y="3"/>
                    <a:pt x="8" y="2"/>
                    <a:pt x="10" y="1"/>
                  </a:cubicBezTo>
                  <a:cubicBezTo>
                    <a:pt x="11" y="1"/>
                    <a:pt x="12" y="1"/>
                    <a:pt x="13" y="0"/>
                  </a:cubicBezTo>
                  <a:cubicBezTo>
                    <a:pt x="14" y="0"/>
                    <a:pt x="15" y="0"/>
                    <a:pt x="16" y="0"/>
                  </a:cubicBezTo>
                  <a:cubicBezTo>
                    <a:pt x="16" y="0"/>
                    <a:pt x="16" y="0"/>
                    <a:pt x="16" y="0"/>
                  </a:cubicBezTo>
                  <a:cubicBezTo>
                    <a:pt x="17" y="0"/>
                    <a:pt x="17" y="0"/>
                    <a:pt x="17" y="0"/>
                  </a:cubicBezTo>
                  <a:cubicBezTo>
                    <a:pt x="17" y="0"/>
                    <a:pt x="17" y="0"/>
                    <a:pt x="18" y="0"/>
                  </a:cubicBezTo>
                  <a:cubicBezTo>
                    <a:pt x="18" y="1"/>
                    <a:pt x="18" y="1"/>
                    <a:pt x="18" y="1"/>
                  </a:cubicBezTo>
                  <a:cubicBezTo>
                    <a:pt x="19" y="1"/>
                    <a:pt x="19" y="1"/>
                    <a:pt x="19" y="1"/>
                  </a:cubicBezTo>
                  <a:cubicBezTo>
                    <a:pt x="19" y="1"/>
                    <a:pt x="19" y="1"/>
                    <a:pt x="19" y="1"/>
                  </a:cubicBezTo>
                  <a:cubicBezTo>
                    <a:pt x="19" y="1"/>
                    <a:pt x="19" y="1"/>
                    <a:pt x="19" y="1"/>
                  </a:cubicBezTo>
                  <a:cubicBezTo>
                    <a:pt x="19" y="1"/>
                    <a:pt x="19" y="1"/>
                    <a:pt x="19" y="1"/>
                  </a:cubicBezTo>
                  <a:cubicBezTo>
                    <a:pt x="20" y="2"/>
                    <a:pt x="20" y="2"/>
                    <a:pt x="20" y="2"/>
                  </a:cubicBezTo>
                  <a:cubicBezTo>
                    <a:pt x="21" y="3"/>
                    <a:pt x="21" y="4"/>
                    <a:pt x="21" y="4"/>
                  </a:cubicBezTo>
                  <a:cubicBezTo>
                    <a:pt x="21" y="5"/>
                    <a:pt x="21" y="5"/>
                    <a:pt x="21" y="6"/>
                  </a:cubicBezTo>
                  <a:cubicBezTo>
                    <a:pt x="21" y="6"/>
                    <a:pt x="21" y="6"/>
                    <a:pt x="21" y="7"/>
                  </a:cubicBezTo>
                  <a:cubicBezTo>
                    <a:pt x="21" y="7"/>
                    <a:pt x="21" y="7"/>
                    <a:pt x="21" y="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ṡľíḓê">
              <a:extLst>
                <a:ext uri="{FF2B5EF4-FFF2-40B4-BE49-F238E27FC236}">
                  <a16:creationId xmlns:a16="http://schemas.microsoft.com/office/drawing/2014/main" id="{53D24463-D668-4012-8CC2-C51D70ECC8B5}"/>
                </a:ext>
              </a:extLst>
            </p:cNvPr>
            <p:cNvSpPr/>
            <p:nvPr/>
          </p:nvSpPr>
          <p:spPr bwMode="auto">
            <a:xfrm>
              <a:off x="7435454" y="1128317"/>
              <a:ext cx="100012" cy="171450"/>
            </a:xfrm>
            <a:custGeom>
              <a:avLst/>
              <a:gdLst>
                <a:gd name="T0" fmla="*/ 3 w 32"/>
                <a:gd name="T1" fmla="*/ 0 h 55"/>
                <a:gd name="T2" fmla="*/ 32 w 32"/>
                <a:gd name="T3" fmla="*/ 1 h 55"/>
                <a:gd name="T4" fmla="*/ 31 w 32"/>
                <a:gd name="T5" fmla="*/ 46 h 55"/>
                <a:gd name="T6" fmla="*/ 16 w 32"/>
                <a:gd name="T7" fmla="*/ 55 h 55"/>
                <a:gd name="T8" fmla="*/ 0 w 32"/>
                <a:gd name="T9" fmla="*/ 45 h 55"/>
                <a:gd name="T10" fmla="*/ 3 w 32"/>
                <a:gd name="T11" fmla="*/ 0 h 55"/>
              </a:gdLst>
              <a:ahLst/>
              <a:cxnLst>
                <a:cxn ang="0">
                  <a:pos x="T0" y="T1"/>
                </a:cxn>
                <a:cxn ang="0">
                  <a:pos x="T2" y="T3"/>
                </a:cxn>
                <a:cxn ang="0">
                  <a:pos x="T4" y="T5"/>
                </a:cxn>
                <a:cxn ang="0">
                  <a:pos x="T6" y="T7"/>
                </a:cxn>
                <a:cxn ang="0">
                  <a:pos x="T8" y="T9"/>
                </a:cxn>
                <a:cxn ang="0">
                  <a:pos x="T10" y="T11"/>
                </a:cxn>
              </a:cxnLst>
              <a:rect l="0" t="0" r="r" b="b"/>
              <a:pathLst>
                <a:path w="32" h="55">
                  <a:moveTo>
                    <a:pt x="3" y="0"/>
                  </a:moveTo>
                  <a:cubicBezTo>
                    <a:pt x="32" y="1"/>
                    <a:pt x="32" y="1"/>
                    <a:pt x="32" y="1"/>
                  </a:cubicBezTo>
                  <a:cubicBezTo>
                    <a:pt x="32" y="1"/>
                    <a:pt x="31" y="46"/>
                    <a:pt x="31" y="46"/>
                  </a:cubicBezTo>
                  <a:cubicBezTo>
                    <a:pt x="31" y="46"/>
                    <a:pt x="29" y="55"/>
                    <a:pt x="16" y="55"/>
                  </a:cubicBezTo>
                  <a:cubicBezTo>
                    <a:pt x="3" y="55"/>
                    <a:pt x="0" y="45"/>
                    <a:pt x="0" y="45"/>
                  </a:cubicBezTo>
                  <a:cubicBezTo>
                    <a:pt x="1" y="45"/>
                    <a:pt x="3" y="0"/>
                    <a:pt x="3" y="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sliḋè">
              <a:extLst>
                <a:ext uri="{FF2B5EF4-FFF2-40B4-BE49-F238E27FC236}">
                  <a16:creationId xmlns:a16="http://schemas.microsoft.com/office/drawing/2014/main" id="{3FA742DF-2524-431F-A805-6EB7D08ACF85}"/>
                </a:ext>
              </a:extLst>
            </p:cNvPr>
            <p:cNvSpPr/>
            <p:nvPr/>
          </p:nvSpPr>
          <p:spPr bwMode="auto">
            <a:xfrm>
              <a:off x="7439026" y="1178323"/>
              <a:ext cx="96441" cy="86916"/>
            </a:xfrm>
            <a:custGeom>
              <a:avLst/>
              <a:gdLst>
                <a:gd name="T0" fmla="*/ 1 w 31"/>
                <a:gd name="T1" fmla="*/ 0 h 28"/>
                <a:gd name="T2" fmla="*/ 30 w 31"/>
                <a:gd name="T3" fmla="*/ 2 h 28"/>
                <a:gd name="T4" fmla="*/ 31 w 31"/>
                <a:gd name="T5" fmla="*/ 19 h 28"/>
                <a:gd name="T6" fmla="*/ 16 w 31"/>
                <a:gd name="T7" fmla="*/ 28 h 28"/>
                <a:gd name="T8" fmla="*/ 0 w 31"/>
                <a:gd name="T9" fmla="*/ 18 h 28"/>
                <a:gd name="T10" fmla="*/ 1 w 31"/>
                <a:gd name="T11" fmla="*/ 0 h 28"/>
              </a:gdLst>
              <a:ahLst/>
              <a:cxnLst>
                <a:cxn ang="0">
                  <a:pos x="T0" y="T1"/>
                </a:cxn>
                <a:cxn ang="0">
                  <a:pos x="T2" y="T3"/>
                </a:cxn>
                <a:cxn ang="0">
                  <a:pos x="T4" y="T5"/>
                </a:cxn>
                <a:cxn ang="0">
                  <a:pos x="T6" y="T7"/>
                </a:cxn>
                <a:cxn ang="0">
                  <a:pos x="T8" y="T9"/>
                </a:cxn>
                <a:cxn ang="0">
                  <a:pos x="T10" y="T11"/>
                </a:cxn>
              </a:cxnLst>
              <a:rect l="0" t="0" r="r" b="b"/>
              <a:pathLst>
                <a:path w="31" h="28">
                  <a:moveTo>
                    <a:pt x="1" y="0"/>
                  </a:moveTo>
                  <a:cubicBezTo>
                    <a:pt x="30" y="2"/>
                    <a:pt x="30" y="2"/>
                    <a:pt x="30" y="2"/>
                  </a:cubicBezTo>
                  <a:cubicBezTo>
                    <a:pt x="30" y="2"/>
                    <a:pt x="31" y="19"/>
                    <a:pt x="31" y="19"/>
                  </a:cubicBezTo>
                  <a:cubicBezTo>
                    <a:pt x="31" y="19"/>
                    <a:pt x="28" y="28"/>
                    <a:pt x="16" y="28"/>
                  </a:cubicBezTo>
                  <a:cubicBezTo>
                    <a:pt x="3" y="27"/>
                    <a:pt x="0" y="18"/>
                    <a:pt x="0" y="18"/>
                  </a:cubicBezTo>
                  <a:cubicBezTo>
                    <a:pt x="0" y="18"/>
                    <a:pt x="1" y="0"/>
                    <a:pt x="1"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ṡ1ídé">
              <a:extLst>
                <a:ext uri="{FF2B5EF4-FFF2-40B4-BE49-F238E27FC236}">
                  <a16:creationId xmlns:a16="http://schemas.microsoft.com/office/drawing/2014/main" id="{E001E73D-1481-45BA-9875-649977E2E44B}"/>
                </a:ext>
              </a:extLst>
            </p:cNvPr>
            <p:cNvSpPr/>
            <p:nvPr/>
          </p:nvSpPr>
          <p:spPr bwMode="auto">
            <a:xfrm>
              <a:off x="7442598" y="1153320"/>
              <a:ext cx="92869" cy="46435"/>
            </a:xfrm>
            <a:custGeom>
              <a:avLst/>
              <a:gdLst>
                <a:gd name="T0" fmla="*/ 1 w 30"/>
                <a:gd name="T1" fmla="*/ 0 h 15"/>
                <a:gd name="T2" fmla="*/ 30 w 30"/>
                <a:gd name="T3" fmla="*/ 1 h 15"/>
                <a:gd name="T4" fmla="*/ 30 w 30"/>
                <a:gd name="T5" fmla="*/ 12 h 15"/>
                <a:gd name="T6" fmla="*/ 21 w 30"/>
                <a:gd name="T7" fmla="*/ 14 h 15"/>
                <a:gd name="T8" fmla="*/ 0 w 30"/>
                <a:gd name="T9" fmla="*/ 11 h 15"/>
                <a:gd name="T10" fmla="*/ 1 w 30"/>
                <a:gd name="T11" fmla="*/ 0 h 15"/>
              </a:gdLst>
              <a:ahLst/>
              <a:cxnLst>
                <a:cxn ang="0">
                  <a:pos x="T0" y="T1"/>
                </a:cxn>
                <a:cxn ang="0">
                  <a:pos x="T2" y="T3"/>
                </a:cxn>
                <a:cxn ang="0">
                  <a:pos x="T4" y="T5"/>
                </a:cxn>
                <a:cxn ang="0">
                  <a:pos x="T6" y="T7"/>
                </a:cxn>
                <a:cxn ang="0">
                  <a:pos x="T8" y="T9"/>
                </a:cxn>
                <a:cxn ang="0">
                  <a:pos x="T10" y="T11"/>
                </a:cxn>
              </a:cxnLst>
              <a:rect l="0" t="0" r="r" b="b"/>
              <a:pathLst>
                <a:path w="30" h="15">
                  <a:moveTo>
                    <a:pt x="1" y="0"/>
                  </a:moveTo>
                  <a:cubicBezTo>
                    <a:pt x="30" y="1"/>
                    <a:pt x="30" y="1"/>
                    <a:pt x="30" y="1"/>
                  </a:cubicBezTo>
                  <a:cubicBezTo>
                    <a:pt x="30" y="1"/>
                    <a:pt x="30" y="7"/>
                    <a:pt x="30" y="12"/>
                  </a:cubicBezTo>
                  <a:cubicBezTo>
                    <a:pt x="30" y="13"/>
                    <a:pt x="22" y="14"/>
                    <a:pt x="21" y="14"/>
                  </a:cubicBezTo>
                  <a:cubicBezTo>
                    <a:pt x="14" y="15"/>
                    <a:pt x="7" y="13"/>
                    <a:pt x="0" y="11"/>
                  </a:cubicBezTo>
                  <a:cubicBezTo>
                    <a:pt x="0" y="6"/>
                    <a:pt x="1" y="0"/>
                    <a:pt x="1"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ïşliďè">
              <a:extLst>
                <a:ext uri="{FF2B5EF4-FFF2-40B4-BE49-F238E27FC236}">
                  <a16:creationId xmlns:a16="http://schemas.microsoft.com/office/drawing/2014/main" id="{3461C976-5007-48E7-96C2-C4572C17D219}"/>
                </a:ext>
              </a:extLst>
            </p:cNvPr>
            <p:cNvSpPr/>
            <p:nvPr/>
          </p:nvSpPr>
          <p:spPr bwMode="auto">
            <a:xfrm>
              <a:off x="7278292" y="741364"/>
              <a:ext cx="442912" cy="415529"/>
            </a:xfrm>
            <a:custGeom>
              <a:avLst/>
              <a:gdLst>
                <a:gd name="T0" fmla="*/ 1 w 143"/>
                <a:gd name="T1" fmla="*/ 64 h 134"/>
                <a:gd name="T2" fmla="*/ 68 w 143"/>
                <a:gd name="T3" fmla="*/ 133 h 134"/>
                <a:gd name="T4" fmla="*/ 141 w 143"/>
                <a:gd name="T5" fmla="*/ 70 h 134"/>
                <a:gd name="T6" fmla="*/ 74 w 143"/>
                <a:gd name="T7" fmla="*/ 2 h 134"/>
                <a:gd name="T8" fmla="*/ 1 w 143"/>
                <a:gd name="T9" fmla="*/ 64 h 134"/>
              </a:gdLst>
              <a:ahLst/>
              <a:cxnLst>
                <a:cxn ang="0">
                  <a:pos x="T0" y="T1"/>
                </a:cxn>
                <a:cxn ang="0">
                  <a:pos x="T2" y="T3"/>
                </a:cxn>
                <a:cxn ang="0">
                  <a:pos x="T4" y="T5"/>
                </a:cxn>
                <a:cxn ang="0">
                  <a:pos x="T6" y="T7"/>
                </a:cxn>
                <a:cxn ang="0">
                  <a:pos x="T8" y="T9"/>
                </a:cxn>
              </a:cxnLst>
              <a:rect l="0" t="0" r="r" b="b"/>
              <a:pathLst>
                <a:path w="143" h="134">
                  <a:moveTo>
                    <a:pt x="1" y="64"/>
                  </a:moveTo>
                  <a:cubicBezTo>
                    <a:pt x="0" y="101"/>
                    <a:pt x="30" y="131"/>
                    <a:pt x="68" y="133"/>
                  </a:cubicBezTo>
                  <a:cubicBezTo>
                    <a:pt x="107" y="134"/>
                    <a:pt x="140" y="106"/>
                    <a:pt x="141" y="70"/>
                  </a:cubicBezTo>
                  <a:cubicBezTo>
                    <a:pt x="143" y="34"/>
                    <a:pt x="112" y="3"/>
                    <a:pt x="74" y="2"/>
                  </a:cubicBezTo>
                  <a:cubicBezTo>
                    <a:pt x="35" y="0"/>
                    <a:pt x="2" y="28"/>
                    <a:pt x="1" y="64"/>
                  </a:cubicBezTo>
                  <a:close/>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şlîḑé">
              <a:extLst>
                <a:ext uri="{FF2B5EF4-FFF2-40B4-BE49-F238E27FC236}">
                  <a16:creationId xmlns:a16="http://schemas.microsoft.com/office/drawing/2014/main" id="{247FA7D7-E750-4CCC-870F-DCE5FEC7214A}"/>
                </a:ext>
              </a:extLst>
            </p:cNvPr>
            <p:cNvSpPr/>
            <p:nvPr/>
          </p:nvSpPr>
          <p:spPr bwMode="auto">
            <a:xfrm>
              <a:off x="7302104" y="784227"/>
              <a:ext cx="384572" cy="419100"/>
            </a:xfrm>
            <a:custGeom>
              <a:avLst/>
              <a:gdLst>
                <a:gd name="T0" fmla="*/ 0 w 124"/>
                <a:gd name="T1" fmla="*/ 50 h 135"/>
                <a:gd name="T2" fmla="*/ 32 w 124"/>
                <a:gd name="T3" fmla="*/ 4 h 135"/>
                <a:gd name="T4" fmla="*/ 64 w 124"/>
                <a:gd name="T5" fmla="*/ 0 h 135"/>
                <a:gd name="T6" fmla="*/ 96 w 124"/>
                <a:gd name="T7" fmla="*/ 7 h 135"/>
                <a:gd name="T8" fmla="*/ 112 w 124"/>
                <a:gd name="T9" fmla="*/ 42 h 135"/>
                <a:gd name="T10" fmla="*/ 123 w 124"/>
                <a:gd name="T11" fmla="*/ 55 h 135"/>
                <a:gd name="T12" fmla="*/ 123 w 124"/>
                <a:gd name="T13" fmla="*/ 67 h 135"/>
                <a:gd name="T14" fmla="*/ 117 w 124"/>
                <a:gd name="T15" fmla="*/ 95 h 135"/>
                <a:gd name="T16" fmla="*/ 97 w 124"/>
                <a:gd name="T17" fmla="*/ 122 h 135"/>
                <a:gd name="T18" fmla="*/ 80 w 124"/>
                <a:gd name="T19" fmla="*/ 131 h 135"/>
                <a:gd name="T20" fmla="*/ 49 w 124"/>
                <a:gd name="T21" fmla="*/ 132 h 135"/>
                <a:gd name="T22" fmla="*/ 28 w 124"/>
                <a:gd name="T23" fmla="*/ 124 h 135"/>
                <a:gd name="T24" fmla="*/ 6 w 124"/>
                <a:gd name="T25" fmla="*/ 97 h 135"/>
                <a:gd name="T26" fmla="*/ 0 w 124"/>
                <a:gd name="T27" fmla="*/ 67 h 135"/>
                <a:gd name="T28" fmla="*/ 0 w 124"/>
                <a:gd name="T29" fmla="*/ 50 h 135"/>
                <a:gd name="T30" fmla="*/ 0 w 124"/>
                <a:gd name="T31" fmla="*/ 5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35">
                  <a:moveTo>
                    <a:pt x="0" y="50"/>
                  </a:moveTo>
                  <a:cubicBezTo>
                    <a:pt x="2" y="30"/>
                    <a:pt x="11" y="11"/>
                    <a:pt x="32" y="4"/>
                  </a:cubicBezTo>
                  <a:cubicBezTo>
                    <a:pt x="42" y="1"/>
                    <a:pt x="53" y="0"/>
                    <a:pt x="64" y="0"/>
                  </a:cubicBezTo>
                  <a:cubicBezTo>
                    <a:pt x="75" y="1"/>
                    <a:pt x="86" y="2"/>
                    <a:pt x="96" y="7"/>
                  </a:cubicBezTo>
                  <a:cubicBezTo>
                    <a:pt x="114" y="14"/>
                    <a:pt x="111" y="23"/>
                    <a:pt x="112" y="42"/>
                  </a:cubicBezTo>
                  <a:cubicBezTo>
                    <a:pt x="112" y="44"/>
                    <a:pt x="123" y="53"/>
                    <a:pt x="123" y="55"/>
                  </a:cubicBezTo>
                  <a:cubicBezTo>
                    <a:pt x="123" y="59"/>
                    <a:pt x="124" y="63"/>
                    <a:pt x="123" y="67"/>
                  </a:cubicBezTo>
                  <a:cubicBezTo>
                    <a:pt x="123" y="77"/>
                    <a:pt x="121" y="86"/>
                    <a:pt x="117" y="95"/>
                  </a:cubicBezTo>
                  <a:cubicBezTo>
                    <a:pt x="113" y="105"/>
                    <a:pt x="107" y="115"/>
                    <a:pt x="97" y="122"/>
                  </a:cubicBezTo>
                  <a:cubicBezTo>
                    <a:pt x="92" y="126"/>
                    <a:pt x="86" y="129"/>
                    <a:pt x="80" y="131"/>
                  </a:cubicBezTo>
                  <a:cubicBezTo>
                    <a:pt x="69" y="134"/>
                    <a:pt x="59" y="135"/>
                    <a:pt x="49" y="132"/>
                  </a:cubicBezTo>
                  <a:cubicBezTo>
                    <a:pt x="41" y="131"/>
                    <a:pt x="34" y="128"/>
                    <a:pt x="28" y="124"/>
                  </a:cubicBezTo>
                  <a:cubicBezTo>
                    <a:pt x="18" y="118"/>
                    <a:pt x="10" y="108"/>
                    <a:pt x="6" y="97"/>
                  </a:cubicBezTo>
                  <a:cubicBezTo>
                    <a:pt x="2" y="87"/>
                    <a:pt x="0" y="77"/>
                    <a:pt x="0" y="67"/>
                  </a:cubicBezTo>
                  <a:cubicBezTo>
                    <a:pt x="0" y="61"/>
                    <a:pt x="0" y="56"/>
                    <a:pt x="0" y="50"/>
                  </a:cubicBezTo>
                  <a:cubicBezTo>
                    <a:pt x="0" y="50"/>
                    <a:pt x="0" y="50"/>
                    <a:pt x="0" y="5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ṡļîḋé">
              <a:extLst>
                <a:ext uri="{FF2B5EF4-FFF2-40B4-BE49-F238E27FC236}">
                  <a16:creationId xmlns:a16="http://schemas.microsoft.com/office/drawing/2014/main" id="{D6115252-62EA-444F-A809-0C1FA745BFE7}"/>
                </a:ext>
              </a:extLst>
            </p:cNvPr>
            <p:cNvSpPr/>
            <p:nvPr/>
          </p:nvSpPr>
          <p:spPr bwMode="auto">
            <a:xfrm>
              <a:off x="7386638" y="967583"/>
              <a:ext cx="58341" cy="65485"/>
            </a:xfrm>
            <a:custGeom>
              <a:avLst/>
              <a:gdLst>
                <a:gd name="T0" fmla="*/ 19 w 19"/>
                <a:gd name="T1" fmla="*/ 11 h 21"/>
                <a:gd name="T2" fmla="*/ 10 w 19"/>
                <a:gd name="T3" fmla="*/ 21 h 21"/>
                <a:gd name="T4" fmla="*/ 0 w 19"/>
                <a:gd name="T5" fmla="*/ 11 h 21"/>
                <a:gd name="T6" fmla="*/ 10 w 19"/>
                <a:gd name="T7" fmla="*/ 0 h 21"/>
                <a:gd name="T8" fmla="*/ 19 w 19"/>
                <a:gd name="T9" fmla="*/ 11 h 21"/>
              </a:gdLst>
              <a:ahLst/>
              <a:cxnLst>
                <a:cxn ang="0">
                  <a:pos x="T0" y="T1"/>
                </a:cxn>
                <a:cxn ang="0">
                  <a:pos x="T2" y="T3"/>
                </a:cxn>
                <a:cxn ang="0">
                  <a:pos x="T4" y="T5"/>
                </a:cxn>
                <a:cxn ang="0">
                  <a:pos x="T6" y="T7"/>
                </a:cxn>
                <a:cxn ang="0">
                  <a:pos x="T8" y="T9"/>
                </a:cxn>
              </a:cxnLst>
              <a:rect l="0" t="0" r="r" b="b"/>
              <a:pathLst>
                <a:path w="19" h="21">
                  <a:moveTo>
                    <a:pt x="19" y="11"/>
                  </a:moveTo>
                  <a:cubicBezTo>
                    <a:pt x="19" y="17"/>
                    <a:pt x="15" y="21"/>
                    <a:pt x="10" y="21"/>
                  </a:cubicBezTo>
                  <a:cubicBezTo>
                    <a:pt x="4" y="21"/>
                    <a:pt x="0" y="17"/>
                    <a:pt x="0" y="11"/>
                  </a:cubicBezTo>
                  <a:cubicBezTo>
                    <a:pt x="0" y="5"/>
                    <a:pt x="4" y="0"/>
                    <a:pt x="10" y="0"/>
                  </a:cubicBezTo>
                  <a:cubicBezTo>
                    <a:pt x="15" y="1"/>
                    <a:pt x="19" y="5"/>
                    <a:pt x="19" y="11"/>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íṩľiḋè">
              <a:extLst>
                <a:ext uri="{FF2B5EF4-FFF2-40B4-BE49-F238E27FC236}">
                  <a16:creationId xmlns:a16="http://schemas.microsoft.com/office/drawing/2014/main" id="{10291D2E-B954-46A1-B4D0-B649984B555F}"/>
                </a:ext>
              </a:extLst>
            </p:cNvPr>
            <p:cNvSpPr/>
            <p:nvPr/>
          </p:nvSpPr>
          <p:spPr bwMode="auto">
            <a:xfrm>
              <a:off x="7386638" y="961629"/>
              <a:ext cx="58341" cy="6429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íšľíḓè">
              <a:extLst>
                <a:ext uri="{FF2B5EF4-FFF2-40B4-BE49-F238E27FC236}">
                  <a16:creationId xmlns:a16="http://schemas.microsoft.com/office/drawing/2014/main" id="{79E3AF84-A8E1-47E5-B086-7469F753A622}"/>
                </a:ext>
              </a:extLst>
            </p:cNvPr>
            <p:cNvSpPr/>
            <p:nvPr/>
          </p:nvSpPr>
          <p:spPr bwMode="auto">
            <a:xfrm>
              <a:off x="7411642" y="973536"/>
              <a:ext cx="23812"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îṩḻîḑé">
              <a:extLst>
                <a:ext uri="{FF2B5EF4-FFF2-40B4-BE49-F238E27FC236}">
                  <a16:creationId xmlns:a16="http://schemas.microsoft.com/office/drawing/2014/main" id="{0C146FBC-8661-420A-8077-9EE1BA5446F8}"/>
                </a:ext>
              </a:extLst>
            </p:cNvPr>
            <p:cNvSpPr/>
            <p:nvPr/>
          </p:nvSpPr>
          <p:spPr bwMode="auto">
            <a:xfrm>
              <a:off x="7562851" y="971154"/>
              <a:ext cx="59531" cy="64294"/>
            </a:xfrm>
            <a:prstGeom prst="ellipse">
              <a:avLst/>
            </a:pr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îSļïďé">
              <a:extLst>
                <a:ext uri="{FF2B5EF4-FFF2-40B4-BE49-F238E27FC236}">
                  <a16:creationId xmlns:a16="http://schemas.microsoft.com/office/drawing/2014/main" id="{AB831D0A-8CCC-4BE3-9E37-1579D385A344}"/>
                </a:ext>
              </a:extLst>
            </p:cNvPr>
            <p:cNvSpPr/>
            <p:nvPr/>
          </p:nvSpPr>
          <p:spPr bwMode="auto">
            <a:xfrm>
              <a:off x="7562851" y="964011"/>
              <a:ext cx="59531"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îṩľîdê">
              <a:extLst>
                <a:ext uri="{FF2B5EF4-FFF2-40B4-BE49-F238E27FC236}">
                  <a16:creationId xmlns:a16="http://schemas.microsoft.com/office/drawing/2014/main" id="{4A097A3A-2759-41BC-8EEC-F4E731066F28}"/>
                </a:ext>
              </a:extLst>
            </p:cNvPr>
            <p:cNvSpPr/>
            <p:nvPr/>
          </p:nvSpPr>
          <p:spPr bwMode="auto">
            <a:xfrm>
              <a:off x="7587854" y="977108"/>
              <a:ext cx="25003"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ṩ1íďé">
              <a:extLst>
                <a:ext uri="{FF2B5EF4-FFF2-40B4-BE49-F238E27FC236}">
                  <a16:creationId xmlns:a16="http://schemas.microsoft.com/office/drawing/2014/main" id="{44FCA224-6A4D-4316-8769-E426929A590D}"/>
                </a:ext>
              </a:extLst>
            </p:cNvPr>
            <p:cNvSpPr/>
            <p:nvPr/>
          </p:nvSpPr>
          <p:spPr bwMode="auto">
            <a:xfrm>
              <a:off x="7479507" y="983061"/>
              <a:ext cx="73819" cy="108347"/>
            </a:xfrm>
            <a:custGeom>
              <a:avLst/>
              <a:gdLst>
                <a:gd name="T0" fmla="*/ 9 w 24"/>
                <a:gd name="T1" fmla="*/ 0 h 35"/>
                <a:gd name="T2" fmla="*/ 13 w 24"/>
                <a:gd name="T3" fmla="*/ 11 h 35"/>
                <a:gd name="T4" fmla="*/ 6 w 24"/>
                <a:gd name="T5" fmla="*/ 25 h 35"/>
                <a:gd name="T6" fmla="*/ 3 w 24"/>
                <a:gd name="T7" fmla="*/ 0 h 35"/>
                <a:gd name="T8" fmla="*/ 9 w 24"/>
                <a:gd name="T9" fmla="*/ 0 h 35"/>
              </a:gdLst>
              <a:ahLst/>
              <a:cxnLst>
                <a:cxn ang="0">
                  <a:pos x="T0" y="T1"/>
                </a:cxn>
                <a:cxn ang="0">
                  <a:pos x="T2" y="T3"/>
                </a:cxn>
                <a:cxn ang="0">
                  <a:pos x="T4" y="T5"/>
                </a:cxn>
                <a:cxn ang="0">
                  <a:pos x="T6" y="T7"/>
                </a:cxn>
                <a:cxn ang="0">
                  <a:pos x="T8" y="T9"/>
                </a:cxn>
              </a:cxnLst>
              <a:rect l="0" t="0" r="r" b="b"/>
              <a:pathLst>
                <a:path w="24" h="35">
                  <a:moveTo>
                    <a:pt x="9" y="0"/>
                  </a:moveTo>
                  <a:cubicBezTo>
                    <a:pt x="9" y="0"/>
                    <a:pt x="7" y="12"/>
                    <a:pt x="13" y="11"/>
                  </a:cubicBezTo>
                  <a:cubicBezTo>
                    <a:pt x="24" y="10"/>
                    <a:pt x="23" y="35"/>
                    <a:pt x="6" y="25"/>
                  </a:cubicBezTo>
                  <a:cubicBezTo>
                    <a:pt x="0" y="21"/>
                    <a:pt x="3" y="0"/>
                    <a:pt x="3" y="0"/>
                  </a:cubicBezTo>
                  <a:lnTo>
                    <a:pt x="9" y="0"/>
                  </a:lnTo>
                  <a:close/>
                </a:path>
              </a:pathLst>
            </a:custGeom>
            <a:solidFill>
              <a:srgbClr val="F484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išļïḓe">
              <a:extLst>
                <a:ext uri="{FF2B5EF4-FFF2-40B4-BE49-F238E27FC236}">
                  <a16:creationId xmlns:a16="http://schemas.microsoft.com/office/drawing/2014/main" id="{ED002B33-690D-4E61-AD42-C8A4314EF703}"/>
                </a:ext>
              </a:extLst>
            </p:cNvPr>
            <p:cNvSpPr/>
            <p:nvPr/>
          </p:nvSpPr>
          <p:spPr bwMode="auto">
            <a:xfrm>
              <a:off x="7402117" y="1060452"/>
              <a:ext cx="135731" cy="98822"/>
            </a:xfrm>
            <a:custGeom>
              <a:avLst/>
              <a:gdLst>
                <a:gd name="T0" fmla="*/ 44 w 44"/>
                <a:gd name="T1" fmla="*/ 11 h 32"/>
                <a:gd name="T2" fmla="*/ 11 w 44"/>
                <a:gd name="T3" fmla="*/ 0 h 32"/>
                <a:gd name="T4" fmla="*/ 25 w 44"/>
                <a:gd name="T5" fmla="*/ 29 h 32"/>
                <a:gd name="T6" fmla="*/ 44 w 44"/>
                <a:gd name="T7" fmla="*/ 11 h 32"/>
              </a:gdLst>
              <a:ahLst/>
              <a:cxnLst>
                <a:cxn ang="0">
                  <a:pos x="T0" y="T1"/>
                </a:cxn>
                <a:cxn ang="0">
                  <a:pos x="T2" y="T3"/>
                </a:cxn>
                <a:cxn ang="0">
                  <a:pos x="T4" y="T5"/>
                </a:cxn>
                <a:cxn ang="0">
                  <a:pos x="T6" y="T7"/>
                </a:cxn>
              </a:cxnLst>
              <a:rect l="0" t="0" r="r" b="b"/>
              <a:pathLst>
                <a:path w="44" h="32">
                  <a:moveTo>
                    <a:pt x="44" y="11"/>
                  </a:moveTo>
                  <a:cubicBezTo>
                    <a:pt x="44" y="11"/>
                    <a:pt x="21" y="14"/>
                    <a:pt x="11" y="0"/>
                  </a:cubicBezTo>
                  <a:cubicBezTo>
                    <a:pt x="11" y="0"/>
                    <a:pt x="0" y="24"/>
                    <a:pt x="25" y="29"/>
                  </a:cubicBezTo>
                  <a:cubicBezTo>
                    <a:pt x="40" y="32"/>
                    <a:pt x="44" y="11"/>
                    <a:pt x="44" y="11"/>
                  </a:cubicBezTo>
                  <a:close/>
                </a:path>
              </a:pathLst>
            </a:custGeom>
            <a:solidFill>
              <a:srgbClr val="B431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Slïde">
              <a:extLst>
                <a:ext uri="{FF2B5EF4-FFF2-40B4-BE49-F238E27FC236}">
                  <a16:creationId xmlns:a16="http://schemas.microsoft.com/office/drawing/2014/main" id="{649211EE-B370-46F8-95C8-1E6F76DBD64D}"/>
                </a:ext>
              </a:extLst>
            </p:cNvPr>
            <p:cNvSpPr/>
            <p:nvPr/>
          </p:nvSpPr>
          <p:spPr bwMode="auto">
            <a:xfrm>
              <a:off x="7427120" y="1089027"/>
              <a:ext cx="86916" cy="64294"/>
            </a:xfrm>
            <a:custGeom>
              <a:avLst/>
              <a:gdLst>
                <a:gd name="T0" fmla="*/ 28 w 28"/>
                <a:gd name="T1" fmla="*/ 18 h 21"/>
                <a:gd name="T2" fmla="*/ 17 w 28"/>
                <a:gd name="T3" fmla="*/ 20 h 21"/>
                <a:gd name="T4" fmla="*/ 5 w 28"/>
                <a:gd name="T5" fmla="*/ 14 h 21"/>
                <a:gd name="T6" fmla="*/ 3 w 28"/>
                <a:gd name="T7" fmla="*/ 12 h 21"/>
                <a:gd name="T8" fmla="*/ 3 w 28"/>
                <a:gd name="T9" fmla="*/ 12 h 21"/>
                <a:gd name="T10" fmla="*/ 3 w 28"/>
                <a:gd name="T11" fmla="*/ 12 h 21"/>
                <a:gd name="T12" fmla="*/ 0 w 28"/>
                <a:gd name="T13" fmla="*/ 3 h 21"/>
                <a:gd name="T14" fmla="*/ 28 w 28"/>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1">
                  <a:moveTo>
                    <a:pt x="28" y="18"/>
                  </a:moveTo>
                  <a:cubicBezTo>
                    <a:pt x="25" y="20"/>
                    <a:pt x="21" y="21"/>
                    <a:pt x="17" y="20"/>
                  </a:cubicBezTo>
                  <a:cubicBezTo>
                    <a:pt x="11" y="19"/>
                    <a:pt x="7" y="17"/>
                    <a:pt x="5" y="14"/>
                  </a:cubicBezTo>
                  <a:cubicBezTo>
                    <a:pt x="4" y="14"/>
                    <a:pt x="4" y="13"/>
                    <a:pt x="3" y="12"/>
                  </a:cubicBezTo>
                  <a:cubicBezTo>
                    <a:pt x="3" y="12"/>
                    <a:pt x="3" y="12"/>
                    <a:pt x="3" y="12"/>
                  </a:cubicBezTo>
                  <a:cubicBezTo>
                    <a:pt x="3" y="12"/>
                    <a:pt x="3" y="12"/>
                    <a:pt x="3" y="12"/>
                  </a:cubicBezTo>
                  <a:cubicBezTo>
                    <a:pt x="1" y="9"/>
                    <a:pt x="1" y="6"/>
                    <a:pt x="0" y="3"/>
                  </a:cubicBezTo>
                  <a:cubicBezTo>
                    <a:pt x="15" y="0"/>
                    <a:pt x="24" y="12"/>
                    <a:pt x="28" y="18"/>
                  </a:cubicBezTo>
                  <a:close/>
                </a:path>
              </a:pathLst>
            </a:custGeom>
            <a:solidFill>
              <a:srgbClr val="F0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ṣḻïďè">
              <a:extLst>
                <a:ext uri="{FF2B5EF4-FFF2-40B4-BE49-F238E27FC236}">
                  <a16:creationId xmlns:a16="http://schemas.microsoft.com/office/drawing/2014/main" id="{F508AFCB-81FA-436D-9065-33D974F350CF}"/>
                </a:ext>
              </a:extLst>
            </p:cNvPr>
            <p:cNvSpPr/>
            <p:nvPr/>
          </p:nvSpPr>
          <p:spPr bwMode="auto">
            <a:xfrm>
              <a:off x="7444979" y="1073548"/>
              <a:ext cx="92869" cy="39291"/>
            </a:xfrm>
            <a:custGeom>
              <a:avLst/>
              <a:gdLst>
                <a:gd name="T0" fmla="*/ 30 w 30"/>
                <a:gd name="T1" fmla="*/ 7 h 13"/>
                <a:gd name="T2" fmla="*/ 30 w 30"/>
                <a:gd name="T3" fmla="*/ 7 h 13"/>
                <a:gd name="T4" fmla="*/ 30 w 30"/>
                <a:gd name="T5" fmla="*/ 8 h 13"/>
                <a:gd name="T6" fmla="*/ 18 w 30"/>
                <a:gd name="T7" fmla="*/ 12 h 13"/>
                <a:gd name="T8" fmla="*/ 8 w 30"/>
                <a:gd name="T9" fmla="*/ 9 h 13"/>
                <a:gd name="T10" fmla="*/ 2 w 30"/>
                <a:gd name="T11" fmla="*/ 6 h 13"/>
                <a:gd name="T12" fmla="*/ 0 w 30"/>
                <a:gd name="T13" fmla="*/ 0 h 13"/>
                <a:gd name="T14" fmla="*/ 30 w 30"/>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3">
                  <a:moveTo>
                    <a:pt x="30" y="7"/>
                  </a:moveTo>
                  <a:cubicBezTo>
                    <a:pt x="30" y="7"/>
                    <a:pt x="30" y="7"/>
                    <a:pt x="30" y="7"/>
                  </a:cubicBezTo>
                  <a:cubicBezTo>
                    <a:pt x="30" y="7"/>
                    <a:pt x="30" y="8"/>
                    <a:pt x="30" y="8"/>
                  </a:cubicBezTo>
                  <a:cubicBezTo>
                    <a:pt x="28" y="8"/>
                    <a:pt x="23" y="13"/>
                    <a:pt x="18" y="12"/>
                  </a:cubicBezTo>
                  <a:cubicBezTo>
                    <a:pt x="14" y="12"/>
                    <a:pt x="11" y="11"/>
                    <a:pt x="8" y="9"/>
                  </a:cubicBezTo>
                  <a:cubicBezTo>
                    <a:pt x="6" y="8"/>
                    <a:pt x="4" y="7"/>
                    <a:pt x="2" y="6"/>
                  </a:cubicBezTo>
                  <a:cubicBezTo>
                    <a:pt x="1" y="5"/>
                    <a:pt x="0" y="2"/>
                    <a:pt x="0" y="0"/>
                  </a:cubicBezTo>
                  <a:cubicBezTo>
                    <a:pt x="11" y="10"/>
                    <a:pt x="30" y="7"/>
                    <a:pt x="3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iṩļîḍê">
              <a:extLst>
                <a:ext uri="{FF2B5EF4-FFF2-40B4-BE49-F238E27FC236}">
                  <a16:creationId xmlns:a16="http://schemas.microsoft.com/office/drawing/2014/main" id="{70249F70-15A6-49EE-ADFB-E8B60172B9FB}"/>
                </a:ext>
              </a:extLst>
            </p:cNvPr>
            <p:cNvSpPr/>
            <p:nvPr/>
          </p:nvSpPr>
          <p:spPr bwMode="auto">
            <a:xfrm>
              <a:off x="7419976" y="1058070"/>
              <a:ext cx="127397" cy="98822"/>
            </a:xfrm>
            <a:custGeom>
              <a:avLst/>
              <a:gdLst>
                <a:gd name="T0" fmla="*/ 41 w 41"/>
                <a:gd name="T1" fmla="*/ 13 h 32"/>
                <a:gd name="T2" fmla="*/ 40 w 41"/>
                <a:gd name="T3" fmla="*/ 12 h 32"/>
                <a:gd name="T4" fmla="*/ 39 w 41"/>
                <a:gd name="T5" fmla="*/ 11 h 32"/>
                <a:gd name="T6" fmla="*/ 7 w 41"/>
                <a:gd name="T7" fmla="*/ 1 h 32"/>
                <a:gd name="T8" fmla="*/ 6 w 41"/>
                <a:gd name="T9" fmla="*/ 0 h 32"/>
                <a:gd name="T10" fmla="*/ 5 w 41"/>
                <a:gd name="T11" fmla="*/ 1 h 32"/>
                <a:gd name="T12" fmla="*/ 5 w 41"/>
                <a:gd name="T13" fmla="*/ 22 h 32"/>
                <a:gd name="T14" fmla="*/ 9 w 41"/>
                <a:gd name="T15" fmla="*/ 27 h 32"/>
                <a:gd name="T16" fmla="*/ 15 w 41"/>
                <a:gd name="T17" fmla="*/ 30 h 32"/>
                <a:gd name="T18" fmla="*/ 20 w 41"/>
                <a:gd name="T19" fmla="*/ 31 h 32"/>
                <a:gd name="T20" fmla="*/ 22 w 41"/>
                <a:gd name="T21" fmla="*/ 32 h 32"/>
                <a:gd name="T22" fmla="*/ 27 w 41"/>
                <a:gd name="T23" fmla="*/ 31 h 32"/>
                <a:gd name="T24" fmla="*/ 27 w 41"/>
                <a:gd name="T25" fmla="*/ 31 h 32"/>
                <a:gd name="T26" fmla="*/ 36 w 41"/>
                <a:gd name="T27" fmla="*/ 24 h 32"/>
                <a:gd name="T28" fmla="*/ 41 w 41"/>
                <a:gd name="T29" fmla="*/ 13 h 32"/>
                <a:gd name="T30" fmla="*/ 33 w 41"/>
                <a:gd name="T31" fmla="*/ 24 h 32"/>
                <a:gd name="T32" fmla="*/ 30 w 41"/>
                <a:gd name="T33" fmla="*/ 27 h 32"/>
                <a:gd name="T34" fmla="*/ 20 w 41"/>
                <a:gd name="T35" fmla="*/ 29 h 32"/>
                <a:gd name="T36" fmla="*/ 9 w 41"/>
                <a:gd name="T37" fmla="*/ 24 h 32"/>
                <a:gd name="T38" fmla="*/ 7 w 41"/>
                <a:gd name="T39" fmla="*/ 21 h 32"/>
                <a:gd name="T40" fmla="*/ 5 w 41"/>
                <a:gd name="T41" fmla="*/ 13 h 32"/>
                <a:gd name="T42" fmla="*/ 6 w 41"/>
                <a:gd name="T43" fmla="*/ 4 h 32"/>
                <a:gd name="T44" fmla="*/ 9 w 41"/>
                <a:gd name="T45" fmla="*/ 7 h 32"/>
                <a:gd name="T46" fmla="*/ 9 w 41"/>
                <a:gd name="T47" fmla="*/ 8 h 32"/>
                <a:gd name="T48" fmla="*/ 37 w 41"/>
                <a:gd name="T49" fmla="*/ 15 h 32"/>
                <a:gd name="T50" fmla="*/ 37 w 41"/>
                <a:gd name="T51" fmla="*/ 15 h 32"/>
                <a:gd name="T52" fmla="*/ 38 w 41"/>
                <a:gd name="T53" fmla="*/ 15 h 32"/>
                <a:gd name="T54" fmla="*/ 33 w 41"/>
                <a:gd name="T55" fmla="*/ 24 h 32"/>
                <a:gd name="T56" fmla="*/ 33 w 41"/>
                <a:gd name="T5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2">
                  <a:moveTo>
                    <a:pt x="41" y="13"/>
                  </a:moveTo>
                  <a:cubicBezTo>
                    <a:pt x="41" y="13"/>
                    <a:pt x="41" y="12"/>
                    <a:pt x="40" y="12"/>
                  </a:cubicBezTo>
                  <a:cubicBezTo>
                    <a:pt x="40" y="12"/>
                    <a:pt x="40" y="11"/>
                    <a:pt x="39" y="11"/>
                  </a:cubicBezTo>
                  <a:cubicBezTo>
                    <a:pt x="39" y="11"/>
                    <a:pt x="17" y="14"/>
                    <a:pt x="7" y="1"/>
                  </a:cubicBezTo>
                  <a:cubicBezTo>
                    <a:pt x="7" y="0"/>
                    <a:pt x="6" y="0"/>
                    <a:pt x="6" y="0"/>
                  </a:cubicBezTo>
                  <a:cubicBezTo>
                    <a:pt x="5" y="0"/>
                    <a:pt x="5" y="1"/>
                    <a:pt x="5" y="1"/>
                  </a:cubicBezTo>
                  <a:cubicBezTo>
                    <a:pt x="5" y="2"/>
                    <a:pt x="0" y="13"/>
                    <a:pt x="5" y="22"/>
                  </a:cubicBezTo>
                  <a:cubicBezTo>
                    <a:pt x="6" y="24"/>
                    <a:pt x="7" y="26"/>
                    <a:pt x="9" y="27"/>
                  </a:cubicBezTo>
                  <a:cubicBezTo>
                    <a:pt x="11" y="28"/>
                    <a:pt x="13" y="29"/>
                    <a:pt x="15" y="30"/>
                  </a:cubicBezTo>
                  <a:cubicBezTo>
                    <a:pt x="16" y="31"/>
                    <a:pt x="18" y="31"/>
                    <a:pt x="20" y="31"/>
                  </a:cubicBezTo>
                  <a:cubicBezTo>
                    <a:pt x="21" y="32"/>
                    <a:pt x="21" y="32"/>
                    <a:pt x="22" y="32"/>
                  </a:cubicBezTo>
                  <a:cubicBezTo>
                    <a:pt x="24" y="32"/>
                    <a:pt x="26" y="32"/>
                    <a:pt x="27" y="31"/>
                  </a:cubicBezTo>
                  <a:cubicBezTo>
                    <a:pt x="27" y="31"/>
                    <a:pt x="27" y="31"/>
                    <a:pt x="27" y="31"/>
                  </a:cubicBezTo>
                  <a:cubicBezTo>
                    <a:pt x="31" y="30"/>
                    <a:pt x="34" y="27"/>
                    <a:pt x="36" y="24"/>
                  </a:cubicBezTo>
                  <a:cubicBezTo>
                    <a:pt x="39" y="19"/>
                    <a:pt x="41" y="13"/>
                    <a:pt x="41" y="13"/>
                  </a:cubicBezTo>
                  <a:close/>
                  <a:moveTo>
                    <a:pt x="33" y="24"/>
                  </a:moveTo>
                  <a:cubicBezTo>
                    <a:pt x="32" y="25"/>
                    <a:pt x="31" y="26"/>
                    <a:pt x="30" y="27"/>
                  </a:cubicBezTo>
                  <a:cubicBezTo>
                    <a:pt x="28" y="29"/>
                    <a:pt x="24" y="30"/>
                    <a:pt x="20" y="29"/>
                  </a:cubicBezTo>
                  <a:cubicBezTo>
                    <a:pt x="15" y="28"/>
                    <a:pt x="12" y="26"/>
                    <a:pt x="9" y="24"/>
                  </a:cubicBezTo>
                  <a:cubicBezTo>
                    <a:pt x="8" y="23"/>
                    <a:pt x="7" y="22"/>
                    <a:pt x="7" y="21"/>
                  </a:cubicBezTo>
                  <a:cubicBezTo>
                    <a:pt x="5" y="18"/>
                    <a:pt x="5" y="16"/>
                    <a:pt x="5" y="13"/>
                  </a:cubicBezTo>
                  <a:cubicBezTo>
                    <a:pt x="5" y="10"/>
                    <a:pt x="6" y="6"/>
                    <a:pt x="6" y="4"/>
                  </a:cubicBezTo>
                  <a:cubicBezTo>
                    <a:pt x="7" y="5"/>
                    <a:pt x="8" y="6"/>
                    <a:pt x="9" y="7"/>
                  </a:cubicBezTo>
                  <a:cubicBezTo>
                    <a:pt x="9" y="7"/>
                    <a:pt x="9" y="8"/>
                    <a:pt x="9" y="8"/>
                  </a:cubicBezTo>
                  <a:cubicBezTo>
                    <a:pt x="18" y="14"/>
                    <a:pt x="32" y="14"/>
                    <a:pt x="37" y="15"/>
                  </a:cubicBezTo>
                  <a:cubicBezTo>
                    <a:pt x="37" y="15"/>
                    <a:pt x="37" y="15"/>
                    <a:pt x="37" y="15"/>
                  </a:cubicBezTo>
                  <a:cubicBezTo>
                    <a:pt x="37" y="15"/>
                    <a:pt x="38" y="15"/>
                    <a:pt x="38" y="15"/>
                  </a:cubicBezTo>
                  <a:cubicBezTo>
                    <a:pt x="37" y="17"/>
                    <a:pt x="36" y="21"/>
                    <a:pt x="33" y="24"/>
                  </a:cubicBezTo>
                  <a:cubicBezTo>
                    <a:pt x="33" y="24"/>
                    <a:pt x="33" y="24"/>
                    <a:pt x="33" y="24"/>
                  </a:cubicBezTo>
                  <a:close/>
                </a:path>
              </a:pathLst>
            </a:custGeom>
            <a:solidFill>
              <a:srgbClr val="F05B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ṣḷîḓe">
              <a:extLst>
                <a:ext uri="{FF2B5EF4-FFF2-40B4-BE49-F238E27FC236}">
                  <a16:creationId xmlns:a16="http://schemas.microsoft.com/office/drawing/2014/main" id="{FF0FB455-3946-4879-A36A-1430C25F4F82}"/>
                </a:ext>
              </a:extLst>
            </p:cNvPr>
            <p:cNvSpPr/>
            <p:nvPr/>
          </p:nvSpPr>
          <p:spPr bwMode="auto">
            <a:xfrm>
              <a:off x="7566423" y="1064023"/>
              <a:ext cx="61912" cy="61913"/>
            </a:xfrm>
            <a:custGeom>
              <a:avLst/>
              <a:gdLst>
                <a:gd name="T0" fmla="*/ 0 w 20"/>
                <a:gd name="T1" fmla="*/ 9 h 20"/>
                <a:gd name="T2" fmla="*/ 10 w 20"/>
                <a:gd name="T3" fmla="*/ 19 h 20"/>
                <a:gd name="T4" fmla="*/ 20 w 20"/>
                <a:gd name="T5" fmla="*/ 10 h 20"/>
                <a:gd name="T6" fmla="*/ 10 w 20"/>
                <a:gd name="T7" fmla="*/ 0 h 20"/>
                <a:gd name="T8" fmla="*/ 0 w 20"/>
                <a:gd name="T9" fmla="*/ 9 h 20"/>
              </a:gdLst>
              <a:ahLst/>
              <a:cxnLst>
                <a:cxn ang="0">
                  <a:pos x="T0" y="T1"/>
                </a:cxn>
                <a:cxn ang="0">
                  <a:pos x="T2" y="T3"/>
                </a:cxn>
                <a:cxn ang="0">
                  <a:pos x="T4" y="T5"/>
                </a:cxn>
                <a:cxn ang="0">
                  <a:pos x="T6" y="T7"/>
                </a:cxn>
                <a:cxn ang="0">
                  <a:pos x="T8" y="T9"/>
                </a:cxn>
              </a:cxnLst>
              <a:rect l="0" t="0" r="r" b="b"/>
              <a:pathLst>
                <a:path w="20" h="20">
                  <a:moveTo>
                    <a:pt x="0" y="9"/>
                  </a:moveTo>
                  <a:cubicBezTo>
                    <a:pt x="0" y="15"/>
                    <a:pt x="4" y="19"/>
                    <a:pt x="10" y="19"/>
                  </a:cubicBezTo>
                  <a:cubicBezTo>
                    <a:pt x="15" y="20"/>
                    <a:pt x="19" y="16"/>
                    <a:pt x="20" y="10"/>
                  </a:cubicBezTo>
                  <a:cubicBezTo>
                    <a:pt x="20" y="5"/>
                    <a:pt x="16" y="1"/>
                    <a:pt x="10" y="0"/>
                  </a:cubicBezTo>
                  <a:cubicBezTo>
                    <a:pt x="5" y="0"/>
                    <a:pt x="0" y="4"/>
                    <a:pt x="0" y="9"/>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í$ļiḍé">
              <a:extLst>
                <a:ext uri="{FF2B5EF4-FFF2-40B4-BE49-F238E27FC236}">
                  <a16:creationId xmlns:a16="http://schemas.microsoft.com/office/drawing/2014/main" id="{9C714071-C99A-47B5-992F-991641F05270}"/>
                </a:ext>
              </a:extLst>
            </p:cNvPr>
            <p:cNvSpPr/>
            <p:nvPr/>
          </p:nvSpPr>
          <p:spPr bwMode="auto">
            <a:xfrm>
              <a:off x="7352111" y="1035448"/>
              <a:ext cx="59531" cy="61913"/>
            </a:xfrm>
            <a:custGeom>
              <a:avLst/>
              <a:gdLst>
                <a:gd name="T0" fmla="*/ 0 w 19"/>
                <a:gd name="T1" fmla="*/ 10 h 20"/>
                <a:gd name="T2" fmla="*/ 9 w 19"/>
                <a:gd name="T3" fmla="*/ 19 h 20"/>
                <a:gd name="T4" fmla="*/ 19 w 19"/>
                <a:gd name="T5" fmla="*/ 10 h 20"/>
                <a:gd name="T6" fmla="*/ 10 w 19"/>
                <a:gd name="T7" fmla="*/ 0 h 20"/>
                <a:gd name="T8" fmla="*/ 0 w 19"/>
                <a:gd name="T9" fmla="*/ 10 h 20"/>
              </a:gdLst>
              <a:ahLst/>
              <a:cxnLst>
                <a:cxn ang="0">
                  <a:pos x="T0" y="T1"/>
                </a:cxn>
                <a:cxn ang="0">
                  <a:pos x="T2" y="T3"/>
                </a:cxn>
                <a:cxn ang="0">
                  <a:pos x="T4" y="T5"/>
                </a:cxn>
                <a:cxn ang="0">
                  <a:pos x="T6" y="T7"/>
                </a:cxn>
                <a:cxn ang="0">
                  <a:pos x="T8" y="T9"/>
                </a:cxn>
              </a:cxnLst>
              <a:rect l="0" t="0" r="r" b="b"/>
              <a:pathLst>
                <a:path w="19" h="20">
                  <a:moveTo>
                    <a:pt x="0" y="10"/>
                  </a:moveTo>
                  <a:cubicBezTo>
                    <a:pt x="0" y="15"/>
                    <a:pt x="4" y="19"/>
                    <a:pt x="9" y="19"/>
                  </a:cubicBezTo>
                  <a:cubicBezTo>
                    <a:pt x="14" y="20"/>
                    <a:pt x="19" y="16"/>
                    <a:pt x="19" y="10"/>
                  </a:cubicBezTo>
                  <a:cubicBezTo>
                    <a:pt x="19" y="5"/>
                    <a:pt x="15" y="1"/>
                    <a:pt x="10" y="0"/>
                  </a:cubicBezTo>
                  <a:cubicBezTo>
                    <a:pt x="5" y="0"/>
                    <a:pt x="0" y="4"/>
                    <a:pt x="0" y="10"/>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iṧlídê">
              <a:extLst>
                <a:ext uri="{FF2B5EF4-FFF2-40B4-BE49-F238E27FC236}">
                  <a16:creationId xmlns:a16="http://schemas.microsoft.com/office/drawing/2014/main" id="{D23750E8-4D7B-4C63-9910-343918115B38}"/>
                </a:ext>
              </a:extLst>
            </p:cNvPr>
            <p:cNvSpPr/>
            <p:nvPr/>
          </p:nvSpPr>
          <p:spPr bwMode="auto">
            <a:xfrm>
              <a:off x="7550945" y="927102"/>
              <a:ext cx="83344" cy="28575"/>
            </a:xfrm>
            <a:custGeom>
              <a:avLst/>
              <a:gdLst>
                <a:gd name="T0" fmla="*/ 27 w 27"/>
                <a:gd name="T1" fmla="*/ 9 h 9"/>
                <a:gd name="T2" fmla="*/ 26 w 27"/>
                <a:gd name="T3" fmla="*/ 8 h 9"/>
                <a:gd name="T4" fmla="*/ 25 w 27"/>
                <a:gd name="T5" fmla="*/ 7 h 9"/>
                <a:gd name="T6" fmla="*/ 24 w 27"/>
                <a:gd name="T7" fmla="*/ 5 h 9"/>
                <a:gd name="T8" fmla="*/ 22 w 27"/>
                <a:gd name="T9" fmla="*/ 4 h 9"/>
                <a:gd name="T10" fmla="*/ 20 w 27"/>
                <a:gd name="T11" fmla="*/ 3 h 9"/>
                <a:gd name="T12" fmla="*/ 17 w 27"/>
                <a:gd name="T13" fmla="*/ 2 h 9"/>
                <a:gd name="T14" fmla="*/ 15 w 27"/>
                <a:gd name="T15" fmla="*/ 1 h 9"/>
                <a:gd name="T16" fmla="*/ 12 w 27"/>
                <a:gd name="T17" fmla="*/ 0 h 9"/>
                <a:gd name="T18" fmla="*/ 9 w 27"/>
                <a:gd name="T19" fmla="*/ 0 h 9"/>
                <a:gd name="T20" fmla="*/ 7 w 27"/>
                <a:gd name="T21" fmla="*/ 0 h 9"/>
                <a:gd name="T22" fmla="*/ 5 w 27"/>
                <a:gd name="T23" fmla="*/ 0 h 9"/>
                <a:gd name="T24" fmla="*/ 3 w 27"/>
                <a:gd name="T25" fmla="*/ 1 h 9"/>
                <a:gd name="T26" fmla="*/ 2 w 27"/>
                <a:gd name="T27" fmla="*/ 1 h 9"/>
                <a:gd name="T28" fmla="*/ 0 w 27"/>
                <a:gd name="T29" fmla="*/ 2 h 9"/>
                <a:gd name="T30" fmla="*/ 2 w 27"/>
                <a:gd name="T31" fmla="*/ 2 h 9"/>
                <a:gd name="T32" fmla="*/ 3 w 27"/>
                <a:gd name="T33" fmla="*/ 2 h 9"/>
                <a:gd name="T34" fmla="*/ 5 w 27"/>
                <a:gd name="T35" fmla="*/ 2 h 9"/>
                <a:gd name="T36" fmla="*/ 7 w 27"/>
                <a:gd name="T37" fmla="*/ 2 h 9"/>
                <a:gd name="T38" fmla="*/ 9 w 27"/>
                <a:gd name="T39" fmla="*/ 3 h 9"/>
                <a:gd name="T40" fmla="*/ 11 w 27"/>
                <a:gd name="T41" fmla="*/ 3 h 9"/>
                <a:gd name="T42" fmla="*/ 14 w 27"/>
                <a:gd name="T43" fmla="*/ 4 h 9"/>
                <a:gd name="T44" fmla="*/ 15 w 27"/>
                <a:gd name="T45" fmla="*/ 4 h 9"/>
                <a:gd name="T46" fmla="*/ 16 w 27"/>
                <a:gd name="T47" fmla="*/ 4 h 9"/>
                <a:gd name="T48" fmla="*/ 17 w 27"/>
                <a:gd name="T49" fmla="*/ 5 h 9"/>
                <a:gd name="T50" fmla="*/ 19 w 27"/>
                <a:gd name="T51" fmla="*/ 5 h 9"/>
                <a:gd name="T52" fmla="*/ 21 w 27"/>
                <a:gd name="T53" fmla="*/ 6 h 9"/>
                <a:gd name="T54" fmla="*/ 22 w 27"/>
                <a:gd name="T55" fmla="*/ 6 h 9"/>
                <a:gd name="T56" fmla="*/ 23 w 27"/>
                <a:gd name="T57" fmla="*/ 7 h 9"/>
                <a:gd name="T58" fmla="*/ 24 w 27"/>
                <a:gd name="T59" fmla="*/ 7 h 9"/>
                <a:gd name="T60" fmla="*/ 25 w 27"/>
                <a:gd name="T61" fmla="*/ 8 h 9"/>
                <a:gd name="T62" fmla="*/ 26 w 27"/>
                <a:gd name="T63" fmla="*/ 8 h 9"/>
                <a:gd name="T64" fmla="*/ 27 w 27"/>
                <a:gd name="T6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9">
                  <a:moveTo>
                    <a:pt x="27" y="9"/>
                  </a:moveTo>
                  <a:cubicBezTo>
                    <a:pt x="27" y="9"/>
                    <a:pt x="26" y="8"/>
                    <a:pt x="26" y="8"/>
                  </a:cubicBezTo>
                  <a:cubicBezTo>
                    <a:pt x="26" y="7"/>
                    <a:pt x="25" y="7"/>
                    <a:pt x="25" y="7"/>
                  </a:cubicBezTo>
                  <a:cubicBezTo>
                    <a:pt x="25" y="6"/>
                    <a:pt x="24" y="6"/>
                    <a:pt x="24" y="5"/>
                  </a:cubicBezTo>
                  <a:cubicBezTo>
                    <a:pt x="23" y="5"/>
                    <a:pt x="22" y="4"/>
                    <a:pt x="22" y="4"/>
                  </a:cubicBezTo>
                  <a:cubicBezTo>
                    <a:pt x="21" y="3"/>
                    <a:pt x="20" y="3"/>
                    <a:pt x="20" y="3"/>
                  </a:cubicBezTo>
                  <a:cubicBezTo>
                    <a:pt x="19" y="2"/>
                    <a:pt x="18" y="2"/>
                    <a:pt x="17" y="2"/>
                  </a:cubicBezTo>
                  <a:cubicBezTo>
                    <a:pt x="16" y="1"/>
                    <a:pt x="16" y="1"/>
                    <a:pt x="15" y="1"/>
                  </a:cubicBezTo>
                  <a:cubicBezTo>
                    <a:pt x="14" y="1"/>
                    <a:pt x="13" y="0"/>
                    <a:pt x="12" y="0"/>
                  </a:cubicBezTo>
                  <a:cubicBezTo>
                    <a:pt x="11" y="0"/>
                    <a:pt x="10" y="0"/>
                    <a:pt x="9" y="0"/>
                  </a:cubicBezTo>
                  <a:cubicBezTo>
                    <a:pt x="9" y="0"/>
                    <a:pt x="8" y="0"/>
                    <a:pt x="7" y="0"/>
                  </a:cubicBezTo>
                  <a:cubicBezTo>
                    <a:pt x="6" y="0"/>
                    <a:pt x="5" y="0"/>
                    <a:pt x="5" y="0"/>
                  </a:cubicBezTo>
                  <a:cubicBezTo>
                    <a:pt x="4" y="0"/>
                    <a:pt x="3" y="1"/>
                    <a:pt x="3" y="1"/>
                  </a:cubicBezTo>
                  <a:cubicBezTo>
                    <a:pt x="2" y="1"/>
                    <a:pt x="2" y="1"/>
                    <a:pt x="2" y="1"/>
                  </a:cubicBezTo>
                  <a:cubicBezTo>
                    <a:pt x="1" y="1"/>
                    <a:pt x="0" y="2"/>
                    <a:pt x="0" y="2"/>
                  </a:cubicBezTo>
                  <a:cubicBezTo>
                    <a:pt x="0" y="2"/>
                    <a:pt x="1" y="2"/>
                    <a:pt x="2" y="2"/>
                  </a:cubicBezTo>
                  <a:cubicBezTo>
                    <a:pt x="2" y="2"/>
                    <a:pt x="2" y="2"/>
                    <a:pt x="3" y="2"/>
                  </a:cubicBezTo>
                  <a:cubicBezTo>
                    <a:pt x="4" y="2"/>
                    <a:pt x="4" y="2"/>
                    <a:pt x="5" y="2"/>
                  </a:cubicBezTo>
                  <a:cubicBezTo>
                    <a:pt x="5" y="2"/>
                    <a:pt x="6" y="2"/>
                    <a:pt x="7" y="2"/>
                  </a:cubicBezTo>
                  <a:cubicBezTo>
                    <a:pt x="8" y="3"/>
                    <a:pt x="8" y="3"/>
                    <a:pt x="9" y="3"/>
                  </a:cubicBezTo>
                  <a:cubicBezTo>
                    <a:pt x="10" y="3"/>
                    <a:pt x="11" y="3"/>
                    <a:pt x="11" y="3"/>
                  </a:cubicBezTo>
                  <a:cubicBezTo>
                    <a:pt x="12" y="3"/>
                    <a:pt x="13" y="4"/>
                    <a:pt x="14" y="4"/>
                  </a:cubicBezTo>
                  <a:cubicBezTo>
                    <a:pt x="14" y="4"/>
                    <a:pt x="15" y="4"/>
                    <a:pt x="15" y="4"/>
                  </a:cubicBezTo>
                  <a:cubicBezTo>
                    <a:pt x="16" y="4"/>
                    <a:pt x="16" y="4"/>
                    <a:pt x="16" y="4"/>
                  </a:cubicBezTo>
                  <a:cubicBezTo>
                    <a:pt x="17" y="4"/>
                    <a:pt x="17" y="5"/>
                    <a:pt x="17" y="5"/>
                  </a:cubicBezTo>
                  <a:cubicBezTo>
                    <a:pt x="18" y="5"/>
                    <a:pt x="18" y="5"/>
                    <a:pt x="19" y="5"/>
                  </a:cubicBezTo>
                  <a:cubicBezTo>
                    <a:pt x="19" y="5"/>
                    <a:pt x="20" y="6"/>
                    <a:pt x="21" y="6"/>
                  </a:cubicBezTo>
                  <a:cubicBezTo>
                    <a:pt x="21" y="6"/>
                    <a:pt x="21" y="6"/>
                    <a:pt x="22" y="6"/>
                  </a:cubicBezTo>
                  <a:cubicBezTo>
                    <a:pt x="22" y="6"/>
                    <a:pt x="22" y="7"/>
                    <a:pt x="23" y="7"/>
                  </a:cubicBezTo>
                  <a:cubicBezTo>
                    <a:pt x="23" y="7"/>
                    <a:pt x="24" y="7"/>
                    <a:pt x="24" y="7"/>
                  </a:cubicBezTo>
                  <a:cubicBezTo>
                    <a:pt x="25" y="8"/>
                    <a:pt x="25" y="8"/>
                    <a:pt x="25" y="8"/>
                  </a:cubicBezTo>
                  <a:cubicBezTo>
                    <a:pt x="26" y="8"/>
                    <a:pt x="26" y="8"/>
                    <a:pt x="26" y="8"/>
                  </a:cubicBezTo>
                  <a:cubicBezTo>
                    <a:pt x="26" y="9"/>
                    <a:pt x="27" y="9"/>
                    <a:pt x="27"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íṧľíďè">
              <a:extLst>
                <a:ext uri="{FF2B5EF4-FFF2-40B4-BE49-F238E27FC236}">
                  <a16:creationId xmlns:a16="http://schemas.microsoft.com/office/drawing/2014/main" id="{1C2E993E-C392-4FE7-965A-4D0D6D7956AC}"/>
                </a:ext>
              </a:extLst>
            </p:cNvPr>
            <p:cNvSpPr/>
            <p:nvPr/>
          </p:nvSpPr>
          <p:spPr bwMode="auto">
            <a:xfrm>
              <a:off x="7377113" y="927102"/>
              <a:ext cx="80962" cy="21431"/>
            </a:xfrm>
            <a:custGeom>
              <a:avLst/>
              <a:gdLst>
                <a:gd name="T0" fmla="*/ 0 w 26"/>
                <a:gd name="T1" fmla="*/ 7 h 7"/>
                <a:gd name="T2" fmla="*/ 0 w 26"/>
                <a:gd name="T3" fmla="*/ 6 h 7"/>
                <a:gd name="T4" fmla="*/ 1 w 26"/>
                <a:gd name="T5" fmla="*/ 5 h 7"/>
                <a:gd name="T6" fmla="*/ 3 w 26"/>
                <a:gd name="T7" fmla="*/ 4 h 7"/>
                <a:gd name="T8" fmla="*/ 5 w 26"/>
                <a:gd name="T9" fmla="*/ 3 h 7"/>
                <a:gd name="T10" fmla="*/ 7 w 26"/>
                <a:gd name="T11" fmla="*/ 2 h 7"/>
                <a:gd name="T12" fmla="*/ 9 w 26"/>
                <a:gd name="T13" fmla="*/ 1 h 7"/>
                <a:gd name="T14" fmla="*/ 12 w 26"/>
                <a:gd name="T15" fmla="*/ 1 h 7"/>
                <a:gd name="T16" fmla="*/ 15 w 26"/>
                <a:gd name="T17" fmla="*/ 0 h 7"/>
                <a:gd name="T18" fmla="*/ 17 w 26"/>
                <a:gd name="T19" fmla="*/ 0 h 7"/>
                <a:gd name="T20" fmla="*/ 20 w 26"/>
                <a:gd name="T21" fmla="*/ 0 h 7"/>
                <a:gd name="T22" fmla="*/ 22 w 26"/>
                <a:gd name="T23" fmla="*/ 1 h 7"/>
                <a:gd name="T24" fmla="*/ 24 w 26"/>
                <a:gd name="T25" fmla="*/ 1 h 7"/>
                <a:gd name="T26" fmla="*/ 25 w 26"/>
                <a:gd name="T27" fmla="*/ 2 h 7"/>
                <a:gd name="T28" fmla="*/ 26 w 26"/>
                <a:gd name="T29" fmla="*/ 3 h 7"/>
                <a:gd name="T30" fmla="*/ 25 w 26"/>
                <a:gd name="T31" fmla="*/ 3 h 7"/>
                <a:gd name="T32" fmla="*/ 24 w 26"/>
                <a:gd name="T33" fmla="*/ 3 h 7"/>
                <a:gd name="T34" fmla="*/ 22 w 26"/>
                <a:gd name="T35" fmla="*/ 3 h 7"/>
                <a:gd name="T36" fmla="*/ 20 w 26"/>
                <a:gd name="T37" fmla="*/ 3 h 7"/>
                <a:gd name="T38" fmla="*/ 17 w 26"/>
                <a:gd name="T39" fmla="*/ 3 h 7"/>
                <a:gd name="T40" fmla="*/ 15 w 26"/>
                <a:gd name="T41" fmla="*/ 3 h 7"/>
                <a:gd name="T42" fmla="*/ 13 w 26"/>
                <a:gd name="T43" fmla="*/ 4 h 7"/>
                <a:gd name="T44" fmla="*/ 11 w 26"/>
                <a:gd name="T45" fmla="*/ 4 h 7"/>
                <a:gd name="T46" fmla="*/ 10 w 26"/>
                <a:gd name="T47" fmla="*/ 4 h 7"/>
                <a:gd name="T48" fmla="*/ 9 w 26"/>
                <a:gd name="T49" fmla="*/ 4 h 7"/>
                <a:gd name="T50" fmla="*/ 8 w 26"/>
                <a:gd name="T51" fmla="*/ 5 h 7"/>
                <a:gd name="T52" fmla="*/ 6 w 26"/>
                <a:gd name="T53" fmla="*/ 5 h 7"/>
                <a:gd name="T54" fmla="*/ 5 w 26"/>
                <a:gd name="T55" fmla="*/ 6 h 7"/>
                <a:gd name="T56" fmla="*/ 4 w 26"/>
                <a:gd name="T57" fmla="*/ 6 h 7"/>
                <a:gd name="T58" fmla="*/ 2 w 26"/>
                <a:gd name="T59" fmla="*/ 6 h 7"/>
                <a:gd name="T60" fmla="*/ 1 w 26"/>
                <a:gd name="T61" fmla="*/ 7 h 7"/>
                <a:gd name="T62" fmla="*/ 0 w 26"/>
                <a:gd name="T63" fmla="*/ 7 h 7"/>
                <a:gd name="T64" fmla="*/ 0 w 26"/>
                <a:gd name="T6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7">
                  <a:moveTo>
                    <a:pt x="0" y="7"/>
                  </a:moveTo>
                  <a:cubicBezTo>
                    <a:pt x="0" y="7"/>
                    <a:pt x="0" y="7"/>
                    <a:pt x="0" y="6"/>
                  </a:cubicBezTo>
                  <a:cubicBezTo>
                    <a:pt x="1" y="6"/>
                    <a:pt x="1" y="6"/>
                    <a:pt x="1" y="5"/>
                  </a:cubicBezTo>
                  <a:cubicBezTo>
                    <a:pt x="2" y="5"/>
                    <a:pt x="2" y="5"/>
                    <a:pt x="3" y="4"/>
                  </a:cubicBezTo>
                  <a:cubicBezTo>
                    <a:pt x="3" y="4"/>
                    <a:pt x="4" y="3"/>
                    <a:pt x="5" y="3"/>
                  </a:cubicBezTo>
                  <a:cubicBezTo>
                    <a:pt x="5" y="3"/>
                    <a:pt x="6" y="2"/>
                    <a:pt x="7" y="2"/>
                  </a:cubicBezTo>
                  <a:cubicBezTo>
                    <a:pt x="8" y="2"/>
                    <a:pt x="8" y="1"/>
                    <a:pt x="9" y="1"/>
                  </a:cubicBezTo>
                  <a:cubicBezTo>
                    <a:pt x="10" y="1"/>
                    <a:pt x="11" y="1"/>
                    <a:pt x="12" y="1"/>
                  </a:cubicBezTo>
                  <a:cubicBezTo>
                    <a:pt x="13" y="0"/>
                    <a:pt x="14" y="0"/>
                    <a:pt x="15" y="0"/>
                  </a:cubicBezTo>
                  <a:cubicBezTo>
                    <a:pt x="16" y="0"/>
                    <a:pt x="17" y="0"/>
                    <a:pt x="17" y="0"/>
                  </a:cubicBezTo>
                  <a:cubicBezTo>
                    <a:pt x="18" y="0"/>
                    <a:pt x="19" y="0"/>
                    <a:pt x="20" y="0"/>
                  </a:cubicBezTo>
                  <a:cubicBezTo>
                    <a:pt x="21" y="1"/>
                    <a:pt x="21" y="1"/>
                    <a:pt x="22" y="1"/>
                  </a:cubicBezTo>
                  <a:cubicBezTo>
                    <a:pt x="23" y="1"/>
                    <a:pt x="23" y="1"/>
                    <a:pt x="24" y="1"/>
                  </a:cubicBezTo>
                  <a:cubicBezTo>
                    <a:pt x="24" y="2"/>
                    <a:pt x="25" y="2"/>
                    <a:pt x="25" y="2"/>
                  </a:cubicBezTo>
                  <a:cubicBezTo>
                    <a:pt x="26" y="2"/>
                    <a:pt x="26" y="3"/>
                    <a:pt x="26" y="3"/>
                  </a:cubicBezTo>
                  <a:cubicBezTo>
                    <a:pt x="26" y="3"/>
                    <a:pt x="26" y="3"/>
                    <a:pt x="25" y="3"/>
                  </a:cubicBezTo>
                  <a:cubicBezTo>
                    <a:pt x="25" y="3"/>
                    <a:pt x="24" y="3"/>
                    <a:pt x="24" y="3"/>
                  </a:cubicBezTo>
                  <a:cubicBezTo>
                    <a:pt x="23" y="3"/>
                    <a:pt x="22" y="3"/>
                    <a:pt x="22" y="3"/>
                  </a:cubicBezTo>
                  <a:cubicBezTo>
                    <a:pt x="21" y="3"/>
                    <a:pt x="20" y="3"/>
                    <a:pt x="20" y="3"/>
                  </a:cubicBezTo>
                  <a:cubicBezTo>
                    <a:pt x="19" y="3"/>
                    <a:pt x="18" y="3"/>
                    <a:pt x="17" y="3"/>
                  </a:cubicBezTo>
                  <a:cubicBezTo>
                    <a:pt x="17" y="3"/>
                    <a:pt x="16" y="3"/>
                    <a:pt x="15" y="3"/>
                  </a:cubicBezTo>
                  <a:cubicBezTo>
                    <a:pt x="14" y="3"/>
                    <a:pt x="13" y="3"/>
                    <a:pt x="13" y="4"/>
                  </a:cubicBezTo>
                  <a:cubicBezTo>
                    <a:pt x="12" y="4"/>
                    <a:pt x="12" y="4"/>
                    <a:pt x="11" y="4"/>
                  </a:cubicBezTo>
                  <a:cubicBezTo>
                    <a:pt x="11" y="4"/>
                    <a:pt x="11" y="4"/>
                    <a:pt x="10" y="4"/>
                  </a:cubicBezTo>
                  <a:cubicBezTo>
                    <a:pt x="10" y="4"/>
                    <a:pt x="9" y="4"/>
                    <a:pt x="9" y="4"/>
                  </a:cubicBezTo>
                  <a:cubicBezTo>
                    <a:pt x="9" y="4"/>
                    <a:pt x="8" y="4"/>
                    <a:pt x="8" y="5"/>
                  </a:cubicBezTo>
                  <a:cubicBezTo>
                    <a:pt x="7" y="5"/>
                    <a:pt x="6" y="5"/>
                    <a:pt x="6" y="5"/>
                  </a:cubicBezTo>
                  <a:cubicBezTo>
                    <a:pt x="5" y="5"/>
                    <a:pt x="5" y="5"/>
                    <a:pt x="5" y="6"/>
                  </a:cubicBezTo>
                  <a:cubicBezTo>
                    <a:pt x="4" y="6"/>
                    <a:pt x="4" y="6"/>
                    <a:pt x="4" y="6"/>
                  </a:cubicBezTo>
                  <a:cubicBezTo>
                    <a:pt x="3" y="6"/>
                    <a:pt x="2" y="6"/>
                    <a:pt x="2" y="6"/>
                  </a:cubicBezTo>
                  <a:cubicBezTo>
                    <a:pt x="2" y="7"/>
                    <a:pt x="1" y="7"/>
                    <a:pt x="1" y="7"/>
                  </a:cubicBezTo>
                  <a:cubicBezTo>
                    <a:pt x="0" y="7"/>
                    <a:pt x="0" y="7"/>
                    <a:pt x="0" y="7"/>
                  </a:cubicBezTo>
                  <a:cubicBezTo>
                    <a:pt x="0" y="7"/>
                    <a:pt x="0" y="7"/>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iṧļîḋè">
              <a:extLst>
                <a:ext uri="{FF2B5EF4-FFF2-40B4-BE49-F238E27FC236}">
                  <a16:creationId xmlns:a16="http://schemas.microsoft.com/office/drawing/2014/main" id="{AF33BB64-137F-44A5-91FA-F6AEE022EDB1}"/>
                </a:ext>
              </a:extLst>
            </p:cNvPr>
            <p:cNvSpPr/>
            <p:nvPr/>
          </p:nvSpPr>
          <p:spPr bwMode="auto">
            <a:xfrm>
              <a:off x="7299723" y="886620"/>
              <a:ext cx="0" cy="53579"/>
            </a:xfrm>
            <a:custGeom>
              <a:avLst/>
              <a:gdLst>
                <a:gd name="T0" fmla="*/ 17 h 17"/>
                <a:gd name="T1" fmla="*/ 0 h 17"/>
                <a:gd name="T2" fmla="*/ 17 h 17"/>
              </a:gdLst>
              <a:ahLst/>
              <a:cxnLst>
                <a:cxn ang="0">
                  <a:pos x="0" y="T0"/>
                </a:cxn>
                <a:cxn ang="0">
                  <a:pos x="0" y="T1"/>
                </a:cxn>
                <a:cxn ang="0">
                  <a:pos x="0" y="T2"/>
                </a:cxn>
              </a:cxnLst>
              <a:rect l="0" t="0" r="r" b="b"/>
              <a:pathLst>
                <a:path h="17">
                  <a:moveTo>
                    <a:pt x="0" y="17"/>
                  </a:moveTo>
                  <a:cubicBezTo>
                    <a:pt x="0" y="17"/>
                    <a:pt x="0" y="10"/>
                    <a:pt x="0" y="0"/>
                  </a:cubicBezTo>
                  <a:cubicBezTo>
                    <a:pt x="0" y="10"/>
                    <a:pt x="0" y="17"/>
                    <a:pt x="0" y="1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śľïḓe">
              <a:extLst>
                <a:ext uri="{FF2B5EF4-FFF2-40B4-BE49-F238E27FC236}">
                  <a16:creationId xmlns:a16="http://schemas.microsoft.com/office/drawing/2014/main" id="{9B68A38E-6E94-4403-9F07-F1C40EA53259}"/>
                </a:ext>
              </a:extLst>
            </p:cNvPr>
            <p:cNvSpPr/>
            <p:nvPr/>
          </p:nvSpPr>
          <p:spPr bwMode="auto">
            <a:xfrm>
              <a:off x="7243763" y="728267"/>
              <a:ext cx="492919" cy="297656"/>
            </a:xfrm>
            <a:custGeom>
              <a:avLst/>
              <a:gdLst>
                <a:gd name="T0" fmla="*/ 19 w 159"/>
                <a:gd name="T1" fmla="*/ 96 h 96"/>
                <a:gd name="T2" fmla="*/ 4 w 159"/>
                <a:gd name="T3" fmla="*/ 75 h 96"/>
                <a:gd name="T4" fmla="*/ 19 w 159"/>
                <a:gd name="T5" fmla="*/ 20 h 96"/>
                <a:gd name="T6" fmla="*/ 31 w 159"/>
                <a:gd name="T7" fmla="*/ 15 h 96"/>
                <a:gd name="T8" fmla="*/ 137 w 159"/>
                <a:gd name="T9" fmla="*/ 18 h 96"/>
                <a:gd name="T10" fmla="*/ 87 w 159"/>
                <a:gd name="T11" fmla="*/ 40 h 96"/>
                <a:gd name="T12" fmla="*/ 38 w 159"/>
                <a:gd name="T13" fmla="*/ 45 h 96"/>
                <a:gd name="T14" fmla="*/ 34 w 159"/>
                <a:gd name="T15" fmla="*/ 65 h 96"/>
                <a:gd name="T16" fmla="*/ 18 w 159"/>
                <a:gd name="T17" fmla="*/ 90 h 96"/>
                <a:gd name="T18" fmla="*/ 19 w 159"/>
                <a:gd name="T1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96">
                  <a:moveTo>
                    <a:pt x="19" y="96"/>
                  </a:moveTo>
                  <a:cubicBezTo>
                    <a:pt x="19" y="96"/>
                    <a:pt x="10" y="94"/>
                    <a:pt x="4" y="75"/>
                  </a:cubicBezTo>
                  <a:cubicBezTo>
                    <a:pt x="0" y="62"/>
                    <a:pt x="3" y="34"/>
                    <a:pt x="19" y="20"/>
                  </a:cubicBezTo>
                  <a:cubicBezTo>
                    <a:pt x="28" y="11"/>
                    <a:pt x="31" y="15"/>
                    <a:pt x="31" y="15"/>
                  </a:cubicBezTo>
                  <a:cubicBezTo>
                    <a:pt x="31" y="15"/>
                    <a:pt x="126" y="0"/>
                    <a:pt x="137" y="18"/>
                  </a:cubicBezTo>
                  <a:cubicBezTo>
                    <a:pt x="146" y="35"/>
                    <a:pt x="159" y="45"/>
                    <a:pt x="87" y="40"/>
                  </a:cubicBezTo>
                  <a:cubicBezTo>
                    <a:pt x="61" y="38"/>
                    <a:pt x="38" y="45"/>
                    <a:pt x="38" y="45"/>
                  </a:cubicBezTo>
                  <a:cubicBezTo>
                    <a:pt x="38" y="45"/>
                    <a:pt x="39" y="53"/>
                    <a:pt x="34" y="65"/>
                  </a:cubicBezTo>
                  <a:cubicBezTo>
                    <a:pt x="30" y="77"/>
                    <a:pt x="18" y="90"/>
                    <a:pt x="18" y="90"/>
                  </a:cubicBezTo>
                  <a:lnTo>
                    <a:pt x="19" y="96"/>
                  </a:lnTo>
                  <a:close/>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iśliḍê">
              <a:extLst>
                <a:ext uri="{FF2B5EF4-FFF2-40B4-BE49-F238E27FC236}">
                  <a16:creationId xmlns:a16="http://schemas.microsoft.com/office/drawing/2014/main" id="{BD2B6FC7-AF07-4D0C-A123-DBEDBD803641}"/>
                </a:ext>
              </a:extLst>
            </p:cNvPr>
            <p:cNvSpPr/>
            <p:nvPr/>
          </p:nvSpPr>
          <p:spPr bwMode="auto">
            <a:xfrm>
              <a:off x="6996113" y="1249761"/>
              <a:ext cx="305991" cy="421481"/>
            </a:xfrm>
            <a:custGeom>
              <a:avLst/>
              <a:gdLst>
                <a:gd name="T0" fmla="*/ 98 w 99"/>
                <a:gd name="T1" fmla="*/ 63 h 136"/>
                <a:gd name="T2" fmla="*/ 94 w 99"/>
                <a:gd name="T3" fmla="*/ 74 h 136"/>
                <a:gd name="T4" fmla="*/ 25 w 99"/>
                <a:gd name="T5" fmla="*/ 132 h 136"/>
                <a:gd name="T6" fmla="*/ 10 w 99"/>
                <a:gd name="T7" fmla="*/ 134 h 136"/>
                <a:gd name="T8" fmla="*/ 10 w 99"/>
                <a:gd name="T9" fmla="*/ 134 h 136"/>
                <a:gd name="T10" fmla="*/ 0 w 99"/>
                <a:gd name="T11" fmla="*/ 119 h 136"/>
                <a:gd name="T12" fmla="*/ 0 w 99"/>
                <a:gd name="T13" fmla="*/ 34 h 136"/>
                <a:gd name="T14" fmla="*/ 22 w 99"/>
                <a:gd name="T15" fmla="*/ 34 h 136"/>
                <a:gd name="T16" fmla="*/ 31 w 99"/>
                <a:gd name="T17" fmla="*/ 74 h 136"/>
                <a:gd name="T18" fmla="*/ 97 w 99"/>
                <a:gd name="T19" fmla="*/ 0 h 136"/>
                <a:gd name="T20" fmla="*/ 98 w 99"/>
                <a:gd name="T21" fmla="*/ 6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6">
                  <a:moveTo>
                    <a:pt x="98" y="63"/>
                  </a:moveTo>
                  <a:cubicBezTo>
                    <a:pt x="99" y="67"/>
                    <a:pt x="97" y="71"/>
                    <a:pt x="94" y="74"/>
                  </a:cubicBezTo>
                  <a:cubicBezTo>
                    <a:pt x="25" y="132"/>
                    <a:pt x="25" y="132"/>
                    <a:pt x="25" y="132"/>
                  </a:cubicBezTo>
                  <a:cubicBezTo>
                    <a:pt x="21" y="135"/>
                    <a:pt x="15" y="136"/>
                    <a:pt x="10" y="134"/>
                  </a:cubicBezTo>
                  <a:cubicBezTo>
                    <a:pt x="10" y="134"/>
                    <a:pt x="10" y="134"/>
                    <a:pt x="10" y="134"/>
                  </a:cubicBezTo>
                  <a:cubicBezTo>
                    <a:pt x="4" y="131"/>
                    <a:pt x="0" y="126"/>
                    <a:pt x="0" y="119"/>
                  </a:cubicBezTo>
                  <a:cubicBezTo>
                    <a:pt x="0" y="34"/>
                    <a:pt x="0" y="34"/>
                    <a:pt x="0" y="34"/>
                  </a:cubicBezTo>
                  <a:cubicBezTo>
                    <a:pt x="22" y="34"/>
                    <a:pt x="22" y="34"/>
                    <a:pt x="22" y="34"/>
                  </a:cubicBezTo>
                  <a:cubicBezTo>
                    <a:pt x="31" y="74"/>
                    <a:pt x="31" y="74"/>
                    <a:pt x="31" y="74"/>
                  </a:cubicBezTo>
                  <a:cubicBezTo>
                    <a:pt x="97" y="0"/>
                    <a:pt x="97" y="0"/>
                    <a:pt x="97" y="0"/>
                  </a:cubicBezTo>
                  <a:lnTo>
                    <a:pt x="98" y="63"/>
                  </a:lnTo>
                  <a:close/>
                </a:path>
              </a:pathLst>
            </a:custGeom>
            <a:solidFill>
              <a:srgbClr val="086B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íṥ1iďe">
              <a:extLst>
                <a:ext uri="{FF2B5EF4-FFF2-40B4-BE49-F238E27FC236}">
                  <a16:creationId xmlns:a16="http://schemas.microsoft.com/office/drawing/2014/main" id="{72678170-9496-4258-9E15-B051214BF3D8}"/>
                </a:ext>
              </a:extLst>
            </p:cNvPr>
            <p:cNvSpPr/>
            <p:nvPr/>
          </p:nvSpPr>
          <p:spPr bwMode="auto">
            <a:xfrm>
              <a:off x="7599761" y="1249761"/>
              <a:ext cx="347662" cy="409575"/>
            </a:xfrm>
            <a:custGeom>
              <a:avLst/>
              <a:gdLst>
                <a:gd name="T0" fmla="*/ 30 w 112"/>
                <a:gd name="T1" fmla="*/ 0 h 132"/>
                <a:gd name="T2" fmla="*/ 108 w 112"/>
                <a:gd name="T3" fmla="*/ 107 h 132"/>
                <a:gd name="T4" fmla="*/ 110 w 112"/>
                <a:gd name="T5" fmla="*/ 122 h 132"/>
                <a:gd name="T6" fmla="*/ 110 w 112"/>
                <a:gd name="T7" fmla="*/ 122 h 132"/>
                <a:gd name="T8" fmla="*/ 96 w 112"/>
                <a:gd name="T9" fmla="*/ 132 h 132"/>
                <a:gd name="T10" fmla="*/ 11 w 112"/>
                <a:gd name="T11" fmla="*/ 132 h 132"/>
                <a:gd name="T12" fmla="*/ 0 w 112"/>
                <a:gd name="T13" fmla="*/ 111 h 132"/>
                <a:gd name="T14" fmla="*/ 56 w 112"/>
                <a:gd name="T15" fmla="*/ 98 h 132"/>
                <a:gd name="T16" fmla="*/ 29 w 112"/>
                <a:gd name="T17" fmla="*/ 68 h 132"/>
                <a:gd name="T18" fmla="*/ 30 w 11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32">
                  <a:moveTo>
                    <a:pt x="30" y="0"/>
                  </a:moveTo>
                  <a:cubicBezTo>
                    <a:pt x="108" y="107"/>
                    <a:pt x="108" y="107"/>
                    <a:pt x="108" y="107"/>
                  </a:cubicBezTo>
                  <a:cubicBezTo>
                    <a:pt x="111" y="111"/>
                    <a:pt x="112" y="117"/>
                    <a:pt x="110" y="122"/>
                  </a:cubicBezTo>
                  <a:cubicBezTo>
                    <a:pt x="110" y="122"/>
                    <a:pt x="110" y="122"/>
                    <a:pt x="110" y="122"/>
                  </a:cubicBezTo>
                  <a:cubicBezTo>
                    <a:pt x="108" y="128"/>
                    <a:pt x="102" y="132"/>
                    <a:pt x="96" y="132"/>
                  </a:cubicBezTo>
                  <a:cubicBezTo>
                    <a:pt x="11" y="132"/>
                    <a:pt x="11" y="132"/>
                    <a:pt x="11" y="132"/>
                  </a:cubicBezTo>
                  <a:cubicBezTo>
                    <a:pt x="0" y="111"/>
                    <a:pt x="0" y="111"/>
                    <a:pt x="0" y="111"/>
                  </a:cubicBezTo>
                  <a:cubicBezTo>
                    <a:pt x="56" y="98"/>
                    <a:pt x="56" y="98"/>
                    <a:pt x="56" y="98"/>
                  </a:cubicBezTo>
                  <a:cubicBezTo>
                    <a:pt x="29" y="68"/>
                    <a:pt x="29" y="68"/>
                    <a:pt x="29" y="68"/>
                  </a:cubicBezTo>
                  <a:lnTo>
                    <a:pt x="30" y="0"/>
                  </a:lnTo>
                  <a:close/>
                </a:path>
              </a:pathLst>
            </a:custGeom>
            <a:solidFill>
              <a:srgbClr val="086B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ŝľïḋé">
              <a:extLst>
                <a:ext uri="{FF2B5EF4-FFF2-40B4-BE49-F238E27FC236}">
                  <a16:creationId xmlns:a16="http://schemas.microsoft.com/office/drawing/2014/main" id="{7FDB6F93-9068-481B-9B1F-32C216EB8A91}"/>
                </a:ext>
              </a:extLst>
            </p:cNvPr>
            <p:cNvSpPr/>
            <p:nvPr/>
          </p:nvSpPr>
          <p:spPr bwMode="auto">
            <a:xfrm>
              <a:off x="7249717" y="633017"/>
              <a:ext cx="486966" cy="297656"/>
            </a:xfrm>
            <a:custGeom>
              <a:avLst/>
              <a:gdLst>
                <a:gd name="T0" fmla="*/ 0 w 157"/>
                <a:gd name="T1" fmla="*/ 92 h 96"/>
                <a:gd name="T2" fmla="*/ 32 w 157"/>
                <a:gd name="T3" fmla="*/ 18 h 96"/>
                <a:gd name="T4" fmla="*/ 42 w 157"/>
                <a:gd name="T5" fmla="*/ 22 h 96"/>
                <a:gd name="T6" fmla="*/ 42 w 157"/>
                <a:gd name="T7" fmla="*/ 22 h 96"/>
                <a:gd name="T8" fmla="*/ 52 w 157"/>
                <a:gd name="T9" fmla="*/ 25 h 96"/>
                <a:gd name="T10" fmla="*/ 56 w 157"/>
                <a:gd name="T11" fmla="*/ 18 h 96"/>
                <a:gd name="T12" fmla="*/ 58 w 157"/>
                <a:gd name="T13" fmla="*/ 13 h 96"/>
                <a:gd name="T14" fmla="*/ 76 w 157"/>
                <a:gd name="T15" fmla="*/ 20 h 96"/>
                <a:gd name="T16" fmla="*/ 76 w 157"/>
                <a:gd name="T17" fmla="*/ 20 h 96"/>
                <a:gd name="T18" fmla="*/ 77 w 157"/>
                <a:gd name="T19" fmla="*/ 25 h 96"/>
                <a:gd name="T20" fmla="*/ 85 w 157"/>
                <a:gd name="T21" fmla="*/ 20 h 96"/>
                <a:gd name="T22" fmla="*/ 106 w 157"/>
                <a:gd name="T23" fmla="*/ 1 h 96"/>
                <a:gd name="T24" fmla="*/ 110 w 157"/>
                <a:gd name="T25" fmla="*/ 0 h 96"/>
                <a:gd name="T26" fmla="*/ 112 w 157"/>
                <a:gd name="T27" fmla="*/ 7 h 96"/>
                <a:gd name="T28" fmla="*/ 112 w 157"/>
                <a:gd name="T29" fmla="*/ 7 h 96"/>
                <a:gd name="T30" fmla="*/ 117 w 157"/>
                <a:gd name="T31" fmla="*/ 24 h 96"/>
                <a:gd name="T32" fmla="*/ 130 w 157"/>
                <a:gd name="T33" fmla="*/ 11 h 96"/>
                <a:gd name="T34" fmla="*/ 141 w 157"/>
                <a:gd name="T35" fmla="*/ 20 h 96"/>
                <a:gd name="T36" fmla="*/ 140 w 157"/>
                <a:gd name="T37" fmla="*/ 22 h 96"/>
                <a:gd name="T38" fmla="*/ 135 w 157"/>
                <a:gd name="T39" fmla="*/ 37 h 96"/>
                <a:gd name="T40" fmla="*/ 145 w 157"/>
                <a:gd name="T41" fmla="*/ 26 h 96"/>
                <a:gd name="T42" fmla="*/ 156 w 157"/>
                <a:gd name="T43" fmla="*/ 36 h 96"/>
                <a:gd name="T44" fmla="*/ 147 w 157"/>
                <a:gd name="T45" fmla="*/ 96 h 96"/>
                <a:gd name="T46" fmla="*/ 135 w 157"/>
                <a:gd name="T47" fmla="*/ 80 h 96"/>
                <a:gd name="T48" fmla="*/ 130 w 157"/>
                <a:gd name="T49" fmla="*/ 84 h 96"/>
                <a:gd name="T50" fmla="*/ 27 w 157"/>
                <a:gd name="T51" fmla="*/ 80 h 96"/>
                <a:gd name="T52" fmla="*/ 5 w 157"/>
                <a:gd name="T53"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 h="96">
                  <a:moveTo>
                    <a:pt x="0" y="92"/>
                  </a:moveTo>
                  <a:cubicBezTo>
                    <a:pt x="1" y="65"/>
                    <a:pt x="13" y="38"/>
                    <a:pt x="32" y="18"/>
                  </a:cubicBezTo>
                  <a:cubicBezTo>
                    <a:pt x="36" y="14"/>
                    <a:pt x="42" y="17"/>
                    <a:pt x="42" y="22"/>
                  </a:cubicBezTo>
                  <a:cubicBezTo>
                    <a:pt x="42" y="22"/>
                    <a:pt x="42" y="22"/>
                    <a:pt x="42" y="22"/>
                  </a:cubicBezTo>
                  <a:cubicBezTo>
                    <a:pt x="42" y="27"/>
                    <a:pt x="49" y="29"/>
                    <a:pt x="52" y="25"/>
                  </a:cubicBezTo>
                  <a:cubicBezTo>
                    <a:pt x="53" y="23"/>
                    <a:pt x="54" y="21"/>
                    <a:pt x="56" y="18"/>
                  </a:cubicBezTo>
                  <a:cubicBezTo>
                    <a:pt x="56" y="17"/>
                    <a:pt x="57" y="15"/>
                    <a:pt x="58" y="13"/>
                  </a:cubicBezTo>
                  <a:cubicBezTo>
                    <a:pt x="64" y="5"/>
                    <a:pt x="78" y="10"/>
                    <a:pt x="76" y="20"/>
                  </a:cubicBezTo>
                  <a:cubicBezTo>
                    <a:pt x="76" y="20"/>
                    <a:pt x="76" y="20"/>
                    <a:pt x="76" y="20"/>
                  </a:cubicBezTo>
                  <a:cubicBezTo>
                    <a:pt x="76" y="22"/>
                    <a:pt x="76" y="23"/>
                    <a:pt x="77" y="25"/>
                  </a:cubicBezTo>
                  <a:cubicBezTo>
                    <a:pt x="79" y="27"/>
                    <a:pt x="83" y="24"/>
                    <a:pt x="85" y="20"/>
                  </a:cubicBezTo>
                  <a:cubicBezTo>
                    <a:pt x="90" y="12"/>
                    <a:pt x="97" y="5"/>
                    <a:pt x="106" y="1"/>
                  </a:cubicBezTo>
                  <a:cubicBezTo>
                    <a:pt x="107" y="1"/>
                    <a:pt x="109" y="0"/>
                    <a:pt x="110" y="0"/>
                  </a:cubicBezTo>
                  <a:cubicBezTo>
                    <a:pt x="112" y="1"/>
                    <a:pt x="112" y="4"/>
                    <a:pt x="112" y="7"/>
                  </a:cubicBezTo>
                  <a:cubicBezTo>
                    <a:pt x="112" y="7"/>
                    <a:pt x="112" y="7"/>
                    <a:pt x="112" y="7"/>
                  </a:cubicBezTo>
                  <a:cubicBezTo>
                    <a:pt x="111" y="14"/>
                    <a:pt x="111" y="28"/>
                    <a:pt x="117" y="24"/>
                  </a:cubicBezTo>
                  <a:cubicBezTo>
                    <a:pt x="119" y="23"/>
                    <a:pt x="128" y="12"/>
                    <a:pt x="130" y="11"/>
                  </a:cubicBezTo>
                  <a:cubicBezTo>
                    <a:pt x="136" y="8"/>
                    <a:pt x="143" y="13"/>
                    <a:pt x="141" y="20"/>
                  </a:cubicBezTo>
                  <a:cubicBezTo>
                    <a:pt x="140" y="20"/>
                    <a:pt x="140" y="21"/>
                    <a:pt x="140" y="22"/>
                  </a:cubicBezTo>
                  <a:cubicBezTo>
                    <a:pt x="139" y="25"/>
                    <a:pt x="128" y="34"/>
                    <a:pt x="135" y="37"/>
                  </a:cubicBezTo>
                  <a:cubicBezTo>
                    <a:pt x="135" y="37"/>
                    <a:pt x="145" y="27"/>
                    <a:pt x="145" y="26"/>
                  </a:cubicBezTo>
                  <a:cubicBezTo>
                    <a:pt x="151" y="24"/>
                    <a:pt x="157" y="29"/>
                    <a:pt x="156" y="36"/>
                  </a:cubicBezTo>
                  <a:cubicBezTo>
                    <a:pt x="147" y="96"/>
                    <a:pt x="147" y="96"/>
                    <a:pt x="147" y="96"/>
                  </a:cubicBezTo>
                  <a:cubicBezTo>
                    <a:pt x="141" y="93"/>
                    <a:pt x="139" y="85"/>
                    <a:pt x="135" y="80"/>
                  </a:cubicBezTo>
                  <a:cubicBezTo>
                    <a:pt x="131" y="74"/>
                    <a:pt x="136" y="88"/>
                    <a:pt x="130" y="84"/>
                  </a:cubicBezTo>
                  <a:cubicBezTo>
                    <a:pt x="100" y="58"/>
                    <a:pt x="56" y="67"/>
                    <a:pt x="27" y="80"/>
                  </a:cubicBezTo>
                  <a:cubicBezTo>
                    <a:pt x="20" y="83"/>
                    <a:pt x="11" y="85"/>
                    <a:pt x="5" y="90"/>
                  </a:cubicBezTo>
                </a:path>
              </a:pathLst>
            </a:custGeom>
            <a:solidFill>
              <a:srgbClr val="68330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ísļiḍè">
              <a:extLst>
                <a:ext uri="{FF2B5EF4-FFF2-40B4-BE49-F238E27FC236}">
                  <a16:creationId xmlns:a16="http://schemas.microsoft.com/office/drawing/2014/main" id="{F2C51EAC-CBC1-48A2-96BE-691AF333D735}"/>
                </a:ext>
              </a:extLst>
            </p:cNvPr>
            <p:cNvSpPr/>
            <p:nvPr/>
          </p:nvSpPr>
          <p:spPr bwMode="auto">
            <a:xfrm>
              <a:off x="7920038" y="1249761"/>
              <a:ext cx="425053" cy="409575"/>
            </a:xfrm>
            <a:custGeom>
              <a:avLst/>
              <a:gdLst>
                <a:gd name="T0" fmla="*/ 137 w 137"/>
                <a:gd name="T1" fmla="*/ 0 h 132"/>
                <a:gd name="T2" fmla="*/ 107 w 137"/>
                <a:gd name="T3" fmla="*/ 27 h 132"/>
                <a:gd name="T4" fmla="*/ 76 w 137"/>
                <a:gd name="T5" fmla="*/ 77 h 132"/>
                <a:gd name="T6" fmla="*/ 60 w 137"/>
                <a:gd name="T7" fmla="*/ 77 h 132"/>
                <a:gd name="T8" fmla="*/ 30 w 137"/>
                <a:gd name="T9" fmla="*/ 42 h 132"/>
                <a:gd name="T10" fmla="*/ 0 w 137"/>
                <a:gd name="T11" fmla="*/ 59 h 132"/>
                <a:gd name="T12" fmla="*/ 46 w 137"/>
                <a:gd name="T13" fmla="*/ 119 h 132"/>
                <a:gd name="T14" fmla="*/ 87 w 137"/>
                <a:gd name="T15" fmla="*/ 118 h 132"/>
                <a:gd name="T16" fmla="*/ 137 w 137"/>
                <a:gd name="T17" fmla="*/ 49 h 132"/>
                <a:gd name="T18" fmla="*/ 137 w 137"/>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2">
                  <a:moveTo>
                    <a:pt x="137" y="0"/>
                  </a:moveTo>
                  <a:cubicBezTo>
                    <a:pt x="137" y="0"/>
                    <a:pt x="125" y="0"/>
                    <a:pt x="107" y="27"/>
                  </a:cubicBezTo>
                  <a:cubicBezTo>
                    <a:pt x="96" y="43"/>
                    <a:pt x="84" y="63"/>
                    <a:pt x="76" y="77"/>
                  </a:cubicBezTo>
                  <a:cubicBezTo>
                    <a:pt x="73" y="83"/>
                    <a:pt x="64" y="83"/>
                    <a:pt x="60" y="77"/>
                  </a:cubicBezTo>
                  <a:cubicBezTo>
                    <a:pt x="30" y="42"/>
                    <a:pt x="30" y="42"/>
                    <a:pt x="30" y="42"/>
                  </a:cubicBezTo>
                  <a:cubicBezTo>
                    <a:pt x="0" y="59"/>
                    <a:pt x="0" y="59"/>
                    <a:pt x="0" y="59"/>
                  </a:cubicBezTo>
                  <a:cubicBezTo>
                    <a:pt x="46" y="119"/>
                    <a:pt x="46" y="119"/>
                    <a:pt x="46" y="119"/>
                  </a:cubicBezTo>
                  <a:cubicBezTo>
                    <a:pt x="57" y="132"/>
                    <a:pt x="77" y="132"/>
                    <a:pt x="87" y="118"/>
                  </a:cubicBezTo>
                  <a:cubicBezTo>
                    <a:pt x="137" y="49"/>
                    <a:pt x="137" y="49"/>
                    <a:pt x="137" y="49"/>
                  </a:cubicBezTo>
                  <a:lnTo>
                    <a:pt x="137" y="0"/>
                  </a:lnTo>
                  <a:close/>
                </a:path>
              </a:pathLst>
            </a:custGeom>
            <a:solidFill>
              <a:srgbClr val="9903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Slïḑe">
              <a:extLst>
                <a:ext uri="{FF2B5EF4-FFF2-40B4-BE49-F238E27FC236}">
                  <a16:creationId xmlns:a16="http://schemas.microsoft.com/office/drawing/2014/main" id="{9C33BD81-FE2F-40A3-9190-F4C93A1A2F29}"/>
                </a:ext>
              </a:extLst>
            </p:cNvPr>
            <p:cNvSpPr/>
            <p:nvPr/>
          </p:nvSpPr>
          <p:spPr bwMode="auto">
            <a:xfrm>
              <a:off x="7848601" y="1280717"/>
              <a:ext cx="145256" cy="145256"/>
            </a:xfrm>
            <a:custGeom>
              <a:avLst/>
              <a:gdLst>
                <a:gd name="T0" fmla="*/ 42 w 47"/>
                <a:gd name="T1" fmla="*/ 6 h 47"/>
                <a:gd name="T2" fmla="*/ 36 w 47"/>
                <a:gd name="T3" fmla="*/ 19 h 47"/>
                <a:gd name="T4" fmla="*/ 30 w 47"/>
                <a:gd name="T5" fmla="*/ 11 h 47"/>
                <a:gd name="T6" fmla="*/ 25 w 47"/>
                <a:gd name="T7" fmla="*/ 0 h 47"/>
                <a:gd name="T8" fmla="*/ 24 w 47"/>
                <a:gd name="T9" fmla="*/ 0 h 47"/>
                <a:gd name="T10" fmla="*/ 22 w 47"/>
                <a:gd name="T11" fmla="*/ 1 h 47"/>
                <a:gd name="T12" fmla="*/ 23 w 47"/>
                <a:gd name="T13" fmla="*/ 3 h 47"/>
                <a:gd name="T14" fmla="*/ 26 w 47"/>
                <a:gd name="T15" fmla="*/ 12 h 47"/>
                <a:gd name="T16" fmla="*/ 25 w 47"/>
                <a:gd name="T17" fmla="*/ 13 h 47"/>
                <a:gd name="T18" fmla="*/ 21 w 47"/>
                <a:gd name="T19" fmla="*/ 4 h 47"/>
                <a:gd name="T20" fmla="*/ 18 w 47"/>
                <a:gd name="T21" fmla="*/ 1 h 47"/>
                <a:gd name="T22" fmla="*/ 15 w 47"/>
                <a:gd name="T23" fmla="*/ 1 h 47"/>
                <a:gd name="T24" fmla="*/ 20 w 47"/>
                <a:gd name="T25" fmla="*/ 12 h 47"/>
                <a:gd name="T26" fmla="*/ 20 w 47"/>
                <a:gd name="T27" fmla="*/ 15 h 47"/>
                <a:gd name="T28" fmla="*/ 18 w 47"/>
                <a:gd name="T29" fmla="*/ 14 h 47"/>
                <a:gd name="T30" fmla="*/ 13 w 47"/>
                <a:gd name="T31" fmla="*/ 5 h 47"/>
                <a:gd name="T32" fmla="*/ 11 w 47"/>
                <a:gd name="T33" fmla="*/ 3 h 47"/>
                <a:gd name="T34" fmla="*/ 9 w 47"/>
                <a:gd name="T35" fmla="*/ 3 h 47"/>
                <a:gd name="T36" fmla="*/ 9 w 47"/>
                <a:gd name="T37" fmla="*/ 6 h 47"/>
                <a:gd name="T38" fmla="*/ 12 w 47"/>
                <a:gd name="T39" fmla="*/ 13 h 47"/>
                <a:gd name="T40" fmla="*/ 14 w 47"/>
                <a:gd name="T41" fmla="*/ 19 h 47"/>
                <a:gd name="T42" fmla="*/ 14 w 47"/>
                <a:gd name="T43" fmla="*/ 19 h 47"/>
                <a:gd name="T44" fmla="*/ 13 w 47"/>
                <a:gd name="T45" fmla="*/ 19 h 47"/>
                <a:gd name="T46" fmla="*/ 12 w 47"/>
                <a:gd name="T47" fmla="*/ 19 h 47"/>
                <a:gd name="T48" fmla="*/ 4 w 47"/>
                <a:gd name="T49" fmla="*/ 7 h 47"/>
                <a:gd name="T50" fmla="*/ 2 w 47"/>
                <a:gd name="T51" fmla="*/ 5 h 47"/>
                <a:gd name="T52" fmla="*/ 0 w 47"/>
                <a:gd name="T53" fmla="*/ 6 h 47"/>
                <a:gd name="T54" fmla="*/ 1 w 47"/>
                <a:gd name="T55" fmla="*/ 9 h 47"/>
                <a:gd name="T56" fmla="*/ 7 w 47"/>
                <a:gd name="T57" fmla="*/ 22 h 47"/>
                <a:gd name="T58" fmla="*/ 7 w 47"/>
                <a:gd name="T59" fmla="*/ 23 h 47"/>
                <a:gd name="T60" fmla="*/ 15 w 47"/>
                <a:gd name="T61" fmla="*/ 37 h 47"/>
                <a:gd name="T62" fmla="*/ 26 w 47"/>
                <a:gd name="T63" fmla="*/ 47 h 47"/>
                <a:gd name="T64" fmla="*/ 46 w 47"/>
                <a:gd name="T65" fmla="*/ 36 h 47"/>
                <a:gd name="T66" fmla="*/ 46 w 47"/>
                <a:gd name="T67" fmla="*/ 28 h 47"/>
                <a:gd name="T68" fmla="*/ 46 w 47"/>
                <a:gd name="T69" fmla="*/ 8 h 47"/>
                <a:gd name="T70" fmla="*/ 42 w 47"/>
                <a:gd name="T71"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7">
                  <a:moveTo>
                    <a:pt x="42" y="6"/>
                  </a:moveTo>
                  <a:cubicBezTo>
                    <a:pt x="39" y="8"/>
                    <a:pt x="39" y="18"/>
                    <a:pt x="36" y="19"/>
                  </a:cubicBezTo>
                  <a:cubicBezTo>
                    <a:pt x="34" y="19"/>
                    <a:pt x="31" y="13"/>
                    <a:pt x="30" y="11"/>
                  </a:cubicBezTo>
                  <a:cubicBezTo>
                    <a:pt x="29" y="7"/>
                    <a:pt x="28" y="3"/>
                    <a:pt x="25" y="0"/>
                  </a:cubicBezTo>
                  <a:cubicBezTo>
                    <a:pt x="24" y="0"/>
                    <a:pt x="24" y="0"/>
                    <a:pt x="24" y="0"/>
                  </a:cubicBezTo>
                  <a:cubicBezTo>
                    <a:pt x="23" y="0"/>
                    <a:pt x="23" y="0"/>
                    <a:pt x="22" y="1"/>
                  </a:cubicBezTo>
                  <a:cubicBezTo>
                    <a:pt x="22" y="2"/>
                    <a:pt x="22" y="2"/>
                    <a:pt x="23" y="3"/>
                  </a:cubicBezTo>
                  <a:cubicBezTo>
                    <a:pt x="24" y="6"/>
                    <a:pt x="26" y="9"/>
                    <a:pt x="26" y="12"/>
                  </a:cubicBezTo>
                  <a:cubicBezTo>
                    <a:pt x="25" y="13"/>
                    <a:pt x="25" y="13"/>
                    <a:pt x="25" y="13"/>
                  </a:cubicBezTo>
                  <a:cubicBezTo>
                    <a:pt x="24" y="9"/>
                    <a:pt x="22" y="7"/>
                    <a:pt x="21" y="4"/>
                  </a:cubicBezTo>
                  <a:cubicBezTo>
                    <a:pt x="20" y="3"/>
                    <a:pt x="19" y="2"/>
                    <a:pt x="18" y="1"/>
                  </a:cubicBezTo>
                  <a:cubicBezTo>
                    <a:pt x="18" y="0"/>
                    <a:pt x="16" y="0"/>
                    <a:pt x="15" y="1"/>
                  </a:cubicBezTo>
                  <a:cubicBezTo>
                    <a:pt x="15" y="5"/>
                    <a:pt x="19" y="8"/>
                    <a:pt x="20" y="12"/>
                  </a:cubicBezTo>
                  <a:cubicBezTo>
                    <a:pt x="21" y="13"/>
                    <a:pt x="21" y="15"/>
                    <a:pt x="20" y="15"/>
                  </a:cubicBezTo>
                  <a:cubicBezTo>
                    <a:pt x="19" y="15"/>
                    <a:pt x="19" y="15"/>
                    <a:pt x="18" y="14"/>
                  </a:cubicBezTo>
                  <a:cubicBezTo>
                    <a:pt x="16" y="11"/>
                    <a:pt x="14" y="8"/>
                    <a:pt x="13" y="5"/>
                  </a:cubicBezTo>
                  <a:cubicBezTo>
                    <a:pt x="12" y="4"/>
                    <a:pt x="12" y="4"/>
                    <a:pt x="11" y="3"/>
                  </a:cubicBezTo>
                  <a:cubicBezTo>
                    <a:pt x="10" y="3"/>
                    <a:pt x="9" y="3"/>
                    <a:pt x="9" y="3"/>
                  </a:cubicBezTo>
                  <a:cubicBezTo>
                    <a:pt x="8" y="4"/>
                    <a:pt x="9" y="5"/>
                    <a:pt x="9" y="6"/>
                  </a:cubicBezTo>
                  <a:cubicBezTo>
                    <a:pt x="10" y="8"/>
                    <a:pt x="11" y="11"/>
                    <a:pt x="12" y="13"/>
                  </a:cubicBezTo>
                  <a:cubicBezTo>
                    <a:pt x="13" y="15"/>
                    <a:pt x="14" y="17"/>
                    <a:pt x="14" y="19"/>
                  </a:cubicBezTo>
                  <a:cubicBezTo>
                    <a:pt x="14" y="19"/>
                    <a:pt x="14" y="19"/>
                    <a:pt x="14" y="19"/>
                  </a:cubicBezTo>
                  <a:cubicBezTo>
                    <a:pt x="13" y="19"/>
                    <a:pt x="13" y="19"/>
                    <a:pt x="13" y="19"/>
                  </a:cubicBezTo>
                  <a:cubicBezTo>
                    <a:pt x="13" y="19"/>
                    <a:pt x="12" y="19"/>
                    <a:pt x="12" y="19"/>
                  </a:cubicBezTo>
                  <a:cubicBezTo>
                    <a:pt x="9" y="15"/>
                    <a:pt x="6" y="11"/>
                    <a:pt x="4" y="7"/>
                  </a:cubicBezTo>
                  <a:cubicBezTo>
                    <a:pt x="4" y="6"/>
                    <a:pt x="3" y="5"/>
                    <a:pt x="2" y="5"/>
                  </a:cubicBezTo>
                  <a:cubicBezTo>
                    <a:pt x="2" y="4"/>
                    <a:pt x="1" y="5"/>
                    <a:pt x="0" y="6"/>
                  </a:cubicBezTo>
                  <a:cubicBezTo>
                    <a:pt x="0" y="7"/>
                    <a:pt x="0" y="8"/>
                    <a:pt x="1" y="9"/>
                  </a:cubicBezTo>
                  <a:cubicBezTo>
                    <a:pt x="2" y="14"/>
                    <a:pt x="7" y="22"/>
                    <a:pt x="7" y="22"/>
                  </a:cubicBezTo>
                  <a:cubicBezTo>
                    <a:pt x="7" y="23"/>
                    <a:pt x="7" y="23"/>
                    <a:pt x="7" y="23"/>
                  </a:cubicBezTo>
                  <a:cubicBezTo>
                    <a:pt x="9" y="26"/>
                    <a:pt x="12" y="34"/>
                    <a:pt x="15" y="37"/>
                  </a:cubicBezTo>
                  <a:cubicBezTo>
                    <a:pt x="19" y="41"/>
                    <a:pt x="26" y="47"/>
                    <a:pt x="26" y="47"/>
                  </a:cubicBezTo>
                  <a:cubicBezTo>
                    <a:pt x="46" y="36"/>
                    <a:pt x="46" y="36"/>
                    <a:pt x="46" y="36"/>
                  </a:cubicBezTo>
                  <a:cubicBezTo>
                    <a:pt x="46" y="36"/>
                    <a:pt x="44" y="33"/>
                    <a:pt x="46" y="28"/>
                  </a:cubicBezTo>
                  <a:cubicBezTo>
                    <a:pt x="47" y="22"/>
                    <a:pt x="44" y="17"/>
                    <a:pt x="46" y="8"/>
                  </a:cubicBezTo>
                  <a:cubicBezTo>
                    <a:pt x="47" y="5"/>
                    <a:pt x="43" y="5"/>
                    <a:pt x="42" y="6"/>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s1ïḓé">
              <a:extLst>
                <a:ext uri="{FF2B5EF4-FFF2-40B4-BE49-F238E27FC236}">
                  <a16:creationId xmlns:a16="http://schemas.microsoft.com/office/drawing/2014/main" id="{54541F1B-78B9-4B56-B03F-2B8F9ADBB6A3}"/>
                </a:ext>
              </a:extLst>
            </p:cNvPr>
            <p:cNvSpPr/>
            <p:nvPr/>
          </p:nvSpPr>
          <p:spPr bwMode="auto">
            <a:xfrm>
              <a:off x="8306992" y="1249761"/>
              <a:ext cx="353616" cy="558404"/>
            </a:xfrm>
            <a:custGeom>
              <a:avLst/>
              <a:gdLst>
                <a:gd name="T0" fmla="*/ 114 w 114"/>
                <a:gd name="T1" fmla="*/ 180 h 180"/>
                <a:gd name="T2" fmla="*/ 111 w 114"/>
                <a:gd name="T3" fmla="*/ 162 h 180"/>
                <a:gd name="T4" fmla="*/ 98 w 114"/>
                <a:gd name="T5" fmla="*/ 126 h 180"/>
                <a:gd name="T6" fmla="*/ 85 w 114"/>
                <a:gd name="T7" fmla="*/ 75 h 180"/>
                <a:gd name="T8" fmla="*/ 89 w 114"/>
                <a:gd name="T9" fmla="*/ 50 h 180"/>
                <a:gd name="T10" fmla="*/ 89 w 114"/>
                <a:gd name="T11" fmla="*/ 0 h 180"/>
                <a:gd name="T12" fmla="*/ 12 w 114"/>
                <a:gd name="T13" fmla="*/ 0 h 180"/>
                <a:gd name="T14" fmla="*/ 2 w 114"/>
                <a:gd name="T15" fmla="*/ 32 h 180"/>
                <a:gd name="T16" fmla="*/ 7 w 114"/>
                <a:gd name="T17" fmla="*/ 61 h 180"/>
                <a:gd name="T18" fmla="*/ 7 w 114"/>
                <a:gd name="T19" fmla="*/ 61 h 180"/>
                <a:gd name="T20" fmla="*/ 22 w 114"/>
                <a:gd name="T21" fmla="*/ 134 h 180"/>
                <a:gd name="T22" fmla="*/ 10 w 114"/>
                <a:gd name="T23" fmla="*/ 159 h 180"/>
                <a:gd name="T24" fmla="*/ 4 w 114"/>
                <a:gd name="T25" fmla="*/ 180 h 180"/>
                <a:gd name="T26" fmla="*/ 114 w 114"/>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80">
                  <a:moveTo>
                    <a:pt x="114" y="180"/>
                  </a:moveTo>
                  <a:cubicBezTo>
                    <a:pt x="111" y="162"/>
                    <a:pt x="111" y="162"/>
                    <a:pt x="111" y="162"/>
                  </a:cubicBezTo>
                  <a:cubicBezTo>
                    <a:pt x="108" y="149"/>
                    <a:pt x="104" y="137"/>
                    <a:pt x="98" y="126"/>
                  </a:cubicBezTo>
                  <a:cubicBezTo>
                    <a:pt x="90" y="110"/>
                    <a:pt x="83" y="89"/>
                    <a:pt x="85" y="75"/>
                  </a:cubicBezTo>
                  <a:cubicBezTo>
                    <a:pt x="89" y="50"/>
                    <a:pt x="89" y="50"/>
                    <a:pt x="89" y="50"/>
                  </a:cubicBezTo>
                  <a:cubicBezTo>
                    <a:pt x="89" y="0"/>
                    <a:pt x="89" y="0"/>
                    <a:pt x="89" y="0"/>
                  </a:cubicBezTo>
                  <a:cubicBezTo>
                    <a:pt x="12" y="0"/>
                    <a:pt x="12" y="0"/>
                    <a:pt x="12" y="0"/>
                  </a:cubicBezTo>
                  <a:cubicBezTo>
                    <a:pt x="2" y="32"/>
                    <a:pt x="2" y="32"/>
                    <a:pt x="2" y="32"/>
                  </a:cubicBezTo>
                  <a:cubicBezTo>
                    <a:pt x="0" y="42"/>
                    <a:pt x="1" y="53"/>
                    <a:pt x="7" y="61"/>
                  </a:cubicBezTo>
                  <a:cubicBezTo>
                    <a:pt x="7" y="61"/>
                    <a:pt x="7" y="61"/>
                    <a:pt x="7" y="61"/>
                  </a:cubicBezTo>
                  <a:cubicBezTo>
                    <a:pt x="14" y="71"/>
                    <a:pt x="35" y="106"/>
                    <a:pt x="22" y="134"/>
                  </a:cubicBezTo>
                  <a:cubicBezTo>
                    <a:pt x="17" y="142"/>
                    <a:pt x="13" y="151"/>
                    <a:pt x="10" y="159"/>
                  </a:cubicBezTo>
                  <a:cubicBezTo>
                    <a:pt x="4" y="180"/>
                    <a:pt x="4" y="180"/>
                    <a:pt x="4" y="180"/>
                  </a:cubicBezTo>
                  <a:lnTo>
                    <a:pt x="114" y="180"/>
                  </a:lnTo>
                  <a:close/>
                </a:path>
              </a:pathLst>
            </a:custGeom>
            <a:solidFill>
              <a:srgbClr val="F005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ísḻídé">
              <a:extLst>
                <a:ext uri="{FF2B5EF4-FFF2-40B4-BE49-F238E27FC236}">
                  <a16:creationId xmlns:a16="http://schemas.microsoft.com/office/drawing/2014/main" id="{D1213835-8035-4A63-9495-1F0933CF6154}"/>
                </a:ext>
              </a:extLst>
            </p:cNvPr>
            <p:cNvSpPr/>
            <p:nvPr/>
          </p:nvSpPr>
          <p:spPr bwMode="auto">
            <a:xfrm>
              <a:off x="8604648" y="933054"/>
              <a:ext cx="105966" cy="152400"/>
            </a:xfrm>
            <a:custGeom>
              <a:avLst/>
              <a:gdLst>
                <a:gd name="T0" fmla="*/ 1 w 34"/>
                <a:gd name="T1" fmla="*/ 15 h 49"/>
                <a:gd name="T2" fmla="*/ 23 w 34"/>
                <a:gd name="T3" fmla="*/ 9 h 49"/>
                <a:gd name="T4" fmla="*/ 0 w 34"/>
                <a:gd name="T5" fmla="*/ 43 h 49"/>
                <a:gd name="T6" fmla="*/ 1 w 34"/>
                <a:gd name="T7" fmla="*/ 15 h 49"/>
              </a:gdLst>
              <a:ahLst/>
              <a:cxnLst>
                <a:cxn ang="0">
                  <a:pos x="T0" y="T1"/>
                </a:cxn>
                <a:cxn ang="0">
                  <a:pos x="T2" y="T3"/>
                </a:cxn>
                <a:cxn ang="0">
                  <a:pos x="T4" y="T5"/>
                </a:cxn>
                <a:cxn ang="0">
                  <a:pos x="T6" y="T7"/>
                </a:cxn>
              </a:cxnLst>
              <a:rect l="0" t="0" r="r" b="b"/>
              <a:pathLst>
                <a:path w="34" h="49">
                  <a:moveTo>
                    <a:pt x="1" y="15"/>
                  </a:moveTo>
                  <a:cubicBezTo>
                    <a:pt x="1" y="15"/>
                    <a:pt x="12" y="0"/>
                    <a:pt x="23" y="9"/>
                  </a:cubicBezTo>
                  <a:cubicBezTo>
                    <a:pt x="34" y="18"/>
                    <a:pt x="21" y="49"/>
                    <a:pt x="0" y="43"/>
                  </a:cubicBezTo>
                  <a:lnTo>
                    <a:pt x="1" y="15"/>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iṧļíḓe">
              <a:extLst>
                <a:ext uri="{FF2B5EF4-FFF2-40B4-BE49-F238E27FC236}">
                  <a16:creationId xmlns:a16="http://schemas.microsoft.com/office/drawing/2014/main" id="{F35C9D4F-0A5C-41F3-92C4-9E2D53324D0B}"/>
                </a:ext>
              </a:extLst>
            </p:cNvPr>
            <p:cNvSpPr/>
            <p:nvPr/>
          </p:nvSpPr>
          <p:spPr bwMode="auto">
            <a:xfrm>
              <a:off x="8604648" y="971154"/>
              <a:ext cx="84535" cy="92869"/>
            </a:xfrm>
            <a:custGeom>
              <a:avLst/>
              <a:gdLst>
                <a:gd name="T0" fmla="*/ 1 w 27"/>
                <a:gd name="T1" fmla="*/ 14 h 30"/>
                <a:gd name="T2" fmla="*/ 0 w 27"/>
                <a:gd name="T3" fmla="*/ 28 h 30"/>
                <a:gd name="T4" fmla="*/ 18 w 27"/>
                <a:gd name="T5" fmla="*/ 2 h 30"/>
                <a:gd name="T6" fmla="*/ 1 w 27"/>
                <a:gd name="T7" fmla="*/ 14 h 30"/>
              </a:gdLst>
              <a:ahLst/>
              <a:cxnLst>
                <a:cxn ang="0">
                  <a:pos x="T0" y="T1"/>
                </a:cxn>
                <a:cxn ang="0">
                  <a:pos x="T2" y="T3"/>
                </a:cxn>
                <a:cxn ang="0">
                  <a:pos x="T4" y="T5"/>
                </a:cxn>
                <a:cxn ang="0">
                  <a:pos x="T6" y="T7"/>
                </a:cxn>
              </a:cxnLst>
              <a:rect l="0" t="0" r="r" b="b"/>
              <a:pathLst>
                <a:path w="27" h="30">
                  <a:moveTo>
                    <a:pt x="1" y="14"/>
                  </a:moveTo>
                  <a:cubicBezTo>
                    <a:pt x="0" y="28"/>
                    <a:pt x="0" y="28"/>
                    <a:pt x="0" y="28"/>
                  </a:cubicBezTo>
                  <a:cubicBezTo>
                    <a:pt x="18" y="30"/>
                    <a:pt x="27" y="5"/>
                    <a:pt x="18" y="2"/>
                  </a:cubicBezTo>
                  <a:cubicBezTo>
                    <a:pt x="12" y="0"/>
                    <a:pt x="4" y="9"/>
                    <a:pt x="1" y="14"/>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îS1iďê">
              <a:extLst>
                <a:ext uri="{FF2B5EF4-FFF2-40B4-BE49-F238E27FC236}">
                  <a16:creationId xmlns:a16="http://schemas.microsoft.com/office/drawing/2014/main" id="{36E779C1-B3ED-47E1-9EE7-D94D41CFA641}"/>
                </a:ext>
              </a:extLst>
            </p:cNvPr>
            <p:cNvSpPr/>
            <p:nvPr/>
          </p:nvSpPr>
          <p:spPr bwMode="auto">
            <a:xfrm>
              <a:off x="8608220" y="973536"/>
              <a:ext cx="61912" cy="40481"/>
            </a:xfrm>
            <a:custGeom>
              <a:avLst/>
              <a:gdLst>
                <a:gd name="T0" fmla="*/ 20 w 20"/>
                <a:gd name="T1" fmla="*/ 6 h 13"/>
                <a:gd name="T2" fmla="*/ 20 w 20"/>
                <a:gd name="T3" fmla="*/ 6 h 13"/>
                <a:gd name="T4" fmla="*/ 20 w 20"/>
                <a:gd name="T5" fmla="*/ 5 h 13"/>
                <a:gd name="T6" fmla="*/ 18 w 20"/>
                <a:gd name="T7" fmla="*/ 2 h 13"/>
                <a:gd name="T8" fmla="*/ 17 w 20"/>
                <a:gd name="T9" fmla="*/ 2 h 13"/>
                <a:gd name="T10" fmla="*/ 17 w 20"/>
                <a:gd name="T11" fmla="*/ 2 h 13"/>
                <a:gd name="T12" fmla="*/ 17 w 20"/>
                <a:gd name="T13" fmla="*/ 2 h 13"/>
                <a:gd name="T14" fmla="*/ 17 w 20"/>
                <a:gd name="T15" fmla="*/ 2 h 13"/>
                <a:gd name="T16" fmla="*/ 17 w 20"/>
                <a:gd name="T17" fmla="*/ 2 h 13"/>
                <a:gd name="T18" fmla="*/ 17 w 20"/>
                <a:gd name="T19" fmla="*/ 2 h 13"/>
                <a:gd name="T20" fmla="*/ 17 w 20"/>
                <a:gd name="T21" fmla="*/ 2 h 13"/>
                <a:gd name="T22" fmla="*/ 17 w 20"/>
                <a:gd name="T23" fmla="*/ 2 h 13"/>
                <a:gd name="T24" fmla="*/ 17 w 20"/>
                <a:gd name="T25" fmla="*/ 2 h 13"/>
                <a:gd name="T26" fmla="*/ 16 w 20"/>
                <a:gd name="T27" fmla="*/ 2 h 13"/>
                <a:gd name="T28" fmla="*/ 16 w 20"/>
                <a:gd name="T29" fmla="*/ 2 h 13"/>
                <a:gd name="T30" fmla="*/ 15 w 20"/>
                <a:gd name="T31" fmla="*/ 2 h 13"/>
                <a:gd name="T32" fmla="*/ 15 w 20"/>
                <a:gd name="T33" fmla="*/ 2 h 13"/>
                <a:gd name="T34" fmla="*/ 10 w 20"/>
                <a:gd name="T35" fmla="*/ 3 h 13"/>
                <a:gd name="T36" fmla="*/ 8 w 20"/>
                <a:gd name="T37" fmla="*/ 5 h 13"/>
                <a:gd name="T38" fmla="*/ 6 w 20"/>
                <a:gd name="T39" fmla="*/ 6 h 13"/>
                <a:gd name="T40" fmla="*/ 3 w 20"/>
                <a:gd name="T41" fmla="*/ 9 h 13"/>
                <a:gd name="T42" fmla="*/ 0 w 20"/>
                <a:gd name="T43" fmla="*/ 13 h 13"/>
                <a:gd name="T44" fmla="*/ 0 w 20"/>
                <a:gd name="T45" fmla="*/ 11 h 13"/>
                <a:gd name="T46" fmla="*/ 2 w 20"/>
                <a:gd name="T47" fmla="*/ 9 h 13"/>
                <a:gd name="T48" fmla="*/ 3 w 20"/>
                <a:gd name="T49" fmla="*/ 7 h 13"/>
                <a:gd name="T50" fmla="*/ 5 w 20"/>
                <a:gd name="T51" fmla="*/ 5 h 13"/>
                <a:gd name="T52" fmla="*/ 9 w 20"/>
                <a:gd name="T53" fmla="*/ 1 h 13"/>
                <a:gd name="T54" fmla="*/ 12 w 20"/>
                <a:gd name="T55" fmla="*/ 0 h 13"/>
                <a:gd name="T56" fmla="*/ 14 w 20"/>
                <a:gd name="T57" fmla="*/ 0 h 13"/>
                <a:gd name="T58" fmla="*/ 15 w 20"/>
                <a:gd name="T59" fmla="*/ 0 h 13"/>
                <a:gd name="T60" fmla="*/ 16 w 20"/>
                <a:gd name="T61" fmla="*/ 0 h 13"/>
                <a:gd name="T62" fmla="*/ 16 w 20"/>
                <a:gd name="T63" fmla="*/ 0 h 13"/>
                <a:gd name="T64" fmla="*/ 17 w 20"/>
                <a:gd name="T65" fmla="*/ 0 h 13"/>
                <a:gd name="T66" fmla="*/ 17 w 20"/>
                <a:gd name="T67" fmla="*/ 0 h 13"/>
                <a:gd name="T68" fmla="*/ 18 w 20"/>
                <a:gd name="T69" fmla="*/ 0 h 13"/>
                <a:gd name="T70" fmla="*/ 18 w 20"/>
                <a:gd name="T71" fmla="*/ 0 h 13"/>
                <a:gd name="T72" fmla="*/ 18 w 20"/>
                <a:gd name="T73" fmla="*/ 1 h 13"/>
                <a:gd name="T74" fmla="*/ 19 w 20"/>
                <a:gd name="T75" fmla="*/ 1 h 13"/>
                <a:gd name="T76" fmla="*/ 20 w 20"/>
                <a:gd name="T77" fmla="*/ 3 h 13"/>
                <a:gd name="T78" fmla="*/ 20 w 20"/>
                <a:gd name="T79" fmla="*/ 5 h 13"/>
                <a:gd name="T80" fmla="*/ 20 w 20"/>
                <a:gd name="T81" fmla="*/ 6 h 13"/>
                <a:gd name="T82" fmla="*/ 20 w 20"/>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13">
                  <a:moveTo>
                    <a:pt x="20" y="6"/>
                  </a:moveTo>
                  <a:cubicBezTo>
                    <a:pt x="20" y="6"/>
                    <a:pt x="20" y="6"/>
                    <a:pt x="20" y="6"/>
                  </a:cubicBezTo>
                  <a:cubicBezTo>
                    <a:pt x="20" y="5"/>
                    <a:pt x="20" y="5"/>
                    <a:pt x="20" y="5"/>
                  </a:cubicBezTo>
                  <a:cubicBezTo>
                    <a:pt x="20" y="4"/>
                    <a:pt x="19" y="3"/>
                    <a:pt x="18" y="2"/>
                  </a:cubicBezTo>
                  <a:cubicBezTo>
                    <a:pt x="18" y="2"/>
                    <a:pt x="18"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7" y="2"/>
                    <a:pt x="17" y="2"/>
                  </a:cubicBezTo>
                  <a:cubicBezTo>
                    <a:pt x="16" y="2"/>
                    <a:pt x="16" y="2"/>
                    <a:pt x="16" y="2"/>
                  </a:cubicBezTo>
                  <a:cubicBezTo>
                    <a:pt x="16" y="2"/>
                    <a:pt x="16" y="2"/>
                    <a:pt x="16" y="2"/>
                  </a:cubicBezTo>
                  <a:cubicBezTo>
                    <a:pt x="15" y="2"/>
                    <a:pt x="15" y="2"/>
                    <a:pt x="15" y="2"/>
                  </a:cubicBezTo>
                  <a:cubicBezTo>
                    <a:pt x="15" y="2"/>
                    <a:pt x="15" y="2"/>
                    <a:pt x="15" y="2"/>
                  </a:cubicBezTo>
                  <a:cubicBezTo>
                    <a:pt x="13" y="2"/>
                    <a:pt x="12" y="3"/>
                    <a:pt x="10" y="3"/>
                  </a:cubicBezTo>
                  <a:cubicBezTo>
                    <a:pt x="9" y="4"/>
                    <a:pt x="9" y="4"/>
                    <a:pt x="8" y="5"/>
                  </a:cubicBezTo>
                  <a:cubicBezTo>
                    <a:pt x="7" y="5"/>
                    <a:pt x="7" y="6"/>
                    <a:pt x="6" y="6"/>
                  </a:cubicBezTo>
                  <a:cubicBezTo>
                    <a:pt x="5" y="7"/>
                    <a:pt x="4" y="8"/>
                    <a:pt x="3" y="9"/>
                  </a:cubicBezTo>
                  <a:cubicBezTo>
                    <a:pt x="1" y="11"/>
                    <a:pt x="0" y="13"/>
                    <a:pt x="0" y="13"/>
                  </a:cubicBezTo>
                  <a:cubicBezTo>
                    <a:pt x="0" y="13"/>
                    <a:pt x="0" y="12"/>
                    <a:pt x="0" y="11"/>
                  </a:cubicBezTo>
                  <a:cubicBezTo>
                    <a:pt x="0" y="11"/>
                    <a:pt x="1" y="10"/>
                    <a:pt x="2" y="9"/>
                  </a:cubicBezTo>
                  <a:cubicBezTo>
                    <a:pt x="2" y="8"/>
                    <a:pt x="3" y="7"/>
                    <a:pt x="3" y="7"/>
                  </a:cubicBezTo>
                  <a:cubicBezTo>
                    <a:pt x="4" y="6"/>
                    <a:pt x="4" y="5"/>
                    <a:pt x="5" y="5"/>
                  </a:cubicBezTo>
                  <a:cubicBezTo>
                    <a:pt x="6" y="4"/>
                    <a:pt x="7" y="2"/>
                    <a:pt x="9" y="1"/>
                  </a:cubicBezTo>
                  <a:cubicBezTo>
                    <a:pt x="10" y="1"/>
                    <a:pt x="11" y="0"/>
                    <a:pt x="12" y="0"/>
                  </a:cubicBezTo>
                  <a:cubicBezTo>
                    <a:pt x="12" y="0"/>
                    <a:pt x="13" y="0"/>
                    <a:pt x="14" y="0"/>
                  </a:cubicBezTo>
                  <a:cubicBezTo>
                    <a:pt x="15" y="0"/>
                    <a:pt x="15" y="0"/>
                    <a:pt x="15" y="0"/>
                  </a:cubicBezTo>
                  <a:cubicBezTo>
                    <a:pt x="15" y="0"/>
                    <a:pt x="16" y="0"/>
                    <a:pt x="16" y="0"/>
                  </a:cubicBezTo>
                  <a:cubicBezTo>
                    <a:pt x="16" y="0"/>
                    <a:pt x="16" y="0"/>
                    <a:pt x="16" y="0"/>
                  </a:cubicBezTo>
                  <a:cubicBezTo>
                    <a:pt x="17" y="0"/>
                    <a:pt x="17" y="0"/>
                    <a:pt x="17" y="0"/>
                  </a:cubicBezTo>
                  <a:cubicBezTo>
                    <a:pt x="17" y="0"/>
                    <a:pt x="17" y="0"/>
                    <a:pt x="17" y="0"/>
                  </a:cubicBezTo>
                  <a:cubicBezTo>
                    <a:pt x="18" y="0"/>
                    <a:pt x="18" y="0"/>
                    <a:pt x="18" y="0"/>
                  </a:cubicBezTo>
                  <a:cubicBezTo>
                    <a:pt x="18" y="0"/>
                    <a:pt x="18" y="0"/>
                    <a:pt x="18" y="0"/>
                  </a:cubicBezTo>
                  <a:cubicBezTo>
                    <a:pt x="18" y="0"/>
                    <a:pt x="18" y="1"/>
                    <a:pt x="18" y="1"/>
                  </a:cubicBezTo>
                  <a:cubicBezTo>
                    <a:pt x="19" y="1"/>
                    <a:pt x="19" y="1"/>
                    <a:pt x="19" y="1"/>
                  </a:cubicBezTo>
                  <a:cubicBezTo>
                    <a:pt x="20" y="2"/>
                    <a:pt x="20" y="3"/>
                    <a:pt x="20" y="3"/>
                  </a:cubicBezTo>
                  <a:cubicBezTo>
                    <a:pt x="20" y="4"/>
                    <a:pt x="20" y="4"/>
                    <a:pt x="20" y="5"/>
                  </a:cubicBezTo>
                  <a:cubicBezTo>
                    <a:pt x="20" y="5"/>
                    <a:pt x="20" y="5"/>
                    <a:pt x="20" y="6"/>
                  </a:cubicBezTo>
                  <a:cubicBezTo>
                    <a:pt x="20" y="6"/>
                    <a:pt x="20" y="6"/>
                    <a:pt x="20" y="6"/>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ṩľiḍè">
              <a:extLst>
                <a:ext uri="{FF2B5EF4-FFF2-40B4-BE49-F238E27FC236}">
                  <a16:creationId xmlns:a16="http://schemas.microsoft.com/office/drawing/2014/main" id="{19C24864-3C32-43B5-8F5E-1BFEF593A24E}"/>
                </a:ext>
              </a:extLst>
            </p:cNvPr>
            <p:cNvSpPr/>
            <p:nvPr/>
          </p:nvSpPr>
          <p:spPr bwMode="auto">
            <a:xfrm>
              <a:off x="8173642" y="948533"/>
              <a:ext cx="115491" cy="155972"/>
            </a:xfrm>
            <a:custGeom>
              <a:avLst/>
              <a:gdLst>
                <a:gd name="T0" fmla="*/ 33 w 37"/>
                <a:gd name="T1" fmla="*/ 14 h 50"/>
                <a:gd name="T2" fmla="*/ 11 w 37"/>
                <a:gd name="T3" fmla="*/ 10 h 50"/>
                <a:gd name="T4" fmla="*/ 37 w 37"/>
                <a:gd name="T5" fmla="*/ 42 h 50"/>
                <a:gd name="T6" fmla="*/ 33 w 37"/>
                <a:gd name="T7" fmla="*/ 14 h 50"/>
              </a:gdLst>
              <a:ahLst/>
              <a:cxnLst>
                <a:cxn ang="0">
                  <a:pos x="T0" y="T1"/>
                </a:cxn>
                <a:cxn ang="0">
                  <a:pos x="T2" y="T3"/>
                </a:cxn>
                <a:cxn ang="0">
                  <a:pos x="T4" y="T5"/>
                </a:cxn>
                <a:cxn ang="0">
                  <a:pos x="T6" y="T7"/>
                </a:cxn>
              </a:cxnLst>
              <a:rect l="0" t="0" r="r" b="b"/>
              <a:pathLst>
                <a:path w="37" h="50">
                  <a:moveTo>
                    <a:pt x="33" y="14"/>
                  </a:moveTo>
                  <a:cubicBezTo>
                    <a:pt x="33" y="14"/>
                    <a:pt x="21" y="0"/>
                    <a:pt x="11" y="10"/>
                  </a:cubicBezTo>
                  <a:cubicBezTo>
                    <a:pt x="0" y="20"/>
                    <a:pt x="17" y="50"/>
                    <a:pt x="37" y="42"/>
                  </a:cubicBezTo>
                  <a:lnTo>
                    <a:pt x="33" y="14"/>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iṥļîďè">
              <a:extLst>
                <a:ext uri="{FF2B5EF4-FFF2-40B4-BE49-F238E27FC236}">
                  <a16:creationId xmlns:a16="http://schemas.microsoft.com/office/drawing/2014/main" id="{4459EC38-488B-424E-8A09-4D3184EF673C}"/>
                </a:ext>
              </a:extLst>
            </p:cNvPr>
            <p:cNvSpPr/>
            <p:nvPr/>
          </p:nvSpPr>
          <p:spPr bwMode="auto">
            <a:xfrm>
              <a:off x="8198645" y="986633"/>
              <a:ext cx="86916" cy="95250"/>
            </a:xfrm>
            <a:custGeom>
              <a:avLst/>
              <a:gdLst>
                <a:gd name="T0" fmla="*/ 26 w 28"/>
                <a:gd name="T1" fmla="*/ 13 h 31"/>
                <a:gd name="T2" fmla="*/ 28 w 28"/>
                <a:gd name="T3" fmla="*/ 27 h 31"/>
                <a:gd name="T4" fmla="*/ 8 w 28"/>
                <a:gd name="T5" fmla="*/ 3 h 31"/>
                <a:gd name="T6" fmla="*/ 26 w 28"/>
                <a:gd name="T7" fmla="*/ 13 h 31"/>
              </a:gdLst>
              <a:ahLst/>
              <a:cxnLst>
                <a:cxn ang="0">
                  <a:pos x="T0" y="T1"/>
                </a:cxn>
                <a:cxn ang="0">
                  <a:pos x="T2" y="T3"/>
                </a:cxn>
                <a:cxn ang="0">
                  <a:pos x="T4" y="T5"/>
                </a:cxn>
                <a:cxn ang="0">
                  <a:pos x="T6" y="T7"/>
                </a:cxn>
              </a:cxnLst>
              <a:rect l="0" t="0" r="r" b="b"/>
              <a:pathLst>
                <a:path w="28" h="31">
                  <a:moveTo>
                    <a:pt x="26" y="13"/>
                  </a:moveTo>
                  <a:cubicBezTo>
                    <a:pt x="28" y="27"/>
                    <a:pt x="28" y="27"/>
                    <a:pt x="28" y="27"/>
                  </a:cubicBezTo>
                  <a:cubicBezTo>
                    <a:pt x="11" y="31"/>
                    <a:pt x="0" y="6"/>
                    <a:pt x="8" y="3"/>
                  </a:cubicBezTo>
                  <a:cubicBezTo>
                    <a:pt x="14" y="0"/>
                    <a:pt x="23" y="8"/>
                    <a:pt x="26" y="13"/>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šlíḍè">
              <a:extLst>
                <a:ext uri="{FF2B5EF4-FFF2-40B4-BE49-F238E27FC236}">
                  <a16:creationId xmlns:a16="http://schemas.microsoft.com/office/drawing/2014/main" id="{F29223BE-7EC7-4890-97D6-3C1E2399A5F1}"/>
                </a:ext>
              </a:extLst>
            </p:cNvPr>
            <p:cNvSpPr/>
            <p:nvPr/>
          </p:nvSpPr>
          <p:spPr bwMode="auto">
            <a:xfrm>
              <a:off x="8214123" y="989014"/>
              <a:ext cx="65485" cy="36910"/>
            </a:xfrm>
            <a:custGeom>
              <a:avLst/>
              <a:gdLst>
                <a:gd name="T0" fmla="*/ 0 w 21"/>
                <a:gd name="T1" fmla="*/ 7 h 12"/>
                <a:gd name="T2" fmla="*/ 0 w 21"/>
                <a:gd name="T3" fmla="*/ 7 h 12"/>
                <a:gd name="T4" fmla="*/ 1 w 21"/>
                <a:gd name="T5" fmla="*/ 6 h 12"/>
                <a:gd name="T6" fmla="*/ 2 w 21"/>
                <a:gd name="T7" fmla="*/ 3 h 12"/>
                <a:gd name="T8" fmla="*/ 3 w 21"/>
                <a:gd name="T9" fmla="*/ 3 h 12"/>
                <a:gd name="T10" fmla="*/ 3 w 21"/>
                <a:gd name="T11" fmla="*/ 3 h 12"/>
                <a:gd name="T12" fmla="*/ 3 w 21"/>
                <a:gd name="T13" fmla="*/ 3 h 12"/>
                <a:gd name="T14" fmla="*/ 3 w 21"/>
                <a:gd name="T15" fmla="*/ 3 h 12"/>
                <a:gd name="T16" fmla="*/ 3 w 21"/>
                <a:gd name="T17" fmla="*/ 3 h 12"/>
                <a:gd name="T18" fmla="*/ 3 w 21"/>
                <a:gd name="T19" fmla="*/ 3 h 12"/>
                <a:gd name="T20" fmla="*/ 3 w 21"/>
                <a:gd name="T21" fmla="*/ 3 h 12"/>
                <a:gd name="T22" fmla="*/ 3 w 21"/>
                <a:gd name="T23" fmla="*/ 2 h 12"/>
                <a:gd name="T24" fmla="*/ 4 w 21"/>
                <a:gd name="T25" fmla="*/ 2 h 12"/>
                <a:gd name="T26" fmla="*/ 4 w 21"/>
                <a:gd name="T27" fmla="*/ 2 h 12"/>
                <a:gd name="T28" fmla="*/ 5 w 21"/>
                <a:gd name="T29" fmla="*/ 2 h 12"/>
                <a:gd name="T30" fmla="*/ 5 w 21"/>
                <a:gd name="T31" fmla="*/ 2 h 12"/>
                <a:gd name="T32" fmla="*/ 6 w 21"/>
                <a:gd name="T33" fmla="*/ 2 h 12"/>
                <a:gd name="T34" fmla="*/ 10 w 21"/>
                <a:gd name="T35" fmla="*/ 3 h 12"/>
                <a:gd name="T36" fmla="*/ 12 w 21"/>
                <a:gd name="T37" fmla="*/ 5 h 12"/>
                <a:gd name="T38" fmla="*/ 14 w 21"/>
                <a:gd name="T39" fmla="*/ 6 h 12"/>
                <a:gd name="T40" fmla="*/ 18 w 21"/>
                <a:gd name="T41" fmla="*/ 9 h 12"/>
                <a:gd name="T42" fmla="*/ 21 w 21"/>
                <a:gd name="T43" fmla="*/ 12 h 12"/>
                <a:gd name="T44" fmla="*/ 21 w 21"/>
                <a:gd name="T45" fmla="*/ 11 h 12"/>
                <a:gd name="T46" fmla="*/ 19 w 21"/>
                <a:gd name="T47" fmla="*/ 8 h 12"/>
                <a:gd name="T48" fmla="*/ 18 w 21"/>
                <a:gd name="T49" fmla="*/ 6 h 12"/>
                <a:gd name="T50" fmla="*/ 16 w 21"/>
                <a:gd name="T51" fmla="*/ 4 h 12"/>
                <a:gd name="T52" fmla="*/ 11 w 21"/>
                <a:gd name="T53" fmla="*/ 1 h 12"/>
                <a:gd name="T54" fmla="*/ 9 w 21"/>
                <a:gd name="T55" fmla="*/ 0 h 12"/>
                <a:gd name="T56" fmla="*/ 6 w 21"/>
                <a:gd name="T57" fmla="*/ 0 h 12"/>
                <a:gd name="T58" fmla="*/ 5 w 21"/>
                <a:gd name="T59" fmla="*/ 0 h 12"/>
                <a:gd name="T60" fmla="*/ 4 w 21"/>
                <a:gd name="T61" fmla="*/ 0 h 12"/>
                <a:gd name="T62" fmla="*/ 4 w 21"/>
                <a:gd name="T63" fmla="*/ 0 h 12"/>
                <a:gd name="T64" fmla="*/ 3 w 21"/>
                <a:gd name="T65" fmla="*/ 1 h 12"/>
                <a:gd name="T66" fmla="*/ 3 w 21"/>
                <a:gd name="T67" fmla="*/ 1 h 12"/>
                <a:gd name="T68" fmla="*/ 3 w 21"/>
                <a:gd name="T69" fmla="*/ 1 h 12"/>
                <a:gd name="T70" fmla="*/ 2 w 21"/>
                <a:gd name="T71" fmla="*/ 1 h 12"/>
                <a:gd name="T72" fmla="*/ 2 w 21"/>
                <a:gd name="T73" fmla="*/ 1 h 12"/>
                <a:gd name="T74" fmla="*/ 1 w 21"/>
                <a:gd name="T75" fmla="*/ 2 h 12"/>
                <a:gd name="T76" fmla="*/ 0 w 21"/>
                <a:gd name="T77" fmla="*/ 4 h 12"/>
                <a:gd name="T78" fmla="*/ 0 w 21"/>
                <a:gd name="T79" fmla="*/ 6 h 12"/>
                <a:gd name="T80" fmla="*/ 0 w 21"/>
                <a:gd name="T81" fmla="*/ 7 h 12"/>
                <a:gd name="T82" fmla="*/ 0 w 21"/>
                <a:gd name="T83"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12">
                  <a:moveTo>
                    <a:pt x="0" y="7"/>
                  </a:moveTo>
                  <a:cubicBezTo>
                    <a:pt x="0" y="7"/>
                    <a:pt x="0" y="7"/>
                    <a:pt x="0" y="7"/>
                  </a:cubicBezTo>
                  <a:cubicBezTo>
                    <a:pt x="0" y="6"/>
                    <a:pt x="1" y="6"/>
                    <a:pt x="1" y="6"/>
                  </a:cubicBezTo>
                  <a:cubicBezTo>
                    <a:pt x="1" y="5"/>
                    <a:pt x="1" y="4"/>
                    <a:pt x="2" y="3"/>
                  </a:cubicBezTo>
                  <a:cubicBezTo>
                    <a:pt x="2"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2"/>
                    <a:pt x="3" y="2"/>
                    <a:pt x="3" y="2"/>
                  </a:cubicBezTo>
                  <a:cubicBezTo>
                    <a:pt x="4" y="2"/>
                    <a:pt x="4" y="2"/>
                    <a:pt x="4" y="2"/>
                  </a:cubicBezTo>
                  <a:cubicBezTo>
                    <a:pt x="4" y="2"/>
                    <a:pt x="4" y="2"/>
                    <a:pt x="4" y="2"/>
                  </a:cubicBezTo>
                  <a:cubicBezTo>
                    <a:pt x="4" y="2"/>
                    <a:pt x="5" y="2"/>
                    <a:pt x="5" y="2"/>
                  </a:cubicBezTo>
                  <a:cubicBezTo>
                    <a:pt x="5" y="2"/>
                    <a:pt x="5" y="2"/>
                    <a:pt x="5" y="2"/>
                  </a:cubicBezTo>
                  <a:cubicBezTo>
                    <a:pt x="5" y="2"/>
                    <a:pt x="6" y="2"/>
                    <a:pt x="6" y="2"/>
                  </a:cubicBezTo>
                  <a:cubicBezTo>
                    <a:pt x="7" y="2"/>
                    <a:pt x="9" y="3"/>
                    <a:pt x="10" y="3"/>
                  </a:cubicBezTo>
                  <a:cubicBezTo>
                    <a:pt x="11" y="4"/>
                    <a:pt x="12" y="4"/>
                    <a:pt x="12" y="5"/>
                  </a:cubicBezTo>
                  <a:cubicBezTo>
                    <a:pt x="13" y="5"/>
                    <a:pt x="14" y="6"/>
                    <a:pt x="14" y="6"/>
                  </a:cubicBezTo>
                  <a:cubicBezTo>
                    <a:pt x="16" y="7"/>
                    <a:pt x="17" y="8"/>
                    <a:pt x="18" y="9"/>
                  </a:cubicBezTo>
                  <a:cubicBezTo>
                    <a:pt x="20" y="11"/>
                    <a:pt x="21" y="12"/>
                    <a:pt x="21" y="12"/>
                  </a:cubicBezTo>
                  <a:cubicBezTo>
                    <a:pt x="21" y="12"/>
                    <a:pt x="21" y="11"/>
                    <a:pt x="21" y="11"/>
                  </a:cubicBezTo>
                  <a:cubicBezTo>
                    <a:pt x="20" y="10"/>
                    <a:pt x="20" y="9"/>
                    <a:pt x="19" y="8"/>
                  </a:cubicBezTo>
                  <a:cubicBezTo>
                    <a:pt x="19" y="7"/>
                    <a:pt x="18" y="7"/>
                    <a:pt x="18" y="6"/>
                  </a:cubicBezTo>
                  <a:cubicBezTo>
                    <a:pt x="17" y="6"/>
                    <a:pt x="17" y="5"/>
                    <a:pt x="16" y="4"/>
                  </a:cubicBezTo>
                  <a:cubicBezTo>
                    <a:pt x="15" y="3"/>
                    <a:pt x="13" y="2"/>
                    <a:pt x="11" y="1"/>
                  </a:cubicBezTo>
                  <a:cubicBezTo>
                    <a:pt x="10" y="1"/>
                    <a:pt x="10" y="1"/>
                    <a:pt x="9" y="0"/>
                  </a:cubicBezTo>
                  <a:cubicBezTo>
                    <a:pt x="8" y="0"/>
                    <a:pt x="7" y="0"/>
                    <a:pt x="6" y="0"/>
                  </a:cubicBezTo>
                  <a:cubicBezTo>
                    <a:pt x="5" y="0"/>
                    <a:pt x="5" y="0"/>
                    <a:pt x="5" y="0"/>
                  </a:cubicBezTo>
                  <a:cubicBezTo>
                    <a:pt x="5" y="0"/>
                    <a:pt x="5" y="0"/>
                    <a:pt x="4" y="0"/>
                  </a:cubicBezTo>
                  <a:cubicBezTo>
                    <a:pt x="4" y="0"/>
                    <a:pt x="4" y="0"/>
                    <a:pt x="4" y="0"/>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2"/>
                    <a:pt x="1" y="2"/>
                    <a:pt x="1" y="2"/>
                  </a:cubicBezTo>
                  <a:cubicBezTo>
                    <a:pt x="1" y="3"/>
                    <a:pt x="0" y="4"/>
                    <a:pt x="0" y="4"/>
                  </a:cubicBezTo>
                  <a:cubicBezTo>
                    <a:pt x="0" y="5"/>
                    <a:pt x="0" y="5"/>
                    <a:pt x="0" y="6"/>
                  </a:cubicBezTo>
                  <a:cubicBezTo>
                    <a:pt x="0" y="6"/>
                    <a:pt x="0" y="6"/>
                    <a:pt x="0" y="7"/>
                  </a:cubicBezTo>
                  <a:cubicBezTo>
                    <a:pt x="0" y="7"/>
                    <a:pt x="0" y="7"/>
                    <a:pt x="0" y="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ís1íḓê">
              <a:extLst>
                <a:ext uri="{FF2B5EF4-FFF2-40B4-BE49-F238E27FC236}">
                  <a16:creationId xmlns:a16="http://schemas.microsoft.com/office/drawing/2014/main" id="{B45D7FD0-0334-4E56-8712-9BF48348BE18}"/>
                </a:ext>
              </a:extLst>
            </p:cNvPr>
            <p:cNvSpPr/>
            <p:nvPr/>
          </p:nvSpPr>
          <p:spPr bwMode="auto">
            <a:xfrm>
              <a:off x="8397479" y="1128317"/>
              <a:ext cx="98822" cy="171450"/>
            </a:xfrm>
            <a:custGeom>
              <a:avLst/>
              <a:gdLst>
                <a:gd name="T0" fmla="*/ 29 w 32"/>
                <a:gd name="T1" fmla="*/ 0 h 55"/>
                <a:gd name="T2" fmla="*/ 0 w 32"/>
                <a:gd name="T3" fmla="*/ 1 h 55"/>
                <a:gd name="T4" fmla="*/ 1 w 32"/>
                <a:gd name="T5" fmla="*/ 46 h 55"/>
                <a:gd name="T6" fmla="*/ 16 w 32"/>
                <a:gd name="T7" fmla="*/ 55 h 55"/>
                <a:gd name="T8" fmla="*/ 32 w 32"/>
                <a:gd name="T9" fmla="*/ 45 h 55"/>
                <a:gd name="T10" fmla="*/ 29 w 32"/>
                <a:gd name="T11" fmla="*/ 0 h 55"/>
              </a:gdLst>
              <a:ahLst/>
              <a:cxnLst>
                <a:cxn ang="0">
                  <a:pos x="T0" y="T1"/>
                </a:cxn>
                <a:cxn ang="0">
                  <a:pos x="T2" y="T3"/>
                </a:cxn>
                <a:cxn ang="0">
                  <a:pos x="T4" y="T5"/>
                </a:cxn>
                <a:cxn ang="0">
                  <a:pos x="T6" y="T7"/>
                </a:cxn>
                <a:cxn ang="0">
                  <a:pos x="T8" y="T9"/>
                </a:cxn>
                <a:cxn ang="0">
                  <a:pos x="T10" y="T11"/>
                </a:cxn>
              </a:cxnLst>
              <a:rect l="0" t="0" r="r" b="b"/>
              <a:pathLst>
                <a:path w="32" h="55">
                  <a:moveTo>
                    <a:pt x="29" y="0"/>
                  </a:moveTo>
                  <a:cubicBezTo>
                    <a:pt x="0" y="1"/>
                    <a:pt x="0" y="1"/>
                    <a:pt x="0" y="1"/>
                  </a:cubicBezTo>
                  <a:cubicBezTo>
                    <a:pt x="0" y="1"/>
                    <a:pt x="1" y="46"/>
                    <a:pt x="1" y="46"/>
                  </a:cubicBezTo>
                  <a:cubicBezTo>
                    <a:pt x="1" y="46"/>
                    <a:pt x="3" y="55"/>
                    <a:pt x="16" y="55"/>
                  </a:cubicBezTo>
                  <a:cubicBezTo>
                    <a:pt x="29" y="55"/>
                    <a:pt x="32" y="45"/>
                    <a:pt x="32" y="45"/>
                  </a:cubicBezTo>
                  <a:cubicBezTo>
                    <a:pt x="32" y="45"/>
                    <a:pt x="29" y="0"/>
                    <a:pt x="29" y="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sļídè">
              <a:extLst>
                <a:ext uri="{FF2B5EF4-FFF2-40B4-BE49-F238E27FC236}">
                  <a16:creationId xmlns:a16="http://schemas.microsoft.com/office/drawing/2014/main" id="{DDCC0AF6-14CA-4DDA-8580-04A3DAA2F967}"/>
                </a:ext>
              </a:extLst>
            </p:cNvPr>
            <p:cNvSpPr/>
            <p:nvPr/>
          </p:nvSpPr>
          <p:spPr bwMode="auto">
            <a:xfrm>
              <a:off x="8397479" y="1178323"/>
              <a:ext cx="96441" cy="86916"/>
            </a:xfrm>
            <a:custGeom>
              <a:avLst/>
              <a:gdLst>
                <a:gd name="T0" fmla="*/ 30 w 31"/>
                <a:gd name="T1" fmla="*/ 0 h 28"/>
                <a:gd name="T2" fmla="*/ 1 w 31"/>
                <a:gd name="T3" fmla="*/ 2 h 28"/>
                <a:gd name="T4" fmla="*/ 0 w 31"/>
                <a:gd name="T5" fmla="*/ 19 h 28"/>
                <a:gd name="T6" fmla="*/ 16 w 31"/>
                <a:gd name="T7" fmla="*/ 28 h 28"/>
                <a:gd name="T8" fmla="*/ 31 w 31"/>
                <a:gd name="T9" fmla="*/ 18 h 28"/>
                <a:gd name="T10" fmla="*/ 30 w 31"/>
                <a:gd name="T11" fmla="*/ 0 h 28"/>
              </a:gdLst>
              <a:ahLst/>
              <a:cxnLst>
                <a:cxn ang="0">
                  <a:pos x="T0" y="T1"/>
                </a:cxn>
                <a:cxn ang="0">
                  <a:pos x="T2" y="T3"/>
                </a:cxn>
                <a:cxn ang="0">
                  <a:pos x="T4" y="T5"/>
                </a:cxn>
                <a:cxn ang="0">
                  <a:pos x="T6" y="T7"/>
                </a:cxn>
                <a:cxn ang="0">
                  <a:pos x="T8" y="T9"/>
                </a:cxn>
                <a:cxn ang="0">
                  <a:pos x="T10" y="T11"/>
                </a:cxn>
              </a:cxnLst>
              <a:rect l="0" t="0" r="r" b="b"/>
              <a:pathLst>
                <a:path w="31" h="28">
                  <a:moveTo>
                    <a:pt x="30" y="0"/>
                  </a:moveTo>
                  <a:cubicBezTo>
                    <a:pt x="1" y="2"/>
                    <a:pt x="1" y="2"/>
                    <a:pt x="1" y="2"/>
                  </a:cubicBezTo>
                  <a:cubicBezTo>
                    <a:pt x="1" y="2"/>
                    <a:pt x="1" y="19"/>
                    <a:pt x="0" y="19"/>
                  </a:cubicBezTo>
                  <a:cubicBezTo>
                    <a:pt x="0" y="19"/>
                    <a:pt x="3" y="28"/>
                    <a:pt x="16" y="28"/>
                  </a:cubicBezTo>
                  <a:cubicBezTo>
                    <a:pt x="29" y="27"/>
                    <a:pt x="31" y="18"/>
                    <a:pt x="31" y="18"/>
                  </a:cubicBezTo>
                  <a:cubicBezTo>
                    <a:pt x="31" y="18"/>
                    <a:pt x="30" y="0"/>
                    <a:pt x="30"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ïś1íḍè">
              <a:extLst>
                <a:ext uri="{FF2B5EF4-FFF2-40B4-BE49-F238E27FC236}">
                  <a16:creationId xmlns:a16="http://schemas.microsoft.com/office/drawing/2014/main" id="{464CC1AC-5327-4A73-AEEE-7190F741F9AB}"/>
                </a:ext>
              </a:extLst>
            </p:cNvPr>
            <p:cNvSpPr/>
            <p:nvPr/>
          </p:nvSpPr>
          <p:spPr bwMode="auto">
            <a:xfrm>
              <a:off x="8397479" y="1153320"/>
              <a:ext cx="96441" cy="46435"/>
            </a:xfrm>
            <a:custGeom>
              <a:avLst/>
              <a:gdLst>
                <a:gd name="T0" fmla="*/ 30 w 31"/>
                <a:gd name="T1" fmla="*/ 0 h 15"/>
                <a:gd name="T2" fmla="*/ 1 w 31"/>
                <a:gd name="T3" fmla="*/ 1 h 15"/>
                <a:gd name="T4" fmla="*/ 0 w 31"/>
                <a:gd name="T5" fmla="*/ 12 h 15"/>
                <a:gd name="T6" fmla="*/ 10 w 31"/>
                <a:gd name="T7" fmla="*/ 14 h 15"/>
                <a:gd name="T8" fmla="*/ 31 w 31"/>
                <a:gd name="T9" fmla="*/ 11 h 15"/>
                <a:gd name="T10" fmla="*/ 30 w 31"/>
                <a:gd name="T11" fmla="*/ 0 h 15"/>
              </a:gdLst>
              <a:ahLst/>
              <a:cxnLst>
                <a:cxn ang="0">
                  <a:pos x="T0" y="T1"/>
                </a:cxn>
                <a:cxn ang="0">
                  <a:pos x="T2" y="T3"/>
                </a:cxn>
                <a:cxn ang="0">
                  <a:pos x="T4" y="T5"/>
                </a:cxn>
                <a:cxn ang="0">
                  <a:pos x="T6" y="T7"/>
                </a:cxn>
                <a:cxn ang="0">
                  <a:pos x="T8" y="T9"/>
                </a:cxn>
                <a:cxn ang="0">
                  <a:pos x="T10" y="T11"/>
                </a:cxn>
              </a:cxnLst>
              <a:rect l="0" t="0" r="r" b="b"/>
              <a:pathLst>
                <a:path w="31" h="15">
                  <a:moveTo>
                    <a:pt x="30" y="0"/>
                  </a:moveTo>
                  <a:cubicBezTo>
                    <a:pt x="1" y="1"/>
                    <a:pt x="1" y="1"/>
                    <a:pt x="1" y="1"/>
                  </a:cubicBezTo>
                  <a:cubicBezTo>
                    <a:pt x="1" y="1"/>
                    <a:pt x="0" y="7"/>
                    <a:pt x="0" y="12"/>
                  </a:cubicBezTo>
                  <a:cubicBezTo>
                    <a:pt x="0" y="13"/>
                    <a:pt x="9" y="14"/>
                    <a:pt x="10" y="14"/>
                  </a:cubicBezTo>
                  <a:cubicBezTo>
                    <a:pt x="17" y="15"/>
                    <a:pt x="24" y="13"/>
                    <a:pt x="31" y="11"/>
                  </a:cubicBezTo>
                  <a:cubicBezTo>
                    <a:pt x="30" y="6"/>
                    <a:pt x="30" y="0"/>
                    <a:pt x="30" y="0"/>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íṡḷíḋé">
              <a:extLst>
                <a:ext uri="{FF2B5EF4-FFF2-40B4-BE49-F238E27FC236}">
                  <a16:creationId xmlns:a16="http://schemas.microsoft.com/office/drawing/2014/main" id="{70E73438-2F36-4F92-BE80-91113917EA30}"/>
                </a:ext>
              </a:extLst>
            </p:cNvPr>
            <p:cNvSpPr/>
            <p:nvPr/>
          </p:nvSpPr>
          <p:spPr bwMode="auto">
            <a:xfrm>
              <a:off x="8214123" y="741364"/>
              <a:ext cx="444103" cy="415529"/>
            </a:xfrm>
            <a:custGeom>
              <a:avLst/>
              <a:gdLst>
                <a:gd name="T0" fmla="*/ 141 w 143"/>
                <a:gd name="T1" fmla="*/ 64 h 134"/>
                <a:gd name="T2" fmla="*/ 74 w 143"/>
                <a:gd name="T3" fmla="*/ 133 h 134"/>
                <a:gd name="T4" fmla="*/ 1 w 143"/>
                <a:gd name="T5" fmla="*/ 70 h 134"/>
                <a:gd name="T6" fmla="*/ 69 w 143"/>
                <a:gd name="T7" fmla="*/ 2 h 134"/>
                <a:gd name="T8" fmla="*/ 141 w 143"/>
                <a:gd name="T9" fmla="*/ 64 h 134"/>
              </a:gdLst>
              <a:ahLst/>
              <a:cxnLst>
                <a:cxn ang="0">
                  <a:pos x="T0" y="T1"/>
                </a:cxn>
                <a:cxn ang="0">
                  <a:pos x="T2" y="T3"/>
                </a:cxn>
                <a:cxn ang="0">
                  <a:pos x="T4" y="T5"/>
                </a:cxn>
                <a:cxn ang="0">
                  <a:pos x="T6" y="T7"/>
                </a:cxn>
                <a:cxn ang="0">
                  <a:pos x="T8" y="T9"/>
                </a:cxn>
              </a:cxnLst>
              <a:rect l="0" t="0" r="r" b="b"/>
              <a:pathLst>
                <a:path w="143" h="134">
                  <a:moveTo>
                    <a:pt x="141" y="64"/>
                  </a:moveTo>
                  <a:cubicBezTo>
                    <a:pt x="143" y="101"/>
                    <a:pt x="113" y="131"/>
                    <a:pt x="74" y="133"/>
                  </a:cubicBezTo>
                  <a:cubicBezTo>
                    <a:pt x="35" y="134"/>
                    <a:pt x="3" y="106"/>
                    <a:pt x="1" y="70"/>
                  </a:cubicBezTo>
                  <a:cubicBezTo>
                    <a:pt x="0" y="34"/>
                    <a:pt x="30" y="3"/>
                    <a:pt x="69" y="2"/>
                  </a:cubicBezTo>
                  <a:cubicBezTo>
                    <a:pt x="107" y="0"/>
                    <a:pt x="140" y="28"/>
                    <a:pt x="141" y="64"/>
                  </a:cubicBezTo>
                  <a:close/>
                </a:path>
              </a:pathLst>
            </a:custGeom>
            <a:solidFill>
              <a:srgbClr val="A8700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iṣḻiḋê">
              <a:extLst>
                <a:ext uri="{FF2B5EF4-FFF2-40B4-BE49-F238E27FC236}">
                  <a16:creationId xmlns:a16="http://schemas.microsoft.com/office/drawing/2014/main" id="{7B2E0A3F-ACDE-4704-9896-D7238617FDF8}"/>
                </a:ext>
              </a:extLst>
            </p:cNvPr>
            <p:cNvSpPr/>
            <p:nvPr/>
          </p:nvSpPr>
          <p:spPr bwMode="auto">
            <a:xfrm>
              <a:off x="8248651" y="784227"/>
              <a:ext cx="384572" cy="419100"/>
            </a:xfrm>
            <a:custGeom>
              <a:avLst/>
              <a:gdLst>
                <a:gd name="T0" fmla="*/ 123 w 124"/>
                <a:gd name="T1" fmla="*/ 50 h 135"/>
                <a:gd name="T2" fmla="*/ 92 w 124"/>
                <a:gd name="T3" fmla="*/ 4 h 135"/>
                <a:gd name="T4" fmla="*/ 59 w 124"/>
                <a:gd name="T5" fmla="*/ 0 h 135"/>
                <a:gd name="T6" fmla="*/ 28 w 124"/>
                <a:gd name="T7" fmla="*/ 7 h 135"/>
                <a:gd name="T8" fmla="*/ 12 w 124"/>
                <a:gd name="T9" fmla="*/ 42 h 135"/>
                <a:gd name="T10" fmla="*/ 0 w 124"/>
                <a:gd name="T11" fmla="*/ 55 h 135"/>
                <a:gd name="T12" fmla="*/ 0 w 124"/>
                <a:gd name="T13" fmla="*/ 67 h 135"/>
                <a:gd name="T14" fmla="*/ 6 w 124"/>
                <a:gd name="T15" fmla="*/ 95 h 135"/>
                <a:gd name="T16" fmla="*/ 26 w 124"/>
                <a:gd name="T17" fmla="*/ 122 h 135"/>
                <a:gd name="T18" fmla="*/ 44 w 124"/>
                <a:gd name="T19" fmla="*/ 131 h 135"/>
                <a:gd name="T20" fmla="*/ 75 w 124"/>
                <a:gd name="T21" fmla="*/ 132 h 135"/>
                <a:gd name="T22" fmla="*/ 95 w 124"/>
                <a:gd name="T23" fmla="*/ 124 h 135"/>
                <a:gd name="T24" fmla="*/ 118 w 124"/>
                <a:gd name="T25" fmla="*/ 97 h 135"/>
                <a:gd name="T26" fmla="*/ 124 w 124"/>
                <a:gd name="T27" fmla="*/ 67 h 135"/>
                <a:gd name="T28" fmla="*/ 123 w 124"/>
                <a:gd name="T29" fmla="*/ 50 h 135"/>
                <a:gd name="T30" fmla="*/ 123 w 124"/>
                <a:gd name="T31" fmla="*/ 5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35">
                  <a:moveTo>
                    <a:pt x="123" y="50"/>
                  </a:moveTo>
                  <a:cubicBezTo>
                    <a:pt x="121" y="30"/>
                    <a:pt x="112" y="11"/>
                    <a:pt x="92" y="4"/>
                  </a:cubicBezTo>
                  <a:cubicBezTo>
                    <a:pt x="81" y="1"/>
                    <a:pt x="70" y="0"/>
                    <a:pt x="59" y="0"/>
                  </a:cubicBezTo>
                  <a:cubicBezTo>
                    <a:pt x="49" y="1"/>
                    <a:pt x="37" y="2"/>
                    <a:pt x="28" y="7"/>
                  </a:cubicBezTo>
                  <a:cubicBezTo>
                    <a:pt x="10" y="14"/>
                    <a:pt x="13" y="23"/>
                    <a:pt x="12" y="42"/>
                  </a:cubicBezTo>
                  <a:cubicBezTo>
                    <a:pt x="12" y="44"/>
                    <a:pt x="0" y="53"/>
                    <a:pt x="0" y="55"/>
                  </a:cubicBezTo>
                  <a:cubicBezTo>
                    <a:pt x="0" y="59"/>
                    <a:pt x="0" y="63"/>
                    <a:pt x="0" y="67"/>
                  </a:cubicBezTo>
                  <a:cubicBezTo>
                    <a:pt x="1" y="77"/>
                    <a:pt x="3" y="86"/>
                    <a:pt x="6" y="95"/>
                  </a:cubicBezTo>
                  <a:cubicBezTo>
                    <a:pt x="10" y="105"/>
                    <a:pt x="17" y="115"/>
                    <a:pt x="26" y="122"/>
                  </a:cubicBezTo>
                  <a:cubicBezTo>
                    <a:pt x="31" y="126"/>
                    <a:pt x="37" y="129"/>
                    <a:pt x="44" y="131"/>
                  </a:cubicBezTo>
                  <a:cubicBezTo>
                    <a:pt x="54" y="134"/>
                    <a:pt x="64" y="135"/>
                    <a:pt x="75" y="132"/>
                  </a:cubicBezTo>
                  <a:cubicBezTo>
                    <a:pt x="82" y="131"/>
                    <a:pt x="89" y="128"/>
                    <a:pt x="95" y="124"/>
                  </a:cubicBezTo>
                  <a:cubicBezTo>
                    <a:pt x="105" y="118"/>
                    <a:pt x="113" y="108"/>
                    <a:pt x="118" y="97"/>
                  </a:cubicBezTo>
                  <a:cubicBezTo>
                    <a:pt x="121" y="87"/>
                    <a:pt x="123" y="77"/>
                    <a:pt x="124" y="67"/>
                  </a:cubicBezTo>
                  <a:cubicBezTo>
                    <a:pt x="124" y="61"/>
                    <a:pt x="124" y="56"/>
                    <a:pt x="123" y="50"/>
                  </a:cubicBezTo>
                  <a:cubicBezTo>
                    <a:pt x="123" y="50"/>
                    <a:pt x="123" y="50"/>
                    <a:pt x="123" y="50"/>
                  </a:cubicBez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ṡļîḓê">
              <a:extLst>
                <a:ext uri="{FF2B5EF4-FFF2-40B4-BE49-F238E27FC236}">
                  <a16:creationId xmlns:a16="http://schemas.microsoft.com/office/drawing/2014/main" id="{7035FBD9-6F12-4306-8748-7BD495D35959}"/>
                </a:ext>
              </a:extLst>
            </p:cNvPr>
            <p:cNvSpPr/>
            <p:nvPr/>
          </p:nvSpPr>
          <p:spPr bwMode="auto">
            <a:xfrm>
              <a:off x="8486776" y="967583"/>
              <a:ext cx="59531" cy="65485"/>
            </a:xfrm>
            <a:custGeom>
              <a:avLst/>
              <a:gdLst>
                <a:gd name="T0" fmla="*/ 0 w 19"/>
                <a:gd name="T1" fmla="*/ 11 h 21"/>
                <a:gd name="T2" fmla="*/ 10 w 19"/>
                <a:gd name="T3" fmla="*/ 21 h 21"/>
                <a:gd name="T4" fmla="*/ 19 w 19"/>
                <a:gd name="T5" fmla="*/ 11 h 21"/>
                <a:gd name="T6" fmla="*/ 10 w 19"/>
                <a:gd name="T7" fmla="*/ 0 h 21"/>
                <a:gd name="T8" fmla="*/ 0 w 19"/>
                <a:gd name="T9" fmla="*/ 11 h 21"/>
              </a:gdLst>
              <a:ahLst/>
              <a:cxnLst>
                <a:cxn ang="0">
                  <a:pos x="T0" y="T1"/>
                </a:cxn>
                <a:cxn ang="0">
                  <a:pos x="T2" y="T3"/>
                </a:cxn>
                <a:cxn ang="0">
                  <a:pos x="T4" y="T5"/>
                </a:cxn>
                <a:cxn ang="0">
                  <a:pos x="T6" y="T7"/>
                </a:cxn>
                <a:cxn ang="0">
                  <a:pos x="T8" y="T9"/>
                </a:cxn>
              </a:cxnLst>
              <a:rect l="0" t="0" r="r" b="b"/>
              <a:pathLst>
                <a:path w="19" h="21">
                  <a:moveTo>
                    <a:pt x="0" y="11"/>
                  </a:moveTo>
                  <a:cubicBezTo>
                    <a:pt x="0" y="17"/>
                    <a:pt x="4" y="21"/>
                    <a:pt x="10" y="21"/>
                  </a:cubicBezTo>
                  <a:cubicBezTo>
                    <a:pt x="15" y="21"/>
                    <a:pt x="19" y="17"/>
                    <a:pt x="19" y="11"/>
                  </a:cubicBezTo>
                  <a:cubicBezTo>
                    <a:pt x="19" y="5"/>
                    <a:pt x="15" y="0"/>
                    <a:pt x="10" y="0"/>
                  </a:cubicBezTo>
                  <a:cubicBezTo>
                    <a:pt x="4" y="1"/>
                    <a:pt x="0" y="5"/>
                    <a:pt x="0" y="11"/>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ïşḷîďè">
              <a:extLst>
                <a:ext uri="{FF2B5EF4-FFF2-40B4-BE49-F238E27FC236}">
                  <a16:creationId xmlns:a16="http://schemas.microsoft.com/office/drawing/2014/main" id="{E0011C49-13DE-4D2B-9583-6AB25E544893}"/>
                </a:ext>
              </a:extLst>
            </p:cNvPr>
            <p:cNvSpPr/>
            <p:nvPr/>
          </p:nvSpPr>
          <p:spPr bwMode="auto">
            <a:xfrm>
              <a:off x="8486776" y="961629"/>
              <a:ext cx="59531" cy="6429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šľiḑé">
              <a:extLst>
                <a:ext uri="{FF2B5EF4-FFF2-40B4-BE49-F238E27FC236}">
                  <a16:creationId xmlns:a16="http://schemas.microsoft.com/office/drawing/2014/main" id="{4EA95460-161C-4537-8892-7D735FE1DB26}"/>
                </a:ext>
              </a:extLst>
            </p:cNvPr>
            <p:cNvSpPr/>
            <p:nvPr/>
          </p:nvSpPr>
          <p:spPr bwMode="auto">
            <a:xfrm>
              <a:off x="8496301" y="973536"/>
              <a:ext cx="25003"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ṣľïďe">
              <a:extLst>
                <a:ext uri="{FF2B5EF4-FFF2-40B4-BE49-F238E27FC236}">
                  <a16:creationId xmlns:a16="http://schemas.microsoft.com/office/drawing/2014/main" id="{F3036754-6594-4EEC-A539-BBD919ACF75F}"/>
                </a:ext>
              </a:extLst>
            </p:cNvPr>
            <p:cNvSpPr/>
            <p:nvPr/>
          </p:nvSpPr>
          <p:spPr bwMode="auto">
            <a:xfrm>
              <a:off x="8310563" y="971154"/>
              <a:ext cx="58341" cy="64294"/>
            </a:xfrm>
            <a:prstGeom prst="ellipse">
              <a:avLst/>
            </a:pr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îşḻîḍe">
              <a:extLst>
                <a:ext uri="{FF2B5EF4-FFF2-40B4-BE49-F238E27FC236}">
                  <a16:creationId xmlns:a16="http://schemas.microsoft.com/office/drawing/2014/main" id="{33E05122-9FCA-4A9B-835B-530D4BD32F37}"/>
                </a:ext>
              </a:extLst>
            </p:cNvPr>
            <p:cNvSpPr/>
            <p:nvPr/>
          </p:nvSpPr>
          <p:spPr bwMode="auto">
            <a:xfrm>
              <a:off x="8310563" y="964011"/>
              <a:ext cx="58341" cy="61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şḻîḋê">
              <a:extLst>
                <a:ext uri="{FF2B5EF4-FFF2-40B4-BE49-F238E27FC236}">
                  <a16:creationId xmlns:a16="http://schemas.microsoft.com/office/drawing/2014/main" id="{E1AC03D3-CEDC-4F2B-A3C1-CFEB9D15E668}"/>
                </a:ext>
              </a:extLst>
            </p:cNvPr>
            <p:cNvSpPr/>
            <p:nvPr/>
          </p:nvSpPr>
          <p:spPr bwMode="auto">
            <a:xfrm>
              <a:off x="8322470" y="977108"/>
              <a:ext cx="22622" cy="214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ïṡļiḑè">
              <a:extLst>
                <a:ext uri="{FF2B5EF4-FFF2-40B4-BE49-F238E27FC236}">
                  <a16:creationId xmlns:a16="http://schemas.microsoft.com/office/drawing/2014/main" id="{1E4231AF-2F79-46B3-BD26-2272EF20C822}"/>
                </a:ext>
              </a:extLst>
            </p:cNvPr>
            <p:cNvSpPr/>
            <p:nvPr/>
          </p:nvSpPr>
          <p:spPr bwMode="auto">
            <a:xfrm>
              <a:off x="8378429" y="983061"/>
              <a:ext cx="75010" cy="108347"/>
            </a:xfrm>
            <a:custGeom>
              <a:avLst/>
              <a:gdLst>
                <a:gd name="T0" fmla="*/ 15 w 24"/>
                <a:gd name="T1" fmla="*/ 0 h 35"/>
                <a:gd name="T2" fmla="*/ 11 w 24"/>
                <a:gd name="T3" fmla="*/ 11 h 35"/>
                <a:gd name="T4" fmla="*/ 18 w 24"/>
                <a:gd name="T5" fmla="*/ 25 h 35"/>
                <a:gd name="T6" fmla="*/ 21 w 24"/>
                <a:gd name="T7" fmla="*/ 0 h 35"/>
                <a:gd name="T8" fmla="*/ 15 w 24"/>
                <a:gd name="T9" fmla="*/ 0 h 35"/>
              </a:gdLst>
              <a:ahLst/>
              <a:cxnLst>
                <a:cxn ang="0">
                  <a:pos x="T0" y="T1"/>
                </a:cxn>
                <a:cxn ang="0">
                  <a:pos x="T2" y="T3"/>
                </a:cxn>
                <a:cxn ang="0">
                  <a:pos x="T4" y="T5"/>
                </a:cxn>
                <a:cxn ang="0">
                  <a:pos x="T6" y="T7"/>
                </a:cxn>
                <a:cxn ang="0">
                  <a:pos x="T8" y="T9"/>
                </a:cxn>
              </a:cxnLst>
              <a:rect l="0" t="0" r="r" b="b"/>
              <a:pathLst>
                <a:path w="24" h="35">
                  <a:moveTo>
                    <a:pt x="15" y="0"/>
                  </a:moveTo>
                  <a:cubicBezTo>
                    <a:pt x="15" y="0"/>
                    <a:pt x="17" y="12"/>
                    <a:pt x="11" y="11"/>
                  </a:cubicBezTo>
                  <a:cubicBezTo>
                    <a:pt x="0" y="10"/>
                    <a:pt x="1" y="35"/>
                    <a:pt x="18" y="25"/>
                  </a:cubicBezTo>
                  <a:cubicBezTo>
                    <a:pt x="24" y="21"/>
                    <a:pt x="21" y="0"/>
                    <a:pt x="21" y="0"/>
                  </a:cubicBezTo>
                  <a:lnTo>
                    <a:pt x="15" y="0"/>
                  </a:lnTo>
                  <a:close/>
                </a:path>
              </a:pathLst>
            </a:custGeom>
            <a:solidFill>
              <a:srgbClr val="F484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îşľíḑè">
              <a:extLst>
                <a:ext uri="{FF2B5EF4-FFF2-40B4-BE49-F238E27FC236}">
                  <a16:creationId xmlns:a16="http://schemas.microsoft.com/office/drawing/2014/main" id="{7134D2AD-A38F-42EF-B559-3B0B181B4474}"/>
                </a:ext>
              </a:extLst>
            </p:cNvPr>
            <p:cNvSpPr/>
            <p:nvPr/>
          </p:nvSpPr>
          <p:spPr bwMode="auto">
            <a:xfrm>
              <a:off x="8393907" y="1060452"/>
              <a:ext cx="136922" cy="98822"/>
            </a:xfrm>
            <a:custGeom>
              <a:avLst/>
              <a:gdLst>
                <a:gd name="T0" fmla="*/ 0 w 44"/>
                <a:gd name="T1" fmla="*/ 11 h 32"/>
                <a:gd name="T2" fmla="*/ 34 w 44"/>
                <a:gd name="T3" fmla="*/ 0 h 32"/>
                <a:gd name="T4" fmla="*/ 20 w 44"/>
                <a:gd name="T5" fmla="*/ 29 h 32"/>
                <a:gd name="T6" fmla="*/ 0 w 44"/>
                <a:gd name="T7" fmla="*/ 11 h 32"/>
              </a:gdLst>
              <a:ahLst/>
              <a:cxnLst>
                <a:cxn ang="0">
                  <a:pos x="T0" y="T1"/>
                </a:cxn>
                <a:cxn ang="0">
                  <a:pos x="T2" y="T3"/>
                </a:cxn>
                <a:cxn ang="0">
                  <a:pos x="T4" y="T5"/>
                </a:cxn>
                <a:cxn ang="0">
                  <a:pos x="T6" y="T7"/>
                </a:cxn>
              </a:cxnLst>
              <a:rect l="0" t="0" r="r" b="b"/>
              <a:pathLst>
                <a:path w="44" h="32">
                  <a:moveTo>
                    <a:pt x="0" y="11"/>
                  </a:moveTo>
                  <a:cubicBezTo>
                    <a:pt x="0" y="11"/>
                    <a:pt x="23" y="14"/>
                    <a:pt x="34" y="0"/>
                  </a:cubicBezTo>
                  <a:cubicBezTo>
                    <a:pt x="34" y="0"/>
                    <a:pt x="44" y="24"/>
                    <a:pt x="20" y="29"/>
                  </a:cubicBezTo>
                  <a:cubicBezTo>
                    <a:pt x="4" y="32"/>
                    <a:pt x="0" y="11"/>
                    <a:pt x="0" y="11"/>
                  </a:cubicBezTo>
                  <a:close/>
                </a:path>
              </a:pathLst>
            </a:custGeom>
            <a:solidFill>
              <a:srgbClr val="B431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iS1ídé">
              <a:extLst>
                <a:ext uri="{FF2B5EF4-FFF2-40B4-BE49-F238E27FC236}">
                  <a16:creationId xmlns:a16="http://schemas.microsoft.com/office/drawing/2014/main" id="{96C164F4-943C-4061-813A-ABDB59081BCA}"/>
                </a:ext>
              </a:extLst>
            </p:cNvPr>
            <p:cNvSpPr/>
            <p:nvPr/>
          </p:nvSpPr>
          <p:spPr bwMode="auto">
            <a:xfrm>
              <a:off x="8422482" y="1089027"/>
              <a:ext cx="83344" cy="64294"/>
            </a:xfrm>
            <a:custGeom>
              <a:avLst/>
              <a:gdLst>
                <a:gd name="T0" fmla="*/ 0 w 27"/>
                <a:gd name="T1" fmla="*/ 18 h 21"/>
                <a:gd name="T2" fmla="*/ 11 w 27"/>
                <a:gd name="T3" fmla="*/ 20 h 21"/>
                <a:gd name="T4" fmla="*/ 22 w 27"/>
                <a:gd name="T5" fmla="*/ 14 h 21"/>
                <a:gd name="T6" fmla="*/ 24 w 27"/>
                <a:gd name="T7" fmla="*/ 12 h 21"/>
                <a:gd name="T8" fmla="*/ 24 w 27"/>
                <a:gd name="T9" fmla="*/ 12 h 21"/>
                <a:gd name="T10" fmla="*/ 24 w 27"/>
                <a:gd name="T11" fmla="*/ 12 h 21"/>
                <a:gd name="T12" fmla="*/ 27 w 27"/>
                <a:gd name="T13" fmla="*/ 3 h 21"/>
                <a:gd name="T14" fmla="*/ 0 w 27"/>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1">
                  <a:moveTo>
                    <a:pt x="0" y="18"/>
                  </a:moveTo>
                  <a:cubicBezTo>
                    <a:pt x="2" y="20"/>
                    <a:pt x="6" y="21"/>
                    <a:pt x="11" y="20"/>
                  </a:cubicBezTo>
                  <a:cubicBezTo>
                    <a:pt x="16" y="19"/>
                    <a:pt x="20" y="17"/>
                    <a:pt x="22" y="14"/>
                  </a:cubicBezTo>
                  <a:cubicBezTo>
                    <a:pt x="23" y="14"/>
                    <a:pt x="24" y="13"/>
                    <a:pt x="24" y="12"/>
                  </a:cubicBezTo>
                  <a:cubicBezTo>
                    <a:pt x="24" y="12"/>
                    <a:pt x="24" y="12"/>
                    <a:pt x="24" y="12"/>
                  </a:cubicBezTo>
                  <a:cubicBezTo>
                    <a:pt x="24" y="12"/>
                    <a:pt x="24" y="12"/>
                    <a:pt x="24" y="12"/>
                  </a:cubicBezTo>
                  <a:cubicBezTo>
                    <a:pt x="26" y="9"/>
                    <a:pt x="27" y="6"/>
                    <a:pt x="27" y="3"/>
                  </a:cubicBezTo>
                  <a:cubicBezTo>
                    <a:pt x="13" y="0"/>
                    <a:pt x="3" y="12"/>
                    <a:pt x="0" y="18"/>
                  </a:cubicBezTo>
                  <a:close/>
                </a:path>
              </a:pathLst>
            </a:custGeom>
            <a:solidFill>
              <a:srgbClr val="F0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ísľîďê">
              <a:extLst>
                <a:ext uri="{FF2B5EF4-FFF2-40B4-BE49-F238E27FC236}">
                  <a16:creationId xmlns:a16="http://schemas.microsoft.com/office/drawing/2014/main" id="{0161C0D4-75E9-41A3-BC96-E137B262791C}"/>
                </a:ext>
              </a:extLst>
            </p:cNvPr>
            <p:cNvSpPr/>
            <p:nvPr/>
          </p:nvSpPr>
          <p:spPr bwMode="auto">
            <a:xfrm>
              <a:off x="8393907" y="1073548"/>
              <a:ext cx="96441" cy="39291"/>
            </a:xfrm>
            <a:custGeom>
              <a:avLst/>
              <a:gdLst>
                <a:gd name="T0" fmla="*/ 0 w 31"/>
                <a:gd name="T1" fmla="*/ 7 h 13"/>
                <a:gd name="T2" fmla="*/ 0 w 31"/>
                <a:gd name="T3" fmla="*/ 7 h 13"/>
                <a:gd name="T4" fmla="*/ 0 w 31"/>
                <a:gd name="T5" fmla="*/ 8 h 13"/>
                <a:gd name="T6" fmla="*/ 12 w 31"/>
                <a:gd name="T7" fmla="*/ 12 h 13"/>
                <a:gd name="T8" fmla="*/ 23 w 31"/>
                <a:gd name="T9" fmla="*/ 9 h 13"/>
                <a:gd name="T10" fmla="*/ 28 w 31"/>
                <a:gd name="T11" fmla="*/ 6 h 13"/>
                <a:gd name="T12" fmla="*/ 31 w 31"/>
                <a:gd name="T13" fmla="*/ 0 h 13"/>
                <a:gd name="T14" fmla="*/ 0 w 31"/>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3">
                  <a:moveTo>
                    <a:pt x="0" y="7"/>
                  </a:moveTo>
                  <a:cubicBezTo>
                    <a:pt x="0" y="7"/>
                    <a:pt x="0" y="7"/>
                    <a:pt x="0" y="7"/>
                  </a:cubicBezTo>
                  <a:cubicBezTo>
                    <a:pt x="0" y="7"/>
                    <a:pt x="0" y="8"/>
                    <a:pt x="0" y="8"/>
                  </a:cubicBezTo>
                  <a:cubicBezTo>
                    <a:pt x="2" y="8"/>
                    <a:pt x="7" y="13"/>
                    <a:pt x="12" y="12"/>
                  </a:cubicBezTo>
                  <a:cubicBezTo>
                    <a:pt x="16" y="12"/>
                    <a:pt x="19" y="11"/>
                    <a:pt x="23" y="9"/>
                  </a:cubicBezTo>
                  <a:cubicBezTo>
                    <a:pt x="24" y="8"/>
                    <a:pt x="26" y="7"/>
                    <a:pt x="28" y="6"/>
                  </a:cubicBezTo>
                  <a:cubicBezTo>
                    <a:pt x="29" y="5"/>
                    <a:pt x="30" y="2"/>
                    <a:pt x="31" y="0"/>
                  </a:cubicBezTo>
                  <a:cubicBezTo>
                    <a:pt x="19" y="10"/>
                    <a:pt x="0"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ïṡļîḑê">
              <a:extLst>
                <a:ext uri="{FF2B5EF4-FFF2-40B4-BE49-F238E27FC236}">
                  <a16:creationId xmlns:a16="http://schemas.microsoft.com/office/drawing/2014/main" id="{D2EBC16E-E671-4DAB-887C-75C8BF0AA6E7}"/>
                </a:ext>
              </a:extLst>
            </p:cNvPr>
            <p:cNvSpPr/>
            <p:nvPr/>
          </p:nvSpPr>
          <p:spPr bwMode="auto">
            <a:xfrm>
              <a:off x="8387954" y="1058070"/>
              <a:ext cx="127397" cy="98822"/>
            </a:xfrm>
            <a:custGeom>
              <a:avLst/>
              <a:gdLst>
                <a:gd name="T0" fmla="*/ 4 w 41"/>
                <a:gd name="T1" fmla="*/ 24 h 32"/>
                <a:gd name="T2" fmla="*/ 13 w 41"/>
                <a:gd name="T3" fmla="*/ 31 h 32"/>
                <a:gd name="T4" fmla="*/ 13 w 41"/>
                <a:gd name="T5" fmla="*/ 31 h 32"/>
                <a:gd name="T6" fmla="*/ 18 w 41"/>
                <a:gd name="T7" fmla="*/ 32 h 32"/>
                <a:gd name="T8" fmla="*/ 21 w 41"/>
                <a:gd name="T9" fmla="*/ 31 h 32"/>
                <a:gd name="T10" fmla="*/ 26 w 41"/>
                <a:gd name="T11" fmla="*/ 30 h 32"/>
                <a:gd name="T12" fmla="*/ 31 w 41"/>
                <a:gd name="T13" fmla="*/ 27 h 32"/>
                <a:gd name="T14" fmla="*/ 36 w 41"/>
                <a:gd name="T15" fmla="*/ 22 h 32"/>
                <a:gd name="T16" fmla="*/ 36 w 41"/>
                <a:gd name="T17" fmla="*/ 1 h 32"/>
                <a:gd name="T18" fmla="*/ 35 w 41"/>
                <a:gd name="T19" fmla="*/ 0 h 32"/>
                <a:gd name="T20" fmla="*/ 33 w 41"/>
                <a:gd name="T21" fmla="*/ 1 h 32"/>
                <a:gd name="T22" fmla="*/ 1 w 41"/>
                <a:gd name="T23" fmla="*/ 11 h 32"/>
                <a:gd name="T24" fmla="*/ 0 w 41"/>
                <a:gd name="T25" fmla="*/ 12 h 32"/>
                <a:gd name="T26" fmla="*/ 0 w 41"/>
                <a:gd name="T27" fmla="*/ 13 h 32"/>
                <a:gd name="T28" fmla="*/ 4 w 41"/>
                <a:gd name="T29" fmla="*/ 24 h 32"/>
                <a:gd name="T30" fmla="*/ 7 w 41"/>
                <a:gd name="T31" fmla="*/ 24 h 32"/>
                <a:gd name="T32" fmla="*/ 3 w 41"/>
                <a:gd name="T33" fmla="*/ 15 h 32"/>
                <a:gd name="T34" fmla="*/ 3 w 41"/>
                <a:gd name="T35" fmla="*/ 15 h 32"/>
                <a:gd name="T36" fmla="*/ 4 w 41"/>
                <a:gd name="T37" fmla="*/ 15 h 32"/>
                <a:gd name="T38" fmla="*/ 31 w 41"/>
                <a:gd name="T39" fmla="*/ 8 h 32"/>
                <a:gd name="T40" fmla="*/ 31 w 41"/>
                <a:gd name="T41" fmla="*/ 7 h 32"/>
                <a:gd name="T42" fmla="*/ 34 w 41"/>
                <a:gd name="T43" fmla="*/ 4 h 32"/>
                <a:gd name="T44" fmla="*/ 35 w 41"/>
                <a:gd name="T45" fmla="*/ 13 h 32"/>
                <a:gd name="T46" fmla="*/ 33 w 41"/>
                <a:gd name="T47" fmla="*/ 21 h 32"/>
                <a:gd name="T48" fmla="*/ 31 w 41"/>
                <a:gd name="T49" fmla="*/ 24 h 32"/>
                <a:gd name="T50" fmla="*/ 20 w 41"/>
                <a:gd name="T51" fmla="*/ 29 h 32"/>
                <a:gd name="T52" fmla="*/ 10 w 41"/>
                <a:gd name="T53" fmla="*/ 27 h 32"/>
                <a:gd name="T54" fmla="*/ 7 w 41"/>
                <a:gd name="T55" fmla="*/ 24 h 32"/>
                <a:gd name="T56" fmla="*/ 7 w 41"/>
                <a:gd name="T5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32">
                  <a:moveTo>
                    <a:pt x="4" y="24"/>
                  </a:moveTo>
                  <a:cubicBezTo>
                    <a:pt x="6" y="27"/>
                    <a:pt x="9" y="30"/>
                    <a:pt x="13" y="31"/>
                  </a:cubicBezTo>
                  <a:cubicBezTo>
                    <a:pt x="13" y="31"/>
                    <a:pt x="13" y="31"/>
                    <a:pt x="13" y="31"/>
                  </a:cubicBezTo>
                  <a:cubicBezTo>
                    <a:pt x="15" y="32"/>
                    <a:pt x="16" y="32"/>
                    <a:pt x="18" y="32"/>
                  </a:cubicBezTo>
                  <a:cubicBezTo>
                    <a:pt x="19" y="32"/>
                    <a:pt x="20" y="32"/>
                    <a:pt x="21" y="31"/>
                  </a:cubicBezTo>
                  <a:cubicBezTo>
                    <a:pt x="22" y="31"/>
                    <a:pt x="24" y="31"/>
                    <a:pt x="26" y="30"/>
                  </a:cubicBezTo>
                  <a:cubicBezTo>
                    <a:pt x="28" y="29"/>
                    <a:pt x="30" y="28"/>
                    <a:pt x="31" y="27"/>
                  </a:cubicBezTo>
                  <a:cubicBezTo>
                    <a:pt x="33" y="26"/>
                    <a:pt x="35" y="24"/>
                    <a:pt x="36" y="22"/>
                  </a:cubicBezTo>
                  <a:cubicBezTo>
                    <a:pt x="41" y="13"/>
                    <a:pt x="36" y="2"/>
                    <a:pt x="36" y="1"/>
                  </a:cubicBezTo>
                  <a:cubicBezTo>
                    <a:pt x="35" y="1"/>
                    <a:pt x="35" y="0"/>
                    <a:pt x="35" y="0"/>
                  </a:cubicBezTo>
                  <a:cubicBezTo>
                    <a:pt x="34" y="0"/>
                    <a:pt x="34" y="0"/>
                    <a:pt x="33" y="1"/>
                  </a:cubicBezTo>
                  <a:cubicBezTo>
                    <a:pt x="24" y="14"/>
                    <a:pt x="1" y="11"/>
                    <a:pt x="1" y="11"/>
                  </a:cubicBezTo>
                  <a:cubicBezTo>
                    <a:pt x="1" y="11"/>
                    <a:pt x="0" y="12"/>
                    <a:pt x="0" y="12"/>
                  </a:cubicBezTo>
                  <a:cubicBezTo>
                    <a:pt x="0" y="12"/>
                    <a:pt x="0" y="13"/>
                    <a:pt x="0" y="13"/>
                  </a:cubicBezTo>
                  <a:cubicBezTo>
                    <a:pt x="0" y="13"/>
                    <a:pt x="1" y="19"/>
                    <a:pt x="4" y="24"/>
                  </a:cubicBezTo>
                  <a:close/>
                  <a:moveTo>
                    <a:pt x="7" y="24"/>
                  </a:moveTo>
                  <a:cubicBezTo>
                    <a:pt x="5" y="21"/>
                    <a:pt x="3" y="17"/>
                    <a:pt x="3" y="15"/>
                  </a:cubicBezTo>
                  <a:cubicBezTo>
                    <a:pt x="3" y="15"/>
                    <a:pt x="3" y="15"/>
                    <a:pt x="3" y="15"/>
                  </a:cubicBezTo>
                  <a:cubicBezTo>
                    <a:pt x="4" y="15"/>
                    <a:pt x="4" y="15"/>
                    <a:pt x="4" y="15"/>
                  </a:cubicBezTo>
                  <a:cubicBezTo>
                    <a:pt x="9" y="14"/>
                    <a:pt x="22" y="14"/>
                    <a:pt x="31" y="8"/>
                  </a:cubicBezTo>
                  <a:cubicBezTo>
                    <a:pt x="31" y="8"/>
                    <a:pt x="31" y="7"/>
                    <a:pt x="31" y="7"/>
                  </a:cubicBezTo>
                  <a:cubicBezTo>
                    <a:pt x="32" y="6"/>
                    <a:pt x="33" y="5"/>
                    <a:pt x="34" y="4"/>
                  </a:cubicBezTo>
                  <a:cubicBezTo>
                    <a:pt x="35" y="6"/>
                    <a:pt x="35" y="10"/>
                    <a:pt x="35" y="13"/>
                  </a:cubicBezTo>
                  <a:cubicBezTo>
                    <a:pt x="35" y="16"/>
                    <a:pt x="35" y="18"/>
                    <a:pt x="33" y="21"/>
                  </a:cubicBezTo>
                  <a:cubicBezTo>
                    <a:pt x="33" y="22"/>
                    <a:pt x="32" y="23"/>
                    <a:pt x="31" y="24"/>
                  </a:cubicBezTo>
                  <a:cubicBezTo>
                    <a:pt x="29" y="26"/>
                    <a:pt x="25" y="28"/>
                    <a:pt x="20" y="29"/>
                  </a:cubicBezTo>
                  <a:cubicBezTo>
                    <a:pt x="16" y="30"/>
                    <a:pt x="13" y="29"/>
                    <a:pt x="10" y="27"/>
                  </a:cubicBezTo>
                  <a:cubicBezTo>
                    <a:pt x="9" y="26"/>
                    <a:pt x="8" y="25"/>
                    <a:pt x="7" y="24"/>
                  </a:cubicBezTo>
                  <a:cubicBezTo>
                    <a:pt x="7" y="24"/>
                    <a:pt x="7" y="24"/>
                    <a:pt x="7" y="24"/>
                  </a:cubicBezTo>
                  <a:close/>
                </a:path>
              </a:pathLst>
            </a:custGeom>
            <a:solidFill>
              <a:srgbClr val="F05B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ļîḋe">
              <a:extLst>
                <a:ext uri="{FF2B5EF4-FFF2-40B4-BE49-F238E27FC236}">
                  <a16:creationId xmlns:a16="http://schemas.microsoft.com/office/drawing/2014/main" id="{8917FF80-8569-4577-A379-F5A35CAACA92}"/>
                </a:ext>
              </a:extLst>
            </p:cNvPr>
            <p:cNvSpPr/>
            <p:nvPr/>
          </p:nvSpPr>
          <p:spPr bwMode="auto">
            <a:xfrm>
              <a:off x="8304611" y="1064023"/>
              <a:ext cx="61912" cy="61913"/>
            </a:xfrm>
            <a:custGeom>
              <a:avLst/>
              <a:gdLst>
                <a:gd name="T0" fmla="*/ 20 w 20"/>
                <a:gd name="T1" fmla="*/ 9 h 20"/>
                <a:gd name="T2" fmla="*/ 11 w 20"/>
                <a:gd name="T3" fmla="*/ 19 h 20"/>
                <a:gd name="T4" fmla="*/ 1 w 20"/>
                <a:gd name="T5" fmla="*/ 10 h 20"/>
                <a:gd name="T6" fmla="*/ 10 w 20"/>
                <a:gd name="T7" fmla="*/ 0 h 20"/>
                <a:gd name="T8" fmla="*/ 20 w 20"/>
                <a:gd name="T9" fmla="*/ 9 h 20"/>
              </a:gdLst>
              <a:ahLst/>
              <a:cxnLst>
                <a:cxn ang="0">
                  <a:pos x="T0" y="T1"/>
                </a:cxn>
                <a:cxn ang="0">
                  <a:pos x="T2" y="T3"/>
                </a:cxn>
                <a:cxn ang="0">
                  <a:pos x="T4" y="T5"/>
                </a:cxn>
                <a:cxn ang="0">
                  <a:pos x="T6" y="T7"/>
                </a:cxn>
                <a:cxn ang="0">
                  <a:pos x="T8" y="T9"/>
                </a:cxn>
              </a:cxnLst>
              <a:rect l="0" t="0" r="r" b="b"/>
              <a:pathLst>
                <a:path w="20" h="20">
                  <a:moveTo>
                    <a:pt x="20" y="9"/>
                  </a:moveTo>
                  <a:cubicBezTo>
                    <a:pt x="20" y="15"/>
                    <a:pt x="16" y="19"/>
                    <a:pt x="11" y="19"/>
                  </a:cubicBezTo>
                  <a:cubicBezTo>
                    <a:pt x="5" y="20"/>
                    <a:pt x="1" y="16"/>
                    <a:pt x="1" y="10"/>
                  </a:cubicBezTo>
                  <a:cubicBezTo>
                    <a:pt x="0" y="5"/>
                    <a:pt x="5" y="1"/>
                    <a:pt x="10" y="0"/>
                  </a:cubicBezTo>
                  <a:cubicBezTo>
                    <a:pt x="15" y="0"/>
                    <a:pt x="20" y="4"/>
                    <a:pt x="20" y="9"/>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ïş1ïḍê">
              <a:extLst>
                <a:ext uri="{FF2B5EF4-FFF2-40B4-BE49-F238E27FC236}">
                  <a16:creationId xmlns:a16="http://schemas.microsoft.com/office/drawing/2014/main" id="{6240065D-5D94-4C0D-B29D-1071F55BE5B2}"/>
                </a:ext>
              </a:extLst>
            </p:cNvPr>
            <p:cNvSpPr/>
            <p:nvPr/>
          </p:nvSpPr>
          <p:spPr bwMode="auto">
            <a:xfrm>
              <a:off x="8521304" y="1035448"/>
              <a:ext cx="61912" cy="61913"/>
            </a:xfrm>
            <a:custGeom>
              <a:avLst/>
              <a:gdLst>
                <a:gd name="T0" fmla="*/ 20 w 20"/>
                <a:gd name="T1" fmla="*/ 10 h 20"/>
                <a:gd name="T2" fmla="*/ 10 w 20"/>
                <a:gd name="T3" fmla="*/ 19 h 20"/>
                <a:gd name="T4" fmla="*/ 0 w 20"/>
                <a:gd name="T5" fmla="*/ 10 h 20"/>
                <a:gd name="T6" fmla="*/ 9 w 20"/>
                <a:gd name="T7" fmla="*/ 0 h 20"/>
                <a:gd name="T8" fmla="*/ 20 w 20"/>
                <a:gd name="T9" fmla="*/ 10 h 20"/>
              </a:gdLst>
              <a:ahLst/>
              <a:cxnLst>
                <a:cxn ang="0">
                  <a:pos x="T0" y="T1"/>
                </a:cxn>
                <a:cxn ang="0">
                  <a:pos x="T2" y="T3"/>
                </a:cxn>
                <a:cxn ang="0">
                  <a:pos x="T4" y="T5"/>
                </a:cxn>
                <a:cxn ang="0">
                  <a:pos x="T6" y="T7"/>
                </a:cxn>
                <a:cxn ang="0">
                  <a:pos x="T8" y="T9"/>
                </a:cxn>
              </a:cxnLst>
              <a:rect l="0" t="0" r="r" b="b"/>
              <a:pathLst>
                <a:path w="20" h="20">
                  <a:moveTo>
                    <a:pt x="20" y="10"/>
                  </a:moveTo>
                  <a:cubicBezTo>
                    <a:pt x="20" y="15"/>
                    <a:pt x="16" y="19"/>
                    <a:pt x="10" y="19"/>
                  </a:cubicBezTo>
                  <a:cubicBezTo>
                    <a:pt x="5" y="20"/>
                    <a:pt x="0" y="16"/>
                    <a:pt x="0" y="10"/>
                  </a:cubicBezTo>
                  <a:cubicBezTo>
                    <a:pt x="0" y="5"/>
                    <a:pt x="4" y="1"/>
                    <a:pt x="9" y="0"/>
                  </a:cubicBezTo>
                  <a:cubicBezTo>
                    <a:pt x="15" y="0"/>
                    <a:pt x="19" y="4"/>
                    <a:pt x="20" y="10"/>
                  </a:cubicBezTo>
                  <a:close/>
                </a:path>
              </a:pathLst>
            </a:custGeom>
            <a:solidFill>
              <a:srgbClr val="F49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ṡľîḍè">
              <a:extLst>
                <a:ext uri="{FF2B5EF4-FFF2-40B4-BE49-F238E27FC236}">
                  <a16:creationId xmlns:a16="http://schemas.microsoft.com/office/drawing/2014/main" id="{FE61A444-42B3-4E37-9C37-410337364101}"/>
                </a:ext>
              </a:extLst>
            </p:cNvPr>
            <p:cNvSpPr/>
            <p:nvPr/>
          </p:nvSpPr>
          <p:spPr bwMode="auto">
            <a:xfrm>
              <a:off x="8301038" y="927102"/>
              <a:ext cx="80962" cy="28575"/>
            </a:xfrm>
            <a:custGeom>
              <a:avLst/>
              <a:gdLst>
                <a:gd name="T0" fmla="*/ 0 w 26"/>
                <a:gd name="T1" fmla="*/ 9 h 9"/>
                <a:gd name="T2" fmla="*/ 0 w 26"/>
                <a:gd name="T3" fmla="*/ 8 h 9"/>
                <a:gd name="T4" fmla="*/ 1 w 26"/>
                <a:gd name="T5" fmla="*/ 7 h 9"/>
                <a:gd name="T6" fmla="*/ 3 w 26"/>
                <a:gd name="T7" fmla="*/ 5 h 9"/>
                <a:gd name="T8" fmla="*/ 4 w 26"/>
                <a:gd name="T9" fmla="*/ 4 h 9"/>
                <a:gd name="T10" fmla="*/ 7 w 26"/>
                <a:gd name="T11" fmla="*/ 3 h 9"/>
                <a:gd name="T12" fmla="*/ 9 w 26"/>
                <a:gd name="T13" fmla="*/ 2 h 9"/>
                <a:gd name="T14" fmla="*/ 12 w 26"/>
                <a:gd name="T15" fmla="*/ 1 h 9"/>
                <a:gd name="T16" fmla="*/ 14 w 26"/>
                <a:gd name="T17" fmla="*/ 0 h 9"/>
                <a:gd name="T18" fmla="*/ 17 w 26"/>
                <a:gd name="T19" fmla="*/ 0 h 9"/>
                <a:gd name="T20" fmla="*/ 19 w 26"/>
                <a:gd name="T21" fmla="*/ 0 h 9"/>
                <a:gd name="T22" fmla="*/ 22 w 26"/>
                <a:gd name="T23" fmla="*/ 0 h 9"/>
                <a:gd name="T24" fmla="*/ 23 w 26"/>
                <a:gd name="T25" fmla="*/ 1 h 9"/>
                <a:gd name="T26" fmla="*/ 25 w 26"/>
                <a:gd name="T27" fmla="*/ 1 h 9"/>
                <a:gd name="T28" fmla="*/ 26 w 26"/>
                <a:gd name="T29" fmla="*/ 2 h 9"/>
                <a:gd name="T30" fmla="*/ 25 w 26"/>
                <a:gd name="T31" fmla="*/ 2 h 9"/>
                <a:gd name="T32" fmla="*/ 23 w 26"/>
                <a:gd name="T33" fmla="*/ 2 h 9"/>
                <a:gd name="T34" fmla="*/ 22 w 26"/>
                <a:gd name="T35" fmla="*/ 2 h 9"/>
                <a:gd name="T36" fmla="*/ 19 w 26"/>
                <a:gd name="T37" fmla="*/ 2 h 9"/>
                <a:gd name="T38" fmla="*/ 17 w 26"/>
                <a:gd name="T39" fmla="*/ 3 h 9"/>
                <a:gd name="T40" fmla="*/ 15 w 26"/>
                <a:gd name="T41" fmla="*/ 3 h 9"/>
                <a:gd name="T42" fmla="*/ 12 w 26"/>
                <a:gd name="T43" fmla="*/ 4 h 9"/>
                <a:gd name="T44" fmla="*/ 11 w 26"/>
                <a:gd name="T45" fmla="*/ 4 h 9"/>
                <a:gd name="T46" fmla="*/ 10 w 26"/>
                <a:gd name="T47" fmla="*/ 4 h 9"/>
                <a:gd name="T48" fmla="*/ 9 w 26"/>
                <a:gd name="T49" fmla="*/ 5 h 9"/>
                <a:gd name="T50" fmla="*/ 8 w 26"/>
                <a:gd name="T51" fmla="*/ 5 h 9"/>
                <a:gd name="T52" fmla="*/ 6 w 26"/>
                <a:gd name="T53" fmla="*/ 6 h 9"/>
                <a:gd name="T54" fmla="*/ 5 w 26"/>
                <a:gd name="T55" fmla="*/ 6 h 9"/>
                <a:gd name="T56" fmla="*/ 4 w 26"/>
                <a:gd name="T57" fmla="*/ 7 h 9"/>
                <a:gd name="T58" fmla="*/ 2 w 26"/>
                <a:gd name="T59" fmla="*/ 7 h 9"/>
                <a:gd name="T60" fmla="*/ 1 w 26"/>
                <a:gd name="T61" fmla="*/ 8 h 9"/>
                <a:gd name="T62" fmla="*/ 0 w 26"/>
                <a:gd name="T63" fmla="*/ 8 h 9"/>
                <a:gd name="T64" fmla="*/ 0 w 26"/>
                <a:gd name="T6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9">
                  <a:moveTo>
                    <a:pt x="0" y="9"/>
                  </a:moveTo>
                  <a:cubicBezTo>
                    <a:pt x="0" y="9"/>
                    <a:pt x="0" y="8"/>
                    <a:pt x="0" y="8"/>
                  </a:cubicBezTo>
                  <a:cubicBezTo>
                    <a:pt x="1" y="7"/>
                    <a:pt x="1" y="7"/>
                    <a:pt x="1" y="7"/>
                  </a:cubicBezTo>
                  <a:cubicBezTo>
                    <a:pt x="2" y="6"/>
                    <a:pt x="2" y="6"/>
                    <a:pt x="3" y="5"/>
                  </a:cubicBezTo>
                  <a:cubicBezTo>
                    <a:pt x="3" y="5"/>
                    <a:pt x="4" y="4"/>
                    <a:pt x="4" y="4"/>
                  </a:cubicBezTo>
                  <a:cubicBezTo>
                    <a:pt x="5" y="3"/>
                    <a:pt x="6" y="3"/>
                    <a:pt x="7" y="3"/>
                  </a:cubicBezTo>
                  <a:cubicBezTo>
                    <a:pt x="7" y="2"/>
                    <a:pt x="8" y="2"/>
                    <a:pt x="9" y="2"/>
                  </a:cubicBezTo>
                  <a:cubicBezTo>
                    <a:pt x="10" y="1"/>
                    <a:pt x="11" y="1"/>
                    <a:pt x="12" y="1"/>
                  </a:cubicBezTo>
                  <a:cubicBezTo>
                    <a:pt x="13" y="1"/>
                    <a:pt x="13" y="0"/>
                    <a:pt x="14" y="0"/>
                  </a:cubicBezTo>
                  <a:cubicBezTo>
                    <a:pt x="15" y="0"/>
                    <a:pt x="16" y="0"/>
                    <a:pt x="17" y="0"/>
                  </a:cubicBezTo>
                  <a:cubicBezTo>
                    <a:pt x="18" y="0"/>
                    <a:pt x="19" y="0"/>
                    <a:pt x="19" y="0"/>
                  </a:cubicBezTo>
                  <a:cubicBezTo>
                    <a:pt x="20" y="0"/>
                    <a:pt x="21" y="0"/>
                    <a:pt x="22" y="0"/>
                  </a:cubicBezTo>
                  <a:cubicBezTo>
                    <a:pt x="22" y="0"/>
                    <a:pt x="23" y="1"/>
                    <a:pt x="23" y="1"/>
                  </a:cubicBezTo>
                  <a:cubicBezTo>
                    <a:pt x="24" y="1"/>
                    <a:pt x="24" y="1"/>
                    <a:pt x="25" y="1"/>
                  </a:cubicBezTo>
                  <a:cubicBezTo>
                    <a:pt x="26" y="1"/>
                    <a:pt x="26" y="2"/>
                    <a:pt x="26" y="2"/>
                  </a:cubicBezTo>
                  <a:cubicBezTo>
                    <a:pt x="26" y="2"/>
                    <a:pt x="25" y="2"/>
                    <a:pt x="25" y="2"/>
                  </a:cubicBezTo>
                  <a:cubicBezTo>
                    <a:pt x="24" y="2"/>
                    <a:pt x="24" y="2"/>
                    <a:pt x="23" y="2"/>
                  </a:cubicBezTo>
                  <a:cubicBezTo>
                    <a:pt x="23" y="2"/>
                    <a:pt x="22" y="2"/>
                    <a:pt x="22" y="2"/>
                  </a:cubicBezTo>
                  <a:cubicBezTo>
                    <a:pt x="21" y="2"/>
                    <a:pt x="20" y="2"/>
                    <a:pt x="19" y="2"/>
                  </a:cubicBezTo>
                  <a:cubicBezTo>
                    <a:pt x="19" y="3"/>
                    <a:pt x="18" y="3"/>
                    <a:pt x="17" y="3"/>
                  </a:cubicBezTo>
                  <a:cubicBezTo>
                    <a:pt x="16" y="3"/>
                    <a:pt x="16" y="3"/>
                    <a:pt x="15" y="3"/>
                  </a:cubicBezTo>
                  <a:cubicBezTo>
                    <a:pt x="14" y="3"/>
                    <a:pt x="13" y="4"/>
                    <a:pt x="12" y="4"/>
                  </a:cubicBezTo>
                  <a:cubicBezTo>
                    <a:pt x="12" y="4"/>
                    <a:pt x="12" y="4"/>
                    <a:pt x="11" y="4"/>
                  </a:cubicBezTo>
                  <a:cubicBezTo>
                    <a:pt x="11" y="4"/>
                    <a:pt x="10" y="4"/>
                    <a:pt x="10" y="4"/>
                  </a:cubicBezTo>
                  <a:cubicBezTo>
                    <a:pt x="10" y="4"/>
                    <a:pt x="9" y="5"/>
                    <a:pt x="9" y="5"/>
                  </a:cubicBezTo>
                  <a:cubicBezTo>
                    <a:pt x="8" y="5"/>
                    <a:pt x="8" y="5"/>
                    <a:pt x="8" y="5"/>
                  </a:cubicBezTo>
                  <a:cubicBezTo>
                    <a:pt x="7" y="5"/>
                    <a:pt x="6" y="6"/>
                    <a:pt x="6" y="6"/>
                  </a:cubicBezTo>
                  <a:cubicBezTo>
                    <a:pt x="5" y="6"/>
                    <a:pt x="5" y="6"/>
                    <a:pt x="5" y="6"/>
                  </a:cubicBezTo>
                  <a:cubicBezTo>
                    <a:pt x="4" y="6"/>
                    <a:pt x="4" y="7"/>
                    <a:pt x="4" y="7"/>
                  </a:cubicBezTo>
                  <a:cubicBezTo>
                    <a:pt x="3" y="7"/>
                    <a:pt x="3" y="7"/>
                    <a:pt x="2" y="7"/>
                  </a:cubicBezTo>
                  <a:cubicBezTo>
                    <a:pt x="2" y="8"/>
                    <a:pt x="1" y="8"/>
                    <a:pt x="1" y="8"/>
                  </a:cubicBezTo>
                  <a:cubicBezTo>
                    <a:pt x="1" y="8"/>
                    <a:pt x="0" y="8"/>
                    <a:pt x="0" y="8"/>
                  </a:cubicBezTo>
                  <a:cubicBezTo>
                    <a:pt x="0" y="9"/>
                    <a:pt x="0" y="9"/>
                    <a:pt x="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ṥḻiḋe">
              <a:extLst>
                <a:ext uri="{FF2B5EF4-FFF2-40B4-BE49-F238E27FC236}">
                  <a16:creationId xmlns:a16="http://schemas.microsoft.com/office/drawing/2014/main" id="{EC141087-423D-40DE-9AEA-0BE03E667CF7}"/>
                </a:ext>
              </a:extLst>
            </p:cNvPr>
            <p:cNvSpPr/>
            <p:nvPr/>
          </p:nvSpPr>
          <p:spPr bwMode="auto">
            <a:xfrm>
              <a:off x="8474870" y="927102"/>
              <a:ext cx="83344" cy="21431"/>
            </a:xfrm>
            <a:custGeom>
              <a:avLst/>
              <a:gdLst>
                <a:gd name="T0" fmla="*/ 27 w 27"/>
                <a:gd name="T1" fmla="*/ 7 h 7"/>
                <a:gd name="T2" fmla="*/ 26 w 27"/>
                <a:gd name="T3" fmla="*/ 6 h 7"/>
                <a:gd name="T4" fmla="*/ 25 w 27"/>
                <a:gd name="T5" fmla="*/ 5 h 7"/>
                <a:gd name="T6" fmla="*/ 24 w 27"/>
                <a:gd name="T7" fmla="*/ 4 h 7"/>
                <a:gd name="T8" fmla="*/ 22 w 27"/>
                <a:gd name="T9" fmla="*/ 3 h 7"/>
                <a:gd name="T10" fmla="*/ 19 w 27"/>
                <a:gd name="T11" fmla="*/ 2 h 7"/>
                <a:gd name="T12" fmla="*/ 17 w 27"/>
                <a:gd name="T13" fmla="*/ 1 h 7"/>
                <a:gd name="T14" fmla="*/ 14 w 27"/>
                <a:gd name="T15" fmla="*/ 1 h 7"/>
                <a:gd name="T16" fmla="*/ 12 w 27"/>
                <a:gd name="T17" fmla="*/ 0 h 7"/>
                <a:gd name="T18" fmla="*/ 9 w 27"/>
                <a:gd name="T19" fmla="*/ 0 h 7"/>
                <a:gd name="T20" fmla="*/ 6 w 27"/>
                <a:gd name="T21" fmla="*/ 0 h 7"/>
                <a:gd name="T22" fmla="*/ 4 w 27"/>
                <a:gd name="T23" fmla="*/ 1 h 7"/>
                <a:gd name="T24" fmla="*/ 3 w 27"/>
                <a:gd name="T25" fmla="*/ 1 h 7"/>
                <a:gd name="T26" fmla="*/ 1 w 27"/>
                <a:gd name="T27" fmla="*/ 2 h 7"/>
                <a:gd name="T28" fmla="*/ 0 w 27"/>
                <a:gd name="T29" fmla="*/ 3 h 7"/>
                <a:gd name="T30" fmla="*/ 1 w 27"/>
                <a:gd name="T31" fmla="*/ 3 h 7"/>
                <a:gd name="T32" fmla="*/ 3 w 27"/>
                <a:gd name="T33" fmla="*/ 3 h 7"/>
                <a:gd name="T34" fmla="*/ 5 w 27"/>
                <a:gd name="T35" fmla="*/ 3 h 7"/>
                <a:gd name="T36" fmla="*/ 7 w 27"/>
                <a:gd name="T37" fmla="*/ 3 h 7"/>
                <a:gd name="T38" fmla="*/ 9 w 27"/>
                <a:gd name="T39" fmla="*/ 3 h 7"/>
                <a:gd name="T40" fmla="*/ 11 w 27"/>
                <a:gd name="T41" fmla="*/ 3 h 7"/>
                <a:gd name="T42" fmla="*/ 14 w 27"/>
                <a:gd name="T43" fmla="*/ 4 h 7"/>
                <a:gd name="T44" fmla="*/ 15 w 27"/>
                <a:gd name="T45" fmla="*/ 4 h 7"/>
                <a:gd name="T46" fmla="*/ 16 w 27"/>
                <a:gd name="T47" fmla="*/ 4 h 7"/>
                <a:gd name="T48" fmla="*/ 17 w 27"/>
                <a:gd name="T49" fmla="*/ 4 h 7"/>
                <a:gd name="T50" fmla="*/ 19 w 27"/>
                <a:gd name="T51" fmla="*/ 5 h 7"/>
                <a:gd name="T52" fmla="*/ 21 w 27"/>
                <a:gd name="T53" fmla="*/ 5 h 7"/>
                <a:gd name="T54" fmla="*/ 22 w 27"/>
                <a:gd name="T55" fmla="*/ 6 h 7"/>
                <a:gd name="T56" fmla="*/ 23 w 27"/>
                <a:gd name="T57" fmla="*/ 6 h 7"/>
                <a:gd name="T58" fmla="*/ 24 w 27"/>
                <a:gd name="T59" fmla="*/ 6 h 7"/>
                <a:gd name="T60" fmla="*/ 26 w 27"/>
                <a:gd name="T61" fmla="*/ 7 h 7"/>
                <a:gd name="T62" fmla="*/ 26 w 27"/>
                <a:gd name="T63" fmla="*/ 7 h 7"/>
                <a:gd name="T64" fmla="*/ 27 w 27"/>
                <a:gd name="T6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7">
                  <a:moveTo>
                    <a:pt x="27" y="7"/>
                  </a:moveTo>
                  <a:cubicBezTo>
                    <a:pt x="27" y="7"/>
                    <a:pt x="26" y="7"/>
                    <a:pt x="26" y="6"/>
                  </a:cubicBezTo>
                  <a:cubicBezTo>
                    <a:pt x="26" y="6"/>
                    <a:pt x="25" y="6"/>
                    <a:pt x="25" y="5"/>
                  </a:cubicBezTo>
                  <a:cubicBezTo>
                    <a:pt x="25" y="5"/>
                    <a:pt x="24" y="5"/>
                    <a:pt x="24" y="4"/>
                  </a:cubicBezTo>
                  <a:cubicBezTo>
                    <a:pt x="23" y="4"/>
                    <a:pt x="22" y="3"/>
                    <a:pt x="22" y="3"/>
                  </a:cubicBezTo>
                  <a:cubicBezTo>
                    <a:pt x="21" y="3"/>
                    <a:pt x="20" y="2"/>
                    <a:pt x="19" y="2"/>
                  </a:cubicBezTo>
                  <a:cubicBezTo>
                    <a:pt x="19" y="2"/>
                    <a:pt x="18" y="1"/>
                    <a:pt x="17" y="1"/>
                  </a:cubicBezTo>
                  <a:cubicBezTo>
                    <a:pt x="16" y="1"/>
                    <a:pt x="15" y="1"/>
                    <a:pt x="14" y="1"/>
                  </a:cubicBezTo>
                  <a:cubicBezTo>
                    <a:pt x="13" y="0"/>
                    <a:pt x="12" y="0"/>
                    <a:pt x="12" y="0"/>
                  </a:cubicBezTo>
                  <a:cubicBezTo>
                    <a:pt x="11" y="0"/>
                    <a:pt x="10" y="0"/>
                    <a:pt x="9" y="0"/>
                  </a:cubicBezTo>
                  <a:cubicBezTo>
                    <a:pt x="8" y="0"/>
                    <a:pt x="7" y="0"/>
                    <a:pt x="6" y="0"/>
                  </a:cubicBezTo>
                  <a:cubicBezTo>
                    <a:pt x="6" y="1"/>
                    <a:pt x="5" y="1"/>
                    <a:pt x="4" y="1"/>
                  </a:cubicBezTo>
                  <a:cubicBezTo>
                    <a:pt x="4" y="1"/>
                    <a:pt x="3" y="1"/>
                    <a:pt x="3" y="1"/>
                  </a:cubicBezTo>
                  <a:cubicBezTo>
                    <a:pt x="2" y="2"/>
                    <a:pt x="2" y="2"/>
                    <a:pt x="1" y="2"/>
                  </a:cubicBezTo>
                  <a:cubicBezTo>
                    <a:pt x="1" y="2"/>
                    <a:pt x="0" y="3"/>
                    <a:pt x="0" y="3"/>
                  </a:cubicBezTo>
                  <a:cubicBezTo>
                    <a:pt x="0" y="3"/>
                    <a:pt x="1" y="3"/>
                    <a:pt x="1" y="3"/>
                  </a:cubicBezTo>
                  <a:cubicBezTo>
                    <a:pt x="2" y="3"/>
                    <a:pt x="2" y="3"/>
                    <a:pt x="3" y="3"/>
                  </a:cubicBezTo>
                  <a:cubicBezTo>
                    <a:pt x="3" y="3"/>
                    <a:pt x="4" y="3"/>
                    <a:pt x="5" y="3"/>
                  </a:cubicBezTo>
                  <a:cubicBezTo>
                    <a:pt x="5" y="3"/>
                    <a:pt x="6" y="3"/>
                    <a:pt x="7" y="3"/>
                  </a:cubicBezTo>
                  <a:cubicBezTo>
                    <a:pt x="7" y="3"/>
                    <a:pt x="8" y="3"/>
                    <a:pt x="9" y="3"/>
                  </a:cubicBezTo>
                  <a:cubicBezTo>
                    <a:pt x="10" y="3"/>
                    <a:pt x="10" y="3"/>
                    <a:pt x="11" y="3"/>
                  </a:cubicBezTo>
                  <a:cubicBezTo>
                    <a:pt x="12" y="3"/>
                    <a:pt x="13" y="3"/>
                    <a:pt x="14" y="4"/>
                  </a:cubicBezTo>
                  <a:cubicBezTo>
                    <a:pt x="14" y="4"/>
                    <a:pt x="15" y="4"/>
                    <a:pt x="15" y="4"/>
                  </a:cubicBezTo>
                  <a:cubicBezTo>
                    <a:pt x="15" y="4"/>
                    <a:pt x="16" y="4"/>
                    <a:pt x="16" y="4"/>
                  </a:cubicBezTo>
                  <a:cubicBezTo>
                    <a:pt x="17" y="4"/>
                    <a:pt x="17" y="4"/>
                    <a:pt x="17" y="4"/>
                  </a:cubicBezTo>
                  <a:cubicBezTo>
                    <a:pt x="18" y="4"/>
                    <a:pt x="18" y="4"/>
                    <a:pt x="19" y="5"/>
                  </a:cubicBezTo>
                  <a:cubicBezTo>
                    <a:pt x="19" y="5"/>
                    <a:pt x="20" y="5"/>
                    <a:pt x="21" y="5"/>
                  </a:cubicBezTo>
                  <a:cubicBezTo>
                    <a:pt x="21" y="5"/>
                    <a:pt x="21" y="5"/>
                    <a:pt x="22" y="6"/>
                  </a:cubicBezTo>
                  <a:cubicBezTo>
                    <a:pt x="22" y="6"/>
                    <a:pt x="22" y="6"/>
                    <a:pt x="23" y="6"/>
                  </a:cubicBezTo>
                  <a:cubicBezTo>
                    <a:pt x="23" y="6"/>
                    <a:pt x="24" y="6"/>
                    <a:pt x="24" y="6"/>
                  </a:cubicBezTo>
                  <a:cubicBezTo>
                    <a:pt x="25" y="7"/>
                    <a:pt x="25" y="7"/>
                    <a:pt x="26" y="7"/>
                  </a:cubicBezTo>
                  <a:cubicBezTo>
                    <a:pt x="26" y="7"/>
                    <a:pt x="26" y="7"/>
                    <a:pt x="26" y="7"/>
                  </a:cubicBezTo>
                  <a:cubicBezTo>
                    <a:pt x="27" y="7"/>
                    <a:pt x="27" y="7"/>
                    <a:pt x="27"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íṡľïḋe">
              <a:extLst>
                <a:ext uri="{FF2B5EF4-FFF2-40B4-BE49-F238E27FC236}">
                  <a16:creationId xmlns:a16="http://schemas.microsoft.com/office/drawing/2014/main" id="{EE525F68-55BF-4790-A73D-8CF10FC334B2}"/>
                </a:ext>
              </a:extLst>
            </p:cNvPr>
            <p:cNvSpPr/>
            <p:nvPr/>
          </p:nvSpPr>
          <p:spPr bwMode="auto">
            <a:xfrm>
              <a:off x="8633223" y="886620"/>
              <a:ext cx="2381" cy="53579"/>
            </a:xfrm>
            <a:custGeom>
              <a:avLst/>
              <a:gdLst>
                <a:gd name="T0" fmla="*/ 0 w 1"/>
                <a:gd name="T1" fmla="*/ 17 h 17"/>
                <a:gd name="T2" fmla="*/ 0 w 1"/>
                <a:gd name="T3" fmla="*/ 0 h 17"/>
                <a:gd name="T4" fmla="*/ 0 w 1"/>
                <a:gd name="T5" fmla="*/ 17 h 17"/>
              </a:gdLst>
              <a:ahLst/>
              <a:cxnLst>
                <a:cxn ang="0">
                  <a:pos x="T0" y="T1"/>
                </a:cxn>
                <a:cxn ang="0">
                  <a:pos x="T2" y="T3"/>
                </a:cxn>
                <a:cxn ang="0">
                  <a:pos x="T4" y="T5"/>
                </a:cxn>
              </a:cxnLst>
              <a:rect l="0" t="0" r="r" b="b"/>
              <a:pathLst>
                <a:path w="1" h="17">
                  <a:moveTo>
                    <a:pt x="0" y="17"/>
                  </a:moveTo>
                  <a:cubicBezTo>
                    <a:pt x="0" y="17"/>
                    <a:pt x="1" y="10"/>
                    <a:pt x="0" y="0"/>
                  </a:cubicBezTo>
                  <a:cubicBezTo>
                    <a:pt x="0" y="10"/>
                    <a:pt x="0" y="17"/>
                    <a:pt x="0" y="17"/>
                  </a:cubicBezTo>
                  <a:close/>
                </a:path>
              </a:pathLst>
            </a:custGeom>
            <a:solidFill>
              <a:srgbClr val="CF91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ṧľíďè">
              <a:extLst>
                <a:ext uri="{FF2B5EF4-FFF2-40B4-BE49-F238E27FC236}">
                  <a16:creationId xmlns:a16="http://schemas.microsoft.com/office/drawing/2014/main" id="{0D6FA4D3-18C8-46E5-B82A-8F5698B84AE7}"/>
                </a:ext>
              </a:extLst>
            </p:cNvPr>
            <p:cNvSpPr/>
            <p:nvPr/>
          </p:nvSpPr>
          <p:spPr bwMode="auto">
            <a:xfrm>
              <a:off x="8208170" y="681833"/>
              <a:ext cx="481012" cy="344091"/>
            </a:xfrm>
            <a:custGeom>
              <a:avLst/>
              <a:gdLst>
                <a:gd name="T0" fmla="*/ 30 w 155"/>
                <a:gd name="T1" fmla="*/ 21 h 111"/>
                <a:gd name="T2" fmla="*/ 127 w 155"/>
                <a:gd name="T3" fmla="*/ 35 h 111"/>
                <a:gd name="T4" fmla="*/ 138 w 155"/>
                <a:gd name="T5" fmla="*/ 36 h 111"/>
                <a:gd name="T6" fmla="*/ 151 w 155"/>
                <a:gd name="T7" fmla="*/ 90 h 111"/>
                <a:gd name="T8" fmla="*/ 137 w 155"/>
                <a:gd name="T9" fmla="*/ 111 h 111"/>
                <a:gd name="T10" fmla="*/ 137 w 155"/>
                <a:gd name="T11" fmla="*/ 105 h 111"/>
                <a:gd name="T12" fmla="*/ 121 w 155"/>
                <a:gd name="T13" fmla="*/ 80 h 111"/>
                <a:gd name="T14" fmla="*/ 117 w 155"/>
                <a:gd name="T15" fmla="*/ 60 h 111"/>
                <a:gd name="T16" fmla="*/ 92 w 155"/>
                <a:gd name="T17" fmla="*/ 75 h 111"/>
                <a:gd name="T18" fmla="*/ 8 w 155"/>
                <a:gd name="T19" fmla="*/ 68 h 111"/>
                <a:gd name="T20" fmla="*/ 30 w 155"/>
                <a:gd name="T21"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11">
                  <a:moveTo>
                    <a:pt x="30" y="21"/>
                  </a:moveTo>
                  <a:cubicBezTo>
                    <a:pt x="57" y="3"/>
                    <a:pt x="96" y="0"/>
                    <a:pt x="127" y="35"/>
                  </a:cubicBezTo>
                  <a:cubicBezTo>
                    <a:pt x="130" y="38"/>
                    <a:pt x="135" y="37"/>
                    <a:pt x="138" y="36"/>
                  </a:cubicBezTo>
                  <a:cubicBezTo>
                    <a:pt x="153" y="50"/>
                    <a:pt x="155" y="77"/>
                    <a:pt x="151" y="90"/>
                  </a:cubicBezTo>
                  <a:cubicBezTo>
                    <a:pt x="145" y="109"/>
                    <a:pt x="137" y="111"/>
                    <a:pt x="137" y="111"/>
                  </a:cubicBezTo>
                  <a:cubicBezTo>
                    <a:pt x="137" y="105"/>
                    <a:pt x="137" y="105"/>
                    <a:pt x="137" y="105"/>
                  </a:cubicBezTo>
                  <a:cubicBezTo>
                    <a:pt x="137" y="105"/>
                    <a:pt x="126" y="92"/>
                    <a:pt x="121" y="80"/>
                  </a:cubicBezTo>
                  <a:cubicBezTo>
                    <a:pt x="117" y="69"/>
                    <a:pt x="117" y="61"/>
                    <a:pt x="117" y="60"/>
                  </a:cubicBezTo>
                  <a:cubicBezTo>
                    <a:pt x="117" y="61"/>
                    <a:pt x="116" y="70"/>
                    <a:pt x="92" y="75"/>
                  </a:cubicBezTo>
                  <a:cubicBezTo>
                    <a:pt x="47" y="83"/>
                    <a:pt x="22" y="78"/>
                    <a:pt x="8" y="68"/>
                  </a:cubicBezTo>
                  <a:cubicBezTo>
                    <a:pt x="0" y="45"/>
                    <a:pt x="16" y="30"/>
                    <a:pt x="30" y="21"/>
                  </a:cubicBezTo>
                  <a:close/>
                </a:path>
              </a:pathLst>
            </a:custGeom>
            <a:solidFill>
              <a:srgbClr val="A8700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îšľiḑè">
              <a:extLst>
                <a:ext uri="{FF2B5EF4-FFF2-40B4-BE49-F238E27FC236}">
                  <a16:creationId xmlns:a16="http://schemas.microsoft.com/office/drawing/2014/main" id="{A3E03E9F-2922-4044-91EF-5882A3B79D83}"/>
                </a:ext>
              </a:extLst>
            </p:cNvPr>
            <p:cNvSpPr/>
            <p:nvPr/>
          </p:nvSpPr>
          <p:spPr bwMode="auto">
            <a:xfrm>
              <a:off x="8428171" y="1575396"/>
              <a:ext cx="189310" cy="65485"/>
            </a:xfrm>
            <a:custGeom>
              <a:avLst/>
              <a:gdLst>
                <a:gd name="T0" fmla="*/ 61 w 61"/>
                <a:gd name="T1" fmla="*/ 21 h 21"/>
                <a:gd name="T2" fmla="*/ 50 w 61"/>
                <a:gd name="T3" fmla="*/ 0 h 21"/>
                <a:gd name="T4" fmla="*/ 12 w 61"/>
                <a:gd name="T5" fmla="*/ 11 h 21"/>
                <a:gd name="T6" fmla="*/ 0 w 61"/>
                <a:gd name="T7" fmla="*/ 20 h 21"/>
                <a:gd name="T8" fmla="*/ 61 w 61"/>
                <a:gd name="T9" fmla="*/ 21 h 21"/>
              </a:gdLst>
              <a:ahLst/>
              <a:cxnLst>
                <a:cxn ang="0">
                  <a:pos x="T0" y="T1"/>
                </a:cxn>
                <a:cxn ang="0">
                  <a:pos x="T2" y="T3"/>
                </a:cxn>
                <a:cxn ang="0">
                  <a:pos x="T4" y="T5"/>
                </a:cxn>
                <a:cxn ang="0">
                  <a:pos x="T6" y="T7"/>
                </a:cxn>
                <a:cxn ang="0">
                  <a:pos x="T8" y="T9"/>
                </a:cxn>
              </a:cxnLst>
              <a:rect l="0" t="0" r="r" b="b"/>
              <a:pathLst>
                <a:path w="61" h="21">
                  <a:moveTo>
                    <a:pt x="61" y="21"/>
                  </a:moveTo>
                  <a:cubicBezTo>
                    <a:pt x="50" y="0"/>
                    <a:pt x="50" y="0"/>
                    <a:pt x="50" y="0"/>
                  </a:cubicBezTo>
                  <a:cubicBezTo>
                    <a:pt x="50" y="0"/>
                    <a:pt x="23" y="1"/>
                    <a:pt x="12" y="11"/>
                  </a:cubicBezTo>
                  <a:cubicBezTo>
                    <a:pt x="2" y="20"/>
                    <a:pt x="0" y="20"/>
                    <a:pt x="0" y="20"/>
                  </a:cubicBezTo>
                  <a:lnTo>
                    <a:pt x="61" y="21"/>
                  </a:lnTo>
                  <a:close/>
                </a:path>
              </a:pathLst>
            </a:custGeom>
            <a:solidFill>
              <a:srgbClr val="FBCA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52" name="群組 151"/>
          <p:cNvGrpSpPr/>
          <p:nvPr/>
        </p:nvGrpSpPr>
        <p:grpSpPr>
          <a:xfrm>
            <a:off x="2411797" y="2767089"/>
            <a:ext cx="1266825" cy="1281110"/>
            <a:chOff x="1068890" y="4291875"/>
            <a:chExt cx="1266825" cy="1281110"/>
          </a:xfrm>
        </p:grpSpPr>
        <p:sp>
          <p:nvSpPr>
            <p:cNvPr id="153" name="îšlîḓe"/>
            <p:cNvSpPr/>
            <p:nvPr/>
          </p:nvSpPr>
          <p:spPr bwMode="auto">
            <a:xfrm>
              <a:off x="1442746" y="4520475"/>
              <a:ext cx="320278" cy="317896"/>
            </a:xfrm>
            <a:custGeom>
              <a:avLst/>
              <a:gdLst>
                <a:gd name="T0" fmla="*/ 111 w 111"/>
                <a:gd name="T1" fmla="*/ 8 h 110"/>
                <a:gd name="T2" fmla="*/ 103 w 111"/>
                <a:gd name="T3" fmla="*/ 0 h 110"/>
                <a:gd name="T4" fmla="*/ 17 w 111"/>
                <a:gd name="T5" fmla="*/ 78 h 110"/>
                <a:gd name="T6" fmla="*/ 0 w 111"/>
                <a:gd name="T7" fmla="*/ 100 h 110"/>
                <a:gd name="T8" fmla="*/ 2 w 111"/>
                <a:gd name="T9" fmla="*/ 110 h 110"/>
                <a:gd name="T10" fmla="*/ 23 w 111"/>
                <a:gd name="T11" fmla="*/ 83 h 110"/>
                <a:gd name="T12" fmla="*/ 111 w 111"/>
                <a:gd name="T13" fmla="*/ 8 h 110"/>
              </a:gdLst>
              <a:ahLst/>
              <a:cxnLst>
                <a:cxn ang="0">
                  <a:pos x="T0" y="T1"/>
                </a:cxn>
                <a:cxn ang="0">
                  <a:pos x="T2" y="T3"/>
                </a:cxn>
                <a:cxn ang="0">
                  <a:pos x="T4" y="T5"/>
                </a:cxn>
                <a:cxn ang="0">
                  <a:pos x="T6" y="T7"/>
                </a:cxn>
                <a:cxn ang="0">
                  <a:pos x="T8" y="T9"/>
                </a:cxn>
                <a:cxn ang="0">
                  <a:pos x="T10" y="T11"/>
                </a:cxn>
                <a:cxn ang="0">
                  <a:pos x="T12" y="T13"/>
                </a:cxn>
              </a:cxnLst>
              <a:rect l="0" t="0" r="r" b="b"/>
              <a:pathLst>
                <a:path w="111" h="110">
                  <a:moveTo>
                    <a:pt x="111" y="8"/>
                  </a:moveTo>
                  <a:cubicBezTo>
                    <a:pt x="108" y="5"/>
                    <a:pt x="105" y="2"/>
                    <a:pt x="103" y="0"/>
                  </a:cubicBezTo>
                  <a:cubicBezTo>
                    <a:pt x="74" y="19"/>
                    <a:pt x="45" y="46"/>
                    <a:pt x="17" y="78"/>
                  </a:cubicBezTo>
                  <a:cubicBezTo>
                    <a:pt x="11" y="85"/>
                    <a:pt x="5" y="93"/>
                    <a:pt x="0" y="100"/>
                  </a:cubicBezTo>
                  <a:cubicBezTo>
                    <a:pt x="1" y="103"/>
                    <a:pt x="2" y="107"/>
                    <a:pt x="2" y="110"/>
                  </a:cubicBezTo>
                  <a:cubicBezTo>
                    <a:pt x="9" y="101"/>
                    <a:pt x="16" y="92"/>
                    <a:pt x="23" y="83"/>
                  </a:cubicBezTo>
                  <a:cubicBezTo>
                    <a:pt x="51" y="50"/>
                    <a:pt x="82" y="24"/>
                    <a:pt x="11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Sļïḍe"/>
            <p:cNvSpPr/>
            <p:nvPr/>
          </p:nvSpPr>
          <p:spPr bwMode="auto">
            <a:xfrm>
              <a:off x="1430840" y="4531190"/>
              <a:ext cx="321469" cy="319087"/>
            </a:xfrm>
            <a:custGeom>
              <a:avLst/>
              <a:gdLst>
                <a:gd name="T0" fmla="*/ 111 w 111"/>
                <a:gd name="T1" fmla="*/ 7 h 110"/>
                <a:gd name="T2" fmla="*/ 103 w 111"/>
                <a:gd name="T3" fmla="*/ 0 h 110"/>
                <a:gd name="T4" fmla="*/ 17 w 111"/>
                <a:gd name="T5" fmla="*/ 78 h 110"/>
                <a:gd name="T6" fmla="*/ 0 w 111"/>
                <a:gd name="T7" fmla="*/ 100 h 110"/>
                <a:gd name="T8" fmla="*/ 2 w 111"/>
                <a:gd name="T9" fmla="*/ 110 h 110"/>
                <a:gd name="T10" fmla="*/ 23 w 111"/>
                <a:gd name="T11" fmla="*/ 83 h 110"/>
                <a:gd name="T12" fmla="*/ 111 w 111"/>
                <a:gd name="T13" fmla="*/ 7 h 110"/>
              </a:gdLst>
              <a:ahLst/>
              <a:cxnLst>
                <a:cxn ang="0">
                  <a:pos x="T0" y="T1"/>
                </a:cxn>
                <a:cxn ang="0">
                  <a:pos x="T2" y="T3"/>
                </a:cxn>
                <a:cxn ang="0">
                  <a:pos x="T4" y="T5"/>
                </a:cxn>
                <a:cxn ang="0">
                  <a:pos x="T6" y="T7"/>
                </a:cxn>
                <a:cxn ang="0">
                  <a:pos x="T8" y="T9"/>
                </a:cxn>
                <a:cxn ang="0">
                  <a:pos x="T10" y="T11"/>
                </a:cxn>
                <a:cxn ang="0">
                  <a:pos x="T12" y="T13"/>
                </a:cxn>
              </a:cxnLst>
              <a:rect l="0" t="0" r="r" b="b"/>
              <a:pathLst>
                <a:path w="111" h="110">
                  <a:moveTo>
                    <a:pt x="111" y="7"/>
                  </a:moveTo>
                  <a:cubicBezTo>
                    <a:pt x="108" y="5"/>
                    <a:pt x="105" y="2"/>
                    <a:pt x="103" y="0"/>
                  </a:cubicBezTo>
                  <a:cubicBezTo>
                    <a:pt x="74" y="19"/>
                    <a:pt x="44" y="45"/>
                    <a:pt x="17" y="78"/>
                  </a:cubicBezTo>
                  <a:cubicBezTo>
                    <a:pt x="11" y="85"/>
                    <a:pt x="5" y="92"/>
                    <a:pt x="0" y="100"/>
                  </a:cubicBezTo>
                  <a:cubicBezTo>
                    <a:pt x="0" y="103"/>
                    <a:pt x="1" y="107"/>
                    <a:pt x="2" y="110"/>
                  </a:cubicBezTo>
                  <a:cubicBezTo>
                    <a:pt x="9" y="101"/>
                    <a:pt x="16" y="92"/>
                    <a:pt x="23" y="83"/>
                  </a:cubicBezTo>
                  <a:cubicBezTo>
                    <a:pt x="51" y="50"/>
                    <a:pt x="82" y="24"/>
                    <a:pt x="111" y="7"/>
                  </a:cubicBezTo>
                </a:path>
              </a:pathLst>
            </a:custGeom>
            <a:solidFill>
              <a:srgbClr val="2CAB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îṣ1îdê"/>
            <p:cNvSpPr/>
            <p:nvPr/>
          </p:nvSpPr>
          <p:spPr bwMode="auto">
            <a:xfrm>
              <a:off x="1208193" y="4387125"/>
              <a:ext cx="1026319" cy="1122757"/>
            </a:xfrm>
            <a:custGeom>
              <a:avLst/>
              <a:gdLst>
                <a:gd name="T0" fmla="*/ 313 w 355"/>
                <a:gd name="T1" fmla="*/ 22 h 388"/>
                <a:gd name="T2" fmla="*/ 194 w 355"/>
                <a:gd name="T3" fmla="*/ 39 h 388"/>
                <a:gd name="T4" fmla="*/ 201 w 355"/>
                <a:gd name="T5" fmla="*/ 48 h 388"/>
                <a:gd name="T6" fmla="*/ 285 w 355"/>
                <a:gd name="T7" fmla="*/ 43 h 388"/>
                <a:gd name="T8" fmla="*/ 231 w 355"/>
                <a:gd name="T9" fmla="*/ 235 h 388"/>
                <a:gd name="T10" fmla="*/ 50 w 355"/>
                <a:gd name="T11" fmla="*/ 321 h 388"/>
                <a:gd name="T12" fmla="*/ 66 w 355"/>
                <a:gd name="T13" fmla="*/ 183 h 388"/>
                <a:gd name="T14" fmla="*/ 63 w 355"/>
                <a:gd name="T15" fmla="*/ 172 h 388"/>
                <a:gd name="T16" fmla="*/ 34 w 355"/>
                <a:gd name="T17" fmla="*/ 353 h 388"/>
                <a:gd name="T18" fmla="*/ 249 w 355"/>
                <a:gd name="T19" fmla="*/ 250 h 388"/>
                <a:gd name="T20" fmla="*/ 313 w 355"/>
                <a:gd name="T21" fmla="*/ 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388">
                  <a:moveTo>
                    <a:pt x="313" y="22"/>
                  </a:moveTo>
                  <a:cubicBezTo>
                    <a:pt x="288" y="0"/>
                    <a:pt x="243" y="9"/>
                    <a:pt x="194" y="39"/>
                  </a:cubicBezTo>
                  <a:cubicBezTo>
                    <a:pt x="196" y="42"/>
                    <a:pt x="199" y="45"/>
                    <a:pt x="201" y="48"/>
                  </a:cubicBezTo>
                  <a:cubicBezTo>
                    <a:pt x="236" y="31"/>
                    <a:pt x="267" y="27"/>
                    <a:pt x="285" y="43"/>
                  </a:cubicBezTo>
                  <a:cubicBezTo>
                    <a:pt x="320" y="72"/>
                    <a:pt x="296" y="158"/>
                    <a:pt x="231" y="235"/>
                  </a:cubicBezTo>
                  <a:cubicBezTo>
                    <a:pt x="166" y="312"/>
                    <a:pt x="85" y="351"/>
                    <a:pt x="50" y="321"/>
                  </a:cubicBezTo>
                  <a:cubicBezTo>
                    <a:pt x="23" y="299"/>
                    <a:pt x="32" y="242"/>
                    <a:pt x="66" y="183"/>
                  </a:cubicBezTo>
                  <a:cubicBezTo>
                    <a:pt x="65" y="179"/>
                    <a:pt x="64" y="175"/>
                    <a:pt x="63" y="172"/>
                  </a:cubicBezTo>
                  <a:cubicBezTo>
                    <a:pt x="13" y="249"/>
                    <a:pt x="0" y="324"/>
                    <a:pt x="34" y="353"/>
                  </a:cubicBezTo>
                  <a:cubicBezTo>
                    <a:pt x="75" y="388"/>
                    <a:pt x="171" y="342"/>
                    <a:pt x="249" y="250"/>
                  </a:cubicBezTo>
                  <a:cubicBezTo>
                    <a:pt x="326" y="159"/>
                    <a:pt x="355" y="56"/>
                    <a:pt x="313"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śḷiḓe"/>
            <p:cNvSpPr/>
            <p:nvPr/>
          </p:nvSpPr>
          <p:spPr bwMode="auto">
            <a:xfrm>
              <a:off x="1193905" y="4399031"/>
              <a:ext cx="1026319" cy="1119185"/>
            </a:xfrm>
            <a:custGeom>
              <a:avLst/>
              <a:gdLst>
                <a:gd name="T0" fmla="*/ 314 w 355"/>
                <a:gd name="T1" fmla="*/ 21 h 387"/>
                <a:gd name="T2" fmla="*/ 195 w 355"/>
                <a:gd name="T3" fmla="*/ 39 h 387"/>
                <a:gd name="T4" fmla="*/ 202 w 355"/>
                <a:gd name="T5" fmla="*/ 48 h 387"/>
                <a:gd name="T6" fmla="*/ 286 w 355"/>
                <a:gd name="T7" fmla="*/ 43 h 387"/>
                <a:gd name="T8" fmla="*/ 231 w 355"/>
                <a:gd name="T9" fmla="*/ 235 h 387"/>
                <a:gd name="T10" fmla="*/ 51 w 355"/>
                <a:gd name="T11" fmla="*/ 321 h 387"/>
                <a:gd name="T12" fmla="*/ 67 w 355"/>
                <a:gd name="T13" fmla="*/ 182 h 387"/>
                <a:gd name="T14" fmla="*/ 64 w 355"/>
                <a:gd name="T15" fmla="*/ 172 h 387"/>
                <a:gd name="T16" fmla="*/ 35 w 355"/>
                <a:gd name="T17" fmla="*/ 352 h 387"/>
                <a:gd name="T18" fmla="*/ 249 w 355"/>
                <a:gd name="T19" fmla="*/ 250 h 387"/>
                <a:gd name="T20" fmla="*/ 314 w 355"/>
                <a:gd name="T21" fmla="*/ 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387">
                  <a:moveTo>
                    <a:pt x="314" y="21"/>
                  </a:moveTo>
                  <a:cubicBezTo>
                    <a:pt x="289" y="0"/>
                    <a:pt x="244" y="9"/>
                    <a:pt x="195" y="39"/>
                  </a:cubicBezTo>
                  <a:cubicBezTo>
                    <a:pt x="197" y="42"/>
                    <a:pt x="200" y="45"/>
                    <a:pt x="202" y="48"/>
                  </a:cubicBezTo>
                  <a:cubicBezTo>
                    <a:pt x="237" y="31"/>
                    <a:pt x="268" y="27"/>
                    <a:pt x="286" y="43"/>
                  </a:cubicBezTo>
                  <a:cubicBezTo>
                    <a:pt x="321" y="72"/>
                    <a:pt x="296" y="158"/>
                    <a:pt x="231" y="235"/>
                  </a:cubicBezTo>
                  <a:cubicBezTo>
                    <a:pt x="167" y="312"/>
                    <a:pt x="86" y="351"/>
                    <a:pt x="51" y="321"/>
                  </a:cubicBezTo>
                  <a:cubicBezTo>
                    <a:pt x="24" y="299"/>
                    <a:pt x="32" y="242"/>
                    <a:pt x="67" y="182"/>
                  </a:cubicBezTo>
                  <a:cubicBezTo>
                    <a:pt x="66" y="179"/>
                    <a:pt x="65" y="175"/>
                    <a:pt x="64" y="172"/>
                  </a:cubicBezTo>
                  <a:cubicBezTo>
                    <a:pt x="14" y="248"/>
                    <a:pt x="0" y="324"/>
                    <a:pt x="35" y="352"/>
                  </a:cubicBezTo>
                  <a:cubicBezTo>
                    <a:pt x="76" y="387"/>
                    <a:pt x="172" y="342"/>
                    <a:pt x="249" y="250"/>
                  </a:cubicBezTo>
                  <a:cubicBezTo>
                    <a:pt x="326" y="159"/>
                    <a:pt x="355" y="56"/>
                    <a:pt x="314" y="21"/>
                  </a:cubicBezTo>
                </a:path>
              </a:pathLst>
            </a:custGeom>
            <a:solidFill>
              <a:srgbClr val="2CAB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ľîḍè"/>
            <p:cNvSpPr/>
            <p:nvPr/>
          </p:nvSpPr>
          <p:spPr bwMode="auto">
            <a:xfrm>
              <a:off x="1305824" y="4291875"/>
              <a:ext cx="807244" cy="1272775"/>
            </a:xfrm>
            <a:custGeom>
              <a:avLst/>
              <a:gdLst>
                <a:gd name="T0" fmla="*/ 50 w 279"/>
                <a:gd name="T1" fmla="*/ 23 h 440"/>
                <a:gd name="T2" fmla="*/ 50 w 279"/>
                <a:gd name="T3" fmla="*/ 261 h 440"/>
                <a:gd name="T4" fmla="*/ 229 w 279"/>
                <a:gd name="T5" fmla="*/ 417 h 440"/>
                <a:gd name="T6" fmla="*/ 229 w 279"/>
                <a:gd name="T7" fmla="*/ 179 h 440"/>
                <a:gd name="T8" fmla="*/ 50 w 279"/>
                <a:gd name="T9" fmla="*/ 23 h 440"/>
                <a:gd name="T10" fmla="*/ 222 w 279"/>
                <a:gd name="T11" fmla="*/ 383 h 440"/>
                <a:gd name="T12" fmla="*/ 71 w 279"/>
                <a:gd name="T13" fmla="*/ 251 h 440"/>
                <a:gd name="T14" fmla="*/ 71 w 279"/>
                <a:gd name="T15" fmla="*/ 51 h 440"/>
                <a:gd name="T16" fmla="*/ 222 w 279"/>
                <a:gd name="T17" fmla="*/ 183 h 440"/>
                <a:gd name="T18" fmla="*/ 222 w 279"/>
                <a:gd name="T19" fmla="*/ 3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440">
                  <a:moveTo>
                    <a:pt x="50" y="23"/>
                  </a:moveTo>
                  <a:cubicBezTo>
                    <a:pt x="0" y="46"/>
                    <a:pt x="1" y="152"/>
                    <a:pt x="50" y="261"/>
                  </a:cubicBezTo>
                  <a:cubicBezTo>
                    <a:pt x="100" y="370"/>
                    <a:pt x="180" y="440"/>
                    <a:pt x="229" y="417"/>
                  </a:cubicBezTo>
                  <a:cubicBezTo>
                    <a:pt x="279" y="395"/>
                    <a:pt x="278" y="288"/>
                    <a:pt x="229" y="179"/>
                  </a:cubicBezTo>
                  <a:cubicBezTo>
                    <a:pt x="179" y="70"/>
                    <a:pt x="99" y="0"/>
                    <a:pt x="50" y="23"/>
                  </a:cubicBezTo>
                  <a:moveTo>
                    <a:pt x="222" y="383"/>
                  </a:moveTo>
                  <a:cubicBezTo>
                    <a:pt x="181" y="402"/>
                    <a:pt x="113" y="343"/>
                    <a:pt x="71" y="251"/>
                  </a:cubicBezTo>
                  <a:cubicBezTo>
                    <a:pt x="30" y="160"/>
                    <a:pt x="29" y="70"/>
                    <a:pt x="71" y="51"/>
                  </a:cubicBezTo>
                  <a:cubicBezTo>
                    <a:pt x="112" y="32"/>
                    <a:pt x="180" y="91"/>
                    <a:pt x="222" y="183"/>
                  </a:cubicBezTo>
                  <a:cubicBezTo>
                    <a:pt x="263" y="274"/>
                    <a:pt x="264" y="364"/>
                    <a:pt x="222" y="38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ṥliḋe"/>
            <p:cNvSpPr/>
            <p:nvPr/>
          </p:nvSpPr>
          <p:spPr bwMode="auto">
            <a:xfrm>
              <a:off x="1295109" y="4302591"/>
              <a:ext cx="807244" cy="1270394"/>
            </a:xfrm>
            <a:custGeom>
              <a:avLst/>
              <a:gdLst>
                <a:gd name="T0" fmla="*/ 49 w 279"/>
                <a:gd name="T1" fmla="*/ 23 h 439"/>
                <a:gd name="T2" fmla="*/ 50 w 279"/>
                <a:gd name="T3" fmla="*/ 261 h 439"/>
                <a:gd name="T4" fmla="*/ 229 w 279"/>
                <a:gd name="T5" fmla="*/ 417 h 439"/>
                <a:gd name="T6" fmla="*/ 229 w 279"/>
                <a:gd name="T7" fmla="*/ 179 h 439"/>
                <a:gd name="T8" fmla="*/ 49 w 279"/>
                <a:gd name="T9" fmla="*/ 23 h 439"/>
                <a:gd name="T10" fmla="*/ 222 w 279"/>
                <a:gd name="T11" fmla="*/ 382 h 439"/>
                <a:gd name="T12" fmla="*/ 71 w 279"/>
                <a:gd name="T13" fmla="*/ 251 h 439"/>
                <a:gd name="T14" fmla="*/ 71 w 279"/>
                <a:gd name="T15" fmla="*/ 51 h 439"/>
                <a:gd name="T16" fmla="*/ 222 w 279"/>
                <a:gd name="T17" fmla="*/ 182 h 439"/>
                <a:gd name="T18" fmla="*/ 222 w 279"/>
                <a:gd name="T19" fmla="*/ 38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439">
                  <a:moveTo>
                    <a:pt x="49" y="23"/>
                  </a:moveTo>
                  <a:cubicBezTo>
                    <a:pt x="0" y="45"/>
                    <a:pt x="0" y="152"/>
                    <a:pt x="50" y="261"/>
                  </a:cubicBezTo>
                  <a:cubicBezTo>
                    <a:pt x="100" y="369"/>
                    <a:pt x="180" y="439"/>
                    <a:pt x="229" y="417"/>
                  </a:cubicBezTo>
                  <a:cubicBezTo>
                    <a:pt x="279" y="394"/>
                    <a:pt x="278" y="288"/>
                    <a:pt x="229" y="179"/>
                  </a:cubicBezTo>
                  <a:cubicBezTo>
                    <a:pt x="179" y="70"/>
                    <a:pt x="99" y="0"/>
                    <a:pt x="49" y="23"/>
                  </a:cubicBezTo>
                  <a:moveTo>
                    <a:pt x="222" y="382"/>
                  </a:moveTo>
                  <a:cubicBezTo>
                    <a:pt x="181" y="401"/>
                    <a:pt x="113" y="342"/>
                    <a:pt x="71" y="251"/>
                  </a:cubicBezTo>
                  <a:cubicBezTo>
                    <a:pt x="30" y="159"/>
                    <a:pt x="29" y="70"/>
                    <a:pt x="71" y="51"/>
                  </a:cubicBezTo>
                  <a:cubicBezTo>
                    <a:pt x="112" y="32"/>
                    <a:pt x="180" y="91"/>
                    <a:pt x="222" y="182"/>
                  </a:cubicBezTo>
                  <a:cubicBezTo>
                    <a:pt x="263" y="274"/>
                    <a:pt x="264" y="364"/>
                    <a:pt x="222" y="382"/>
                  </a:cubicBezTo>
                </a:path>
              </a:pathLst>
            </a:custGeom>
            <a:solidFill>
              <a:srgbClr val="FF59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îSḻîďè"/>
            <p:cNvSpPr/>
            <p:nvPr/>
          </p:nvSpPr>
          <p:spPr bwMode="auto">
            <a:xfrm>
              <a:off x="1080796" y="4696687"/>
              <a:ext cx="1254919" cy="520302"/>
            </a:xfrm>
            <a:custGeom>
              <a:avLst/>
              <a:gdLst>
                <a:gd name="T0" fmla="*/ 361 w 434"/>
                <a:gd name="T1" fmla="*/ 25 h 180"/>
                <a:gd name="T2" fmla="*/ 400 w 434"/>
                <a:gd name="T3" fmla="*/ 75 h 180"/>
                <a:gd name="T4" fmla="*/ 216 w 434"/>
                <a:gd name="T5" fmla="*/ 155 h 180"/>
                <a:gd name="T6" fmla="*/ 35 w 434"/>
                <a:gd name="T7" fmla="*/ 70 h 180"/>
                <a:gd name="T8" fmla="*/ 90 w 434"/>
                <a:gd name="T9" fmla="*/ 12 h 180"/>
                <a:gd name="T10" fmla="*/ 88 w 434"/>
                <a:gd name="T11" fmla="*/ 0 h 180"/>
                <a:gd name="T12" fmla="*/ 1 w 434"/>
                <a:gd name="T13" fmla="*/ 77 h 180"/>
                <a:gd name="T14" fmla="*/ 216 w 434"/>
                <a:gd name="T15" fmla="*/ 178 h 180"/>
                <a:gd name="T16" fmla="*/ 434 w 434"/>
                <a:gd name="T17" fmla="*/ 83 h 180"/>
                <a:gd name="T18" fmla="*/ 365 w 434"/>
                <a:gd name="T19" fmla="*/ 11 h 180"/>
                <a:gd name="T20" fmla="*/ 361 w 434"/>
                <a:gd name="T21" fmla="*/ 2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180">
                  <a:moveTo>
                    <a:pt x="361" y="25"/>
                  </a:moveTo>
                  <a:cubicBezTo>
                    <a:pt x="384" y="39"/>
                    <a:pt x="400" y="56"/>
                    <a:pt x="400" y="75"/>
                  </a:cubicBezTo>
                  <a:cubicBezTo>
                    <a:pt x="399" y="120"/>
                    <a:pt x="317" y="156"/>
                    <a:pt x="216" y="155"/>
                  </a:cubicBezTo>
                  <a:cubicBezTo>
                    <a:pt x="116" y="153"/>
                    <a:pt x="35" y="115"/>
                    <a:pt x="35" y="70"/>
                  </a:cubicBezTo>
                  <a:cubicBezTo>
                    <a:pt x="36" y="46"/>
                    <a:pt x="54" y="27"/>
                    <a:pt x="90" y="12"/>
                  </a:cubicBezTo>
                  <a:cubicBezTo>
                    <a:pt x="89" y="8"/>
                    <a:pt x="89" y="4"/>
                    <a:pt x="88" y="0"/>
                  </a:cubicBezTo>
                  <a:cubicBezTo>
                    <a:pt x="33" y="17"/>
                    <a:pt x="1" y="44"/>
                    <a:pt x="1" y="77"/>
                  </a:cubicBezTo>
                  <a:cubicBezTo>
                    <a:pt x="0" y="131"/>
                    <a:pt x="96" y="177"/>
                    <a:pt x="216" y="178"/>
                  </a:cubicBezTo>
                  <a:cubicBezTo>
                    <a:pt x="336" y="180"/>
                    <a:pt x="433" y="137"/>
                    <a:pt x="434" y="83"/>
                  </a:cubicBezTo>
                  <a:cubicBezTo>
                    <a:pt x="434" y="55"/>
                    <a:pt x="406" y="29"/>
                    <a:pt x="365" y="11"/>
                  </a:cubicBezTo>
                  <a:cubicBezTo>
                    <a:pt x="364" y="15"/>
                    <a:pt x="362" y="21"/>
                    <a:pt x="36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ïṧliḍé"/>
            <p:cNvSpPr/>
            <p:nvPr/>
          </p:nvSpPr>
          <p:spPr bwMode="auto">
            <a:xfrm>
              <a:off x="1884468" y="4658587"/>
              <a:ext cx="177403" cy="72628"/>
            </a:xfrm>
            <a:custGeom>
              <a:avLst/>
              <a:gdLst>
                <a:gd name="T0" fmla="*/ 0 w 61"/>
                <a:gd name="T1" fmla="*/ 0 h 25"/>
                <a:gd name="T2" fmla="*/ 6 w 61"/>
                <a:gd name="T3" fmla="*/ 9 h 25"/>
                <a:gd name="T4" fmla="*/ 58 w 61"/>
                <a:gd name="T5" fmla="*/ 25 h 25"/>
                <a:gd name="T6" fmla="*/ 61 w 61"/>
                <a:gd name="T7" fmla="*/ 14 h 25"/>
                <a:gd name="T8" fmla="*/ 0 w 61"/>
                <a:gd name="T9" fmla="*/ 0 h 25"/>
              </a:gdLst>
              <a:ahLst/>
              <a:cxnLst>
                <a:cxn ang="0">
                  <a:pos x="T0" y="T1"/>
                </a:cxn>
                <a:cxn ang="0">
                  <a:pos x="T2" y="T3"/>
                </a:cxn>
                <a:cxn ang="0">
                  <a:pos x="T4" y="T5"/>
                </a:cxn>
                <a:cxn ang="0">
                  <a:pos x="T6" y="T7"/>
                </a:cxn>
                <a:cxn ang="0">
                  <a:pos x="T8" y="T9"/>
                </a:cxn>
              </a:cxnLst>
              <a:rect l="0" t="0" r="r" b="b"/>
              <a:pathLst>
                <a:path w="61" h="25">
                  <a:moveTo>
                    <a:pt x="0" y="0"/>
                  </a:moveTo>
                  <a:cubicBezTo>
                    <a:pt x="2" y="3"/>
                    <a:pt x="4" y="6"/>
                    <a:pt x="6" y="9"/>
                  </a:cubicBezTo>
                  <a:cubicBezTo>
                    <a:pt x="27" y="13"/>
                    <a:pt x="42" y="19"/>
                    <a:pt x="58" y="25"/>
                  </a:cubicBezTo>
                  <a:cubicBezTo>
                    <a:pt x="60" y="22"/>
                    <a:pt x="60" y="17"/>
                    <a:pt x="61" y="14"/>
                  </a:cubicBezTo>
                  <a:cubicBezTo>
                    <a:pt x="42" y="7"/>
                    <a:pt x="23"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iṧľîḑè"/>
            <p:cNvSpPr/>
            <p:nvPr/>
          </p:nvSpPr>
          <p:spPr bwMode="auto">
            <a:xfrm>
              <a:off x="1422505" y="4641918"/>
              <a:ext cx="427434" cy="60722"/>
            </a:xfrm>
            <a:custGeom>
              <a:avLst/>
              <a:gdLst>
                <a:gd name="T0" fmla="*/ 148 w 148"/>
                <a:gd name="T1" fmla="*/ 12 h 21"/>
                <a:gd name="T2" fmla="*/ 142 w 148"/>
                <a:gd name="T3" fmla="*/ 3 h 21"/>
                <a:gd name="T4" fmla="*/ 101 w 148"/>
                <a:gd name="T5" fmla="*/ 1 h 21"/>
                <a:gd name="T6" fmla="*/ 0 w 148"/>
                <a:gd name="T7" fmla="*/ 11 h 21"/>
                <a:gd name="T8" fmla="*/ 1 w 148"/>
                <a:gd name="T9" fmla="*/ 21 h 21"/>
                <a:gd name="T10" fmla="*/ 101 w 148"/>
                <a:gd name="T11" fmla="*/ 9 h 21"/>
                <a:gd name="T12" fmla="*/ 148 w 148"/>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148" h="21">
                  <a:moveTo>
                    <a:pt x="148" y="12"/>
                  </a:moveTo>
                  <a:cubicBezTo>
                    <a:pt x="146" y="9"/>
                    <a:pt x="144" y="6"/>
                    <a:pt x="142" y="3"/>
                  </a:cubicBezTo>
                  <a:cubicBezTo>
                    <a:pt x="126" y="2"/>
                    <a:pt x="117" y="1"/>
                    <a:pt x="101" y="1"/>
                  </a:cubicBezTo>
                  <a:cubicBezTo>
                    <a:pt x="65" y="0"/>
                    <a:pt x="30" y="4"/>
                    <a:pt x="0" y="11"/>
                  </a:cubicBezTo>
                  <a:cubicBezTo>
                    <a:pt x="0" y="14"/>
                    <a:pt x="1" y="17"/>
                    <a:pt x="1" y="21"/>
                  </a:cubicBezTo>
                  <a:cubicBezTo>
                    <a:pt x="30" y="13"/>
                    <a:pt x="64" y="8"/>
                    <a:pt x="101" y="9"/>
                  </a:cubicBezTo>
                  <a:cubicBezTo>
                    <a:pt x="120" y="9"/>
                    <a:pt x="131" y="10"/>
                    <a:pt x="148"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ṩ1idé"/>
            <p:cNvSpPr/>
            <p:nvPr/>
          </p:nvSpPr>
          <p:spPr bwMode="auto">
            <a:xfrm>
              <a:off x="1873752" y="4668112"/>
              <a:ext cx="184547" cy="75009"/>
            </a:xfrm>
            <a:custGeom>
              <a:avLst/>
              <a:gdLst>
                <a:gd name="T0" fmla="*/ 0 w 64"/>
                <a:gd name="T1" fmla="*/ 0 h 26"/>
                <a:gd name="T2" fmla="*/ 6 w 64"/>
                <a:gd name="T3" fmla="*/ 10 h 26"/>
                <a:gd name="T4" fmla="*/ 61 w 64"/>
                <a:gd name="T5" fmla="*/ 26 h 26"/>
                <a:gd name="T6" fmla="*/ 64 w 64"/>
                <a:gd name="T7" fmla="*/ 15 h 26"/>
                <a:gd name="T8" fmla="*/ 0 w 64"/>
                <a:gd name="T9" fmla="*/ 0 h 26"/>
              </a:gdLst>
              <a:ahLst/>
              <a:cxnLst>
                <a:cxn ang="0">
                  <a:pos x="T0" y="T1"/>
                </a:cxn>
                <a:cxn ang="0">
                  <a:pos x="T2" y="T3"/>
                </a:cxn>
                <a:cxn ang="0">
                  <a:pos x="T4" y="T5"/>
                </a:cxn>
                <a:cxn ang="0">
                  <a:pos x="T6" y="T7"/>
                </a:cxn>
                <a:cxn ang="0">
                  <a:pos x="T8" y="T9"/>
                </a:cxn>
              </a:cxnLst>
              <a:rect l="0" t="0" r="r" b="b"/>
              <a:pathLst>
                <a:path w="64" h="26">
                  <a:moveTo>
                    <a:pt x="0" y="0"/>
                  </a:moveTo>
                  <a:cubicBezTo>
                    <a:pt x="2" y="4"/>
                    <a:pt x="4" y="7"/>
                    <a:pt x="6" y="10"/>
                  </a:cubicBezTo>
                  <a:cubicBezTo>
                    <a:pt x="27" y="14"/>
                    <a:pt x="45" y="20"/>
                    <a:pt x="61" y="26"/>
                  </a:cubicBezTo>
                  <a:cubicBezTo>
                    <a:pt x="62" y="23"/>
                    <a:pt x="63" y="19"/>
                    <a:pt x="64" y="15"/>
                  </a:cubicBezTo>
                  <a:cubicBezTo>
                    <a:pt x="45" y="9"/>
                    <a:pt x="23" y="4"/>
                    <a:pt x="0" y="0"/>
                  </a:cubicBezTo>
                </a:path>
              </a:pathLst>
            </a:custGeom>
            <a:solidFill>
              <a:srgbClr val="FD94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sļiḍê"/>
            <p:cNvSpPr/>
            <p:nvPr/>
          </p:nvSpPr>
          <p:spPr bwMode="auto">
            <a:xfrm>
              <a:off x="1187952" y="5087211"/>
              <a:ext cx="188119" cy="188118"/>
            </a:xfrm>
            <a:custGeom>
              <a:avLst/>
              <a:gdLst>
                <a:gd name="T0" fmla="*/ 58 w 65"/>
                <a:gd name="T1" fmla="*/ 21 h 65"/>
                <a:gd name="T2" fmla="*/ 44 w 65"/>
                <a:gd name="T3" fmla="*/ 59 h 65"/>
                <a:gd name="T4" fmla="*/ 7 w 65"/>
                <a:gd name="T5" fmla="*/ 45 h 65"/>
                <a:gd name="T6" fmla="*/ 21 w 65"/>
                <a:gd name="T7" fmla="*/ 7 h 65"/>
                <a:gd name="T8" fmla="*/ 58 w 65"/>
                <a:gd name="T9" fmla="*/ 21 h 65"/>
              </a:gdLst>
              <a:ahLst/>
              <a:cxnLst>
                <a:cxn ang="0">
                  <a:pos x="T0" y="T1"/>
                </a:cxn>
                <a:cxn ang="0">
                  <a:pos x="T2" y="T3"/>
                </a:cxn>
                <a:cxn ang="0">
                  <a:pos x="T4" y="T5"/>
                </a:cxn>
                <a:cxn ang="0">
                  <a:pos x="T6" y="T7"/>
                </a:cxn>
                <a:cxn ang="0">
                  <a:pos x="T8" y="T9"/>
                </a:cxn>
              </a:cxnLst>
              <a:rect l="0" t="0" r="r" b="b"/>
              <a:pathLst>
                <a:path w="65" h="65">
                  <a:moveTo>
                    <a:pt x="58" y="21"/>
                  </a:moveTo>
                  <a:cubicBezTo>
                    <a:pt x="65" y="35"/>
                    <a:pt x="58" y="52"/>
                    <a:pt x="44" y="59"/>
                  </a:cubicBezTo>
                  <a:cubicBezTo>
                    <a:pt x="30" y="65"/>
                    <a:pt x="13" y="59"/>
                    <a:pt x="7" y="45"/>
                  </a:cubicBezTo>
                  <a:cubicBezTo>
                    <a:pt x="0" y="30"/>
                    <a:pt x="6" y="14"/>
                    <a:pt x="21" y="7"/>
                  </a:cubicBezTo>
                  <a:cubicBezTo>
                    <a:pt x="35" y="0"/>
                    <a:pt x="52" y="7"/>
                    <a:pt x="58"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ïṥľide"/>
            <p:cNvSpPr/>
            <p:nvPr/>
          </p:nvSpPr>
          <p:spPr bwMode="auto">
            <a:xfrm>
              <a:off x="1560618" y="4338310"/>
              <a:ext cx="185737" cy="184546"/>
            </a:xfrm>
            <a:custGeom>
              <a:avLst/>
              <a:gdLst>
                <a:gd name="T0" fmla="*/ 58 w 64"/>
                <a:gd name="T1" fmla="*/ 20 h 64"/>
                <a:gd name="T2" fmla="*/ 44 w 64"/>
                <a:gd name="T3" fmla="*/ 58 h 64"/>
                <a:gd name="T4" fmla="*/ 6 w 64"/>
                <a:gd name="T5" fmla="*/ 44 h 64"/>
                <a:gd name="T6" fmla="*/ 20 w 64"/>
                <a:gd name="T7" fmla="*/ 6 h 64"/>
                <a:gd name="T8" fmla="*/ 58 w 64"/>
                <a:gd name="T9" fmla="*/ 20 h 64"/>
              </a:gdLst>
              <a:ahLst/>
              <a:cxnLst>
                <a:cxn ang="0">
                  <a:pos x="T0" y="T1"/>
                </a:cxn>
                <a:cxn ang="0">
                  <a:pos x="T2" y="T3"/>
                </a:cxn>
                <a:cxn ang="0">
                  <a:pos x="T4" y="T5"/>
                </a:cxn>
                <a:cxn ang="0">
                  <a:pos x="T6" y="T7"/>
                </a:cxn>
                <a:cxn ang="0">
                  <a:pos x="T8" y="T9"/>
                </a:cxn>
              </a:cxnLst>
              <a:rect l="0" t="0" r="r" b="b"/>
              <a:pathLst>
                <a:path w="64" h="64">
                  <a:moveTo>
                    <a:pt x="58" y="20"/>
                  </a:moveTo>
                  <a:cubicBezTo>
                    <a:pt x="64" y="35"/>
                    <a:pt x="58" y="51"/>
                    <a:pt x="44" y="58"/>
                  </a:cubicBezTo>
                  <a:cubicBezTo>
                    <a:pt x="30" y="64"/>
                    <a:pt x="13" y="58"/>
                    <a:pt x="6" y="44"/>
                  </a:cubicBezTo>
                  <a:cubicBezTo>
                    <a:pt x="0" y="30"/>
                    <a:pt x="6" y="13"/>
                    <a:pt x="20" y="6"/>
                  </a:cubicBezTo>
                  <a:cubicBezTo>
                    <a:pt x="35" y="0"/>
                    <a:pt x="51" y="6"/>
                    <a:pt x="5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ṣľíḍê"/>
            <p:cNvSpPr/>
            <p:nvPr/>
          </p:nvSpPr>
          <p:spPr bwMode="auto">
            <a:xfrm>
              <a:off x="1176046" y="5099117"/>
              <a:ext cx="188119" cy="188118"/>
            </a:xfrm>
            <a:custGeom>
              <a:avLst/>
              <a:gdLst>
                <a:gd name="T0" fmla="*/ 58 w 65"/>
                <a:gd name="T1" fmla="*/ 21 h 65"/>
                <a:gd name="T2" fmla="*/ 44 w 65"/>
                <a:gd name="T3" fmla="*/ 58 h 65"/>
                <a:gd name="T4" fmla="*/ 6 w 65"/>
                <a:gd name="T5" fmla="*/ 44 h 65"/>
                <a:gd name="T6" fmla="*/ 20 w 65"/>
                <a:gd name="T7" fmla="*/ 7 h 65"/>
                <a:gd name="T8" fmla="*/ 58 w 65"/>
                <a:gd name="T9" fmla="*/ 21 h 65"/>
              </a:gdLst>
              <a:ahLst/>
              <a:cxnLst>
                <a:cxn ang="0">
                  <a:pos x="T0" y="T1"/>
                </a:cxn>
                <a:cxn ang="0">
                  <a:pos x="T2" y="T3"/>
                </a:cxn>
                <a:cxn ang="0">
                  <a:pos x="T4" y="T5"/>
                </a:cxn>
                <a:cxn ang="0">
                  <a:pos x="T6" y="T7"/>
                </a:cxn>
                <a:cxn ang="0">
                  <a:pos x="T8" y="T9"/>
                </a:cxn>
              </a:cxnLst>
              <a:rect l="0" t="0" r="r" b="b"/>
              <a:pathLst>
                <a:path w="65" h="65">
                  <a:moveTo>
                    <a:pt x="58" y="21"/>
                  </a:moveTo>
                  <a:cubicBezTo>
                    <a:pt x="65" y="35"/>
                    <a:pt x="58" y="52"/>
                    <a:pt x="44" y="58"/>
                  </a:cubicBezTo>
                  <a:cubicBezTo>
                    <a:pt x="30" y="65"/>
                    <a:pt x="13" y="59"/>
                    <a:pt x="6" y="44"/>
                  </a:cubicBezTo>
                  <a:cubicBezTo>
                    <a:pt x="0" y="30"/>
                    <a:pt x="6" y="13"/>
                    <a:pt x="20" y="7"/>
                  </a:cubicBezTo>
                  <a:cubicBezTo>
                    <a:pt x="35" y="0"/>
                    <a:pt x="52" y="7"/>
                    <a:pt x="58" y="21"/>
                  </a:cubicBezTo>
                </a:path>
              </a:pathLst>
            </a:custGeom>
            <a:solidFill>
              <a:srgbClr val="FF59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ïṩḷïḑé"/>
            <p:cNvSpPr/>
            <p:nvPr/>
          </p:nvSpPr>
          <p:spPr bwMode="auto">
            <a:xfrm>
              <a:off x="1068890" y="4702640"/>
              <a:ext cx="1256109" cy="526255"/>
            </a:xfrm>
            <a:custGeom>
              <a:avLst/>
              <a:gdLst>
                <a:gd name="T0" fmla="*/ 363 w 434"/>
                <a:gd name="T1" fmla="*/ 27 h 182"/>
                <a:gd name="T2" fmla="*/ 400 w 434"/>
                <a:gd name="T3" fmla="*/ 77 h 182"/>
                <a:gd name="T4" fmla="*/ 216 w 434"/>
                <a:gd name="T5" fmla="*/ 157 h 182"/>
                <a:gd name="T6" fmla="*/ 35 w 434"/>
                <a:gd name="T7" fmla="*/ 72 h 182"/>
                <a:gd name="T8" fmla="*/ 94 w 434"/>
                <a:gd name="T9" fmla="*/ 12 h 182"/>
                <a:gd name="T10" fmla="*/ 92 w 434"/>
                <a:gd name="T11" fmla="*/ 0 h 182"/>
                <a:gd name="T12" fmla="*/ 1 w 434"/>
                <a:gd name="T13" fmla="*/ 79 h 182"/>
                <a:gd name="T14" fmla="*/ 216 w 434"/>
                <a:gd name="T15" fmla="*/ 180 h 182"/>
                <a:gd name="T16" fmla="*/ 434 w 434"/>
                <a:gd name="T17" fmla="*/ 85 h 182"/>
                <a:gd name="T18" fmla="*/ 368 w 434"/>
                <a:gd name="T19" fmla="*/ 13 h 182"/>
                <a:gd name="T20" fmla="*/ 363 w 434"/>
                <a:gd name="T21" fmla="*/ 2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182">
                  <a:moveTo>
                    <a:pt x="363" y="27"/>
                  </a:moveTo>
                  <a:cubicBezTo>
                    <a:pt x="386" y="41"/>
                    <a:pt x="400" y="58"/>
                    <a:pt x="400" y="77"/>
                  </a:cubicBezTo>
                  <a:cubicBezTo>
                    <a:pt x="399" y="122"/>
                    <a:pt x="317" y="158"/>
                    <a:pt x="216" y="157"/>
                  </a:cubicBezTo>
                  <a:cubicBezTo>
                    <a:pt x="116" y="155"/>
                    <a:pt x="35" y="117"/>
                    <a:pt x="35" y="72"/>
                  </a:cubicBezTo>
                  <a:cubicBezTo>
                    <a:pt x="36" y="48"/>
                    <a:pt x="58" y="27"/>
                    <a:pt x="94" y="12"/>
                  </a:cubicBezTo>
                  <a:cubicBezTo>
                    <a:pt x="94" y="8"/>
                    <a:pt x="93" y="4"/>
                    <a:pt x="92" y="0"/>
                  </a:cubicBezTo>
                  <a:cubicBezTo>
                    <a:pt x="37" y="17"/>
                    <a:pt x="1" y="46"/>
                    <a:pt x="1" y="79"/>
                  </a:cubicBezTo>
                  <a:cubicBezTo>
                    <a:pt x="0" y="133"/>
                    <a:pt x="96" y="178"/>
                    <a:pt x="216" y="180"/>
                  </a:cubicBezTo>
                  <a:cubicBezTo>
                    <a:pt x="336" y="182"/>
                    <a:pt x="433" y="139"/>
                    <a:pt x="434" y="85"/>
                  </a:cubicBezTo>
                  <a:cubicBezTo>
                    <a:pt x="434" y="57"/>
                    <a:pt x="409" y="32"/>
                    <a:pt x="368" y="13"/>
                  </a:cubicBezTo>
                  <a:cubicBezTo>
                    <a:pt x="367" y="18"/>
                    <a:pt x="365" y="22"/>
                    <a:pt x="363" y="27"/>
                  </a:cubicBezTo>
                </a:path>
              </a:pathLst>
            </a:custGeom>
            <a:solidFill>
              <a:srgbClr val="FD94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işḻïḋê"/>
            <p:cNvSpPr/>
            <p:nvPr/>
          </p:nvSpPr>
          <p:spPr bwMode="auto">
            <a:xfrm>
              <a:off x="1422505" y="4652634"/>
              <a:ext cx="435769" cy="58340"/>
            </a:xfrm>
            <a:custGeom>
              <a:avLst/>
              <a:gdLst>
                <a:gd name="T0" fmla="*/ 151 w 151"/>
                <a:gd name="T1" fmla="*/ 13 h 20"/>
                <a:gd name="T2" fmla="*/ 145 w 151"/>
                <a:gd name="T3" fmla="*/ 4 h 20"/>
                <a:gd name="T4" fmla="*/ 97 w 151"/>
                <a:gd name="T5" fmla="*/ 1 h 20"/>
                <a:gd name="T6" fmla="*/ 0 w 151"/>
                <a:gd name="T7" fmla="*/ 10 h 20"/>
                <a:gd name="T8" fmla="*/ 1 w 151"/>
                <a:gd name="T9" fmla="*/ 20 h 20"/>
                <a:gd name="T10" fmla="*/ 97 w 151"/>
                <a:gd name="T11" fmla="*/ 9 h 20"/>
                <a:gd name="T12" fmla="*/ 151 w 151"/>
                <a:gd name="T13" fmla="*/ 13 h 20"/>
              </a:gdLst>
              <a:ahLst/>
              <a:cxnLst>
                <a:cxn ang="0">
                  <a:pos x="T0" y="T1"/>
                </a:cxn>
                <a:cxn ang="0">
                  <a:pos x="T2" y="T3"/>
                </a:cxn>
                <a:cxn ang="0">
                  <a:pos x="T4" y="T5"/>
                </a:cxn>
                <a:cxn ang="0">
                  <a:pos x="T6" y="T7"/>
                </a:cxn>
                <a:cxn ang="0">
                  <a:pos x="T8" y="T9"/>
                </a:cxn>
                <a:cxn ang="0">
                  <a:pos x="T10" y="T11"/>
                </a:cxn>
                <a:cxn ang="0">
                  <a:pos x="T12" y="T13"/>
                </a:cxn>
              </a:cxnLst>
              <a:rect l="0" t="0" r="r" b="b"/>
              <a:pathLst>
                <a:path w="151" h="20">
                  <a:moveTo>
                    <a:pt x="151" y="13"/>
                  </a:moveTo>
                  <a:cubicBezTo>
                    <a:pt x="149" y="10"/>
                    <a:pt x="147" y="7"/>
                    <a:pt x="145" y="4"/>
                  </a:cubicBezTo>
                  <a:cubicBezTo>
                    <a:pt x="130" y="2"/>
                    <a:pt x="113" y="1"/>
                    <a:pt x="97" y="1"/>
                  </a:cubicBezTo>
                  <a:cubicBezTo>
                    <a:pt x="60" y="0"/>
                    <a:pt x="30" y="3"/>
                    <a:pt x="0" y="10"/>
                  </a:cubicBezTo>
                  <a:cubicBezTo>
                    <a:pt x="0" y="13"/>
                    <a:pt x="1" y="16"/>
                    <a:pt x="1" y="20"/>
                  </a:cubicBezTo>
                  <a:cubicBezTo>
                    <a:pt x="30" y="11"/>
                    <a:pt x="60" y="8"/>
                    <a:pt x="97" y="9"/>
                  </a:cubicBezTo>
                  <a:cubicBezTo>
                    <a:pt x="116" y="9"/>
                    <a:pt x="134" y="10"/>
                    <a:pt x="151" y="13"/>
                  </a:cubicBezTo>
                </a:path>
              </a:pathLst>
            </a:custGeom>
            <a:solidFill>
              <a:srgbClr val="FD94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ṩ1íďé"/>
            <p:cNvSpPr/>
            <p:nvPr/>
          </p:nvSpPr>
          <p:spPr bwMode="auto">
            <a:xfrm>
              <a:off x="2066634" y="4986008"/>
              <a:ext cx="188119" cy="184546"/>
            </a:xfrm>
            <a:custGeom>
              <a:avLst/>
              <a:gdLst>
                <a:gd name="T0" fmla="*/ 58 w 65"/>
                <a:gd name="T1" fmla="*/ 20 h 64"/>
                <a:gd name="T2" fmla="*/ 44 w 65"/>
                <a:gd name="T3" fmla="*/ 58 h 64"/>
                <a:gd name="T4" fmla="*/ 6 w 65"/>
                <a:gd name="T5" fmla="*/ 44 h 64"/>
                <a:gd name="T6" fmla="*/ 21 w 65"/>
                <a:gd name="T7" fmla="*/ 6 h 64"/>
                <a:gd name="T8" fmla="*/ 58 w 65"/>
                <a:gd name="T9" fmla="*/ 20 h 64"/>
              </a:gdLst>
              <a:ahLst/>
              <a:cxnLst>
                <a:cxn ang="0">
                  <a:pos x="T0" y="T1"/>
                </a:cxn>
                <a:cxn ang="0">
                  <a:pos x="T2" y="T3"/>
                </a:cxn>
                <a:cxn ang="0">
                  <a:pos x="T4" y="T5"/>
                </a:cxn>
                <a:cxn ang="0">
                  <a:pos x="T6" y="T7"/>
                </a:cxn>
                <a:cxn ang="0">
                  <a:pos x="T8" y="T9"/>
                </a:cxn>
              </a:cxnLst>
              <a:rect l="0" t="0" r="r" b="b"/>
              <a:pathLst>
                <a:path w="65" h="64">
                  <a:moveTo>
                    <a:pt x="58" y="20"/>
                  </a:moveTo>
                  <a:cubicBezTo>
                    <a:pt x="65" y="35"/>
                    <a:pt x="58" y="51"/>
                    <a:pt x="44" y="58"/>
                  </a:cubicBezTo>
                  <a:cubicBezTo>
                    <a:pt x="30" y="64"/>
                    <a:pt x="13" y="58"/>
                    <a:pt x="6" y="44"/>
                  </a:cubicBezTo>
                  <a:cubicBezTo>
                    <a:pt x="0" y="30"/>
                    <a:pt x="6" y="13"/>
                    <a:pt x="21" y="6"/>
                  </a:cubicBezTo>
                  <a:cubicBezTo>
                    <a:pt x="35" y="0"/>
                    <a:pt x="52" y="6"/>
                    <a:pt x="58"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ṧľíḍê"/>
            <p:cNvSpPr/>
            <p:nvPr/>
          </p:nvSpPr>
          <p:spPr bwMode="auto">
            <a:xfrm>
              <a:off x="2055918" y="4997914"/>
              <a:ext cx="184547" cy="184546"/>
            </a:xfrm>
            <a:custGeom>
              <a:avLst/>
              <a:gdLst>
                <a:gd name="T0" fmla="*/ 58 w 64"/>
                <a:gd name="T1" fmla="*/ 20 h 64"/>
                <a:gd name="T2" fmla="*/ 44 w 64"/>
                <a:gd name="T3" fmla="*/ 58 h 64"/>
                <a:gd name="T4" fmla="*/ 6 w 64"/>
                <a:gd name="T5" fmla="*/ 44 h 64"/>
                <a:gd name="T6" fmla="*/ 20 w 64"/>
                <a:gd name="T7" fmla="*/ 6 h 64"/>
                <a:gd name="T8" fmla="*/ 58 w 64"/>
                <a:gd name="T9" fmla="*/ 20 h 64"/>
              </a:gdLst>
              <a:ahLst/>
              <a:cxnLst>
                <a:cxn ang="0">
                  <a:pos x="T0" y="T1"/>
                </a:cxn>
                <a:cxn ang="0">
                  <a:pos x="T2" y="T3"/>
                </a:cxn>
                <a:cxn ang="0">
                  <a:pos x="T4" y="T5"/>
                </a:cxn>
                <a:cxn ang="0">
                  <a:pos x="T6" y="T7"/>
                </a:cxn>
                <a:cxn ang="0">
                  <a:pos x="T8" y="T9"/>
                </a:cxn>
              </a:cxnLst>
              <a:rect l="0" t="0" r="r" b="b"/>
              <a:pathLst>
                <a:path w="64" h="64">
                  <a:moveTo>
                    <a:pt x="58" y="20"/>
                  </a:moveTo>
                  <a:cubicBezTo>
                    <a:pt x="64" y="34"/>
                    <a:pt x="58" y="51"/>
                    <a:pt x="44" y="58"/>
                  </a:cubicBezTo>
                  <a:cubicBezTo>
                    <a:pt x="30" y="64"/>
                    <a:pt x="13" y="58"/>
                    <a:pt x="6" y="44"/>
                  </a:cubicBezTo>
                  <a:cubicBezTo>
                    <a:pt x="0" y="29"/>
                    <a:pt x="6" y="13"/>
                    <a:pt x="20" y="6"/>
                  </a:cubicBezTo>
                  <a:cubicBezTo>
                    <a:pt x="35" y="0"/>
                    <a:pt x="51" y="6"/>
                    <a:pt x="58" y="20"/>
                  </a:cubicBezTo>
                </a:path>
              </a:pathLst>
            </a:custGeom>
            <a:solidFill>
              <a:srgbClr val="2CAB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iSļíḑê"/>
            <p:cNvSpPr/>
            <p:nvPr/>
          </p:nvSpPr>
          <p:spPr bwMode="auto">
            <a:xfrm>
              <a:off x="1549902" y="4349025"/>
              <a:ext cx="184547" cy="185737"/>
            </a:xfrm>
            <a:custGeom>
              <a:avLst/>
              <a:gdLst>
                <a:gd name="T0" fmla="*/ 58 w 64"/>
                <a:gd name="T1" fmla="*/ 20 h 64"/>
                <a:gd name="T2" fmla="*/ 44 w 64"/>
                <a:gd name="T3" fmla="*/ 58 h 64"/>
                <a:gd name="T4" fmla="*/ 6 w 64"/>
                <a:gd name="T5" fmla="*/ 44 h 64"/>
                <a:gd name="T6" fmla="*/ 20 w 64"/>
                <a:gd name="T7" fmla="*/ 6 h 64"/>
                <a:gd name="T8" fmla="*/ 58 w 64"/>
                <a:gd name="T9" fmla="*/ 20 h 64"/>
              </a:gdLst>
              <a:ahLst/>
              <a:cxnLst>
                <a:cxn ang="0">
                  <a:pos x="T0" y="T1"/>
                </a:cxn>
                <a:cxn ang="0">
                  <a:pos x="T2" y="T3"/>
                </a:cxn>
                <a:cxn ang="0">
                  <a:pos x="T4" y="T5"/>
                </a:cxn>
                <a:cxn ang="0">
                  <a:pos x="T6" y="T7"/>
                </a:cxn>
                <a:cxn ang="0">
                  <a:pos x="T8" y="T9"/>
                </a:cxn>
              </a:cxnLst>
              <a:rect l="0" t="0" r="r" b="b"/>
              <a:pathLst>
                <a:path w="64" h="64">
                  <a:moveTo>
                    <a:pt x="58" y="20"/>
                  </a:moveTo>
                  <a:cubicBezTo>
                    <a:pt x="64" y="34"/>
                    <a:pt x="58" y="51"/>
                    <a:pt x="44" y="58"/>
                  </a:cubicBezTo>
                  <a:cubicBezTo>
                    <a:pt x="30" y="64"/>
                    <a:pt x="13" y="58"/>
                    <a:pt x="6" y="44"/>
                  </a:cubicBezTo>
                  <a:cubicBezTo>
                    <a:pt x="0" y="30"/>
                    <a:pt x="6" y="13"/>
                    <a:pt x="20" y="6"/>
                  </a:cubicBezTo>
                  <a:cubicBezTo>
                    <a:pt x="34" y="0"/>
                    <a:pt x="51" y="6"/>
                    <a:pt x="58" y="20"/>
                  </a:cubicBezTo>
                  <a:close/>
                </a:path>
              </a:pathLst>
            </a:custGeom>
            <a:solidFill>
              <a:srgbClr val="FD94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ïṥ1iḍé"/>
            <p:cNvSpPr/>
            <p:nvPr/>
          </p:nvSpPr>
          <p:spPr bwMode="auto">
            <a:xfrm>
              <a:off x="1526090" y="4734787"/>
              <a:ext cx="353616" cy="354805"/>
            </a:xfrm>
            <a:custGeom>
              <a:avLst/>
              <a:gdLst>
                <a:gd name="T0" fmla="*/ 110 w 122"/>
                <a:gd name="T1" fmla="*/ 39 h 123"/>
                <a:gd name="T2" fmla="*/ 39 w 122"/>
                <a:gd name="T3" fmla="*/ 13 h 123"/>
                <a:gd name="T4" fmla="*/ 12 w 122"/>
                <a:gd name="T5" fmla="*/ 84 h 123"/>
                <a:gd name="T6" fmla="*/ 83 w 122"/>
                <a:gd name="T7" fmla="*/ 111 h 123"/>
                <a:gd name="T8" fmla="*/ 110 w 122"/>
                <a:gd name="T9" fmla="*/ 39 h 123"/>
                <a:gd name="T10" fmla="*/ 51 w 122"/>
                <a:gd name="T11" fmla="*/ 80 h 123"/>
                <a:gd name="T12" fmla="*/ 18 w 122"/>
                <a:gd name="T13" fmla="*/ 67 h 123"/>
                <a:gd name="T14" fmla="*/ 30 w 122"/>
                <a:gd name="T15" fmla="*/ 34 h 123"/>
                <a:gd name="T16" fmla="*/ 64 w 122"/>
                <a:gd name="T17" fmla="*/ 47 h 123"/>
                <a:gd name="T18" fmla="*/ 51 w 122"/>
                <a:gd name="T1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3">
                  <a:moveTo>
                    <a:pt x="110" y="39"/>
                  </a:moveTo>
                  <a:cubicBezTo>
                    <a:pt x="98" y="12"/>
                    <a:pt x="66" y="0"/>
                    <a:pt x="39" y="13"/>
                  </a:cubicBezTo>
                  <a:cubicBezTo>
                    <a:pt x="12" y="25"/>
                    <a:pt x="0" y="57"/>
                    <a:pt x="12" y="84"/>
                  </a:cubicBezTo>
                  <a:cubicBezTo>
                    <a:pt x="24" y="111"/>
                    <a:pt x="56" y="123"/>
                    <a:pt x="83" y="111"/>
                  </a:cubicBezTo>
                  <a:cubicBezTo>
                    <a:pt x="110" y="98"/>
                    <a:pt x="122" y="66"/>
                    <a:pt x="110" y="39"/>
                  </a:cubicBezTo>
                  <a:moveTo>
                    <a:pt x="51" y="80"/>
                  </a:moveTo>
                  <a:cubicBezTo>
                    <a:pt x="39" y="86"/>
                    <a:pt x="24" y="80"/>
                    <a:pt x="18" y="67"/>
                  </a:cubicBezTo>
                  <a:cubicBezTo>
                    <a:pt x="12" y="55"/>
                    <a:pt x="18" y="40"/>
                    <a:pt x="30" y="34"/>
                  </a:cubicBezTo>
                  <a:cubicBezTo>
                    <a:pt x="43" y="29"/>
                    <a:pt x="58" y="34"/>
                    <a:pt x="64" y="47"/>
                  </a:cubicBezTo>
                  <a:cubicBezTo>
                    <a:pt x="69" y="59"/>
                    <a:pt x="64" y="74"/>
                    <a:pt x="51"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şľiďè"/>
            <p:cNvSpPr/>
            <p:nvPr/>
          </p:nvSpPr>
          <p:spPr bwMode="auto">
            <a:xfrm>
              <a:off x="1514184" y="4745502"/>
              <a:ext cx="353616" cy="355996"/>
            </a:xfrm>
            <a:custGeom>
              <a:avLst/>
              <a:gdLst>
                <a:gd name="T0" fmla="*/ 110 w 122"/>
                <a:gd name="T1" fmla="*/ 39 h 123"/>
                <a:gd name="T2" fmla="*/ 39 w 122"/>
                <a:gd name="T3" fmla="*/ 13 h 123"/>
                <a:gd name="T4" fmla="*/ 12 w 122"/>
                <a:gd name="T5" fmla="*/ 84 h 123"/>
                <a:gd name="T6" fmla="*/ 83 w 122"/>
                <a:gd name="T7" fmla="*/ 110 h 123"/>
                <a:gd name="T8" fmla="*/ 110 w 122"/>
                <a:gd name="T9" fmla="*/ 39 h 123"/>
              </a:gdLst>
              <a:ahLst/>
              <a:cxnLst>
                <a:cxn ang="0">
                  <a:pos x="T0" y="T1"/>
                </a:cxn>
                <a:cxn ang="0">
                  <a:pos x="T2" y="T3"/>
                </a:cxn>
                <a:cxn ang="0">
                  <a:pos x="T4" y="T5"/>
                </a:cxn>
                <a:cxn ang="0">
                  <a:pos x="T6" y="T7"/>
                </a:cxn>
                <a:cxn ang="0">
                  <a:pos x="T8" y="T9"/>
                </a:cxn>
              </a:cxnLst>
              <a:rect l="0" t="0" r="r" b="b"/>
              <a:pathLst>
                <a:path w="122" h="123">
                  <a:moveTo>
                    <a:pt x="110" y="39"/>
                  </a:moveTo>
                  <a:cubicBezTo>
                    <a:pt x="97" y="12"/>
                    <a:pt x="66" y="0"/>
                    <a:pt x="39" y="13"/>
                  </a:cubicBezTo>
                  <a:cubicBezTo>
                    <a:pt x="11" y="25"/>
                    <a:pt x="0" y="57"/>
                    <a:pt x="12" y="84"/>
                  </a:cubicBezTo>
                  <a:cubicBezTo>
                    <a:pt x="24" y="111"/>
                    <a:pt x="56" y="123"/>
                    <a:pt x="83" y="110"/>
                  </a:cubicBezTo>
                  <a:cubicBezTo>
                    <a:pt x="110" y="98"/>
                    <a:pt x="122" y="66"/>
                    <a:pt x="110" y="39"/>
                  </a:cubicBezTo>
                </a:path>
              </a:pathLst>
            </a:custGeom>
            <a:solidFill>
              <a:srgbClr val="2CAB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šlîdé"/>
            <p:cNvSpPr/>
            <p:nvPr/>
          </p:nvSpPr>
          <p:spPr bwMode="auto">
            <a:xfrm>
              <a:off x="1645152" y="4780030"/>
              <a:ext cx="184547" cy="133350"/>
            </a:xfrm>
            <a:custGeom>
              <a:avLst/>
              <a:gdLst>
                <a:gd name="T0" fmla="*/ 60 w 64"/>
                <a:gd name="T1" fmla="*/ 36 h 46"/>
                <a:gd name="T2" fmla="*/ 24 w 64"/>
                <a:gd name="T3" fmla="*/ 39 h 46"/>
                <a:gd name="T4" fmla="*/ 4 w 64"/>
                <a:gd name="T5" fmla="*/ 10 h 46"/>
                <a:gd name="T6" fmla="*/ 39 w 64"/>
                <a:gd name="T7" fmla="*/ 8 h 46"/>
                <a:gd name="T8" fmla="*/ 60 w 64"/>
                <a:gd name="T9" fmla="*/ 36 h 46"/>
              </a:gdLst>
              <a:ahLst/>
              <a:cxnLst>
                <a:cxn ang="0">
                  <a:pos x="T0" y="T1"/>
                </a:cxn>
                <a:cxn ang="0">
                  <a:pos x="T2" y="T3"/>
                </a:cxn>
                <a:cxn ang="0">
                  <a:pos x="T4" y="T5"/>
                </a:cxn>
                <a:cxn ang="0">
                  <a:pos x="T6" y="T7"/>
                </a:cxn>
                <a:cxn ang="0">
                  <a:pos x="T8" y="T9"/>
                </a:cxn>
              </a:cxnLst>
              <a:rect l="0" t="0" r="r" b="b"/>
              <a:pathLst>
                <a:path w="64" h="46">
                  <a:moveTo>
                    <a:pt x="60" y="36"/>
                  </a:moveTo>
                  <a:cubicBezTo>
                    <a:pt x="56" y="45"/>
                    <a:pt x="40" y="46"/>
                    <a:pt x="24" y="39"/>
                  </a:cubicBezTo>
                  <a:cubicBezTo>
                    <a:pt x="9" y="31"/>
                    <a:pt x="0" y="19"/>
                    <a:pt x="4" y="10"/>
                  </a:cubicBezTo>
                  <a:cubicBezTo>
                    <a:pt x="8" y="2"/>
                    <a:pt x="23" y="0"/>
                    <a:pt x="39" y="8"/>
                  </a:cubicBezTo>
                  <a:cubicBezTo>
                    <a:pt x="54" y="15"/>
                    <a:pt x="64" y="28"/>
                    <a:pt x="60"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ŝḷîḍé"/>
            <p:cNvSpPr/>
            <p:nvPr/>
          </p:nvSpPr>
          <p:spPr bwMode="auto">
            <a:xfrm>
              <a:off x="1534424" y="4783602"/>
              <a:ext cx="220266" cy="295274"/>
            </a:xfrm>
            <a:custGeom>
              <a:avLst/>
              <a:gdLst>
                <a:gd name="T0" fmla="*/ 32 w 76"/>
                <a:gd name="T1" fmla="*/ 0 h 102"/>
                <a:gd name="T2" fmla="*/ 32 w 76"/>
                <a:gd name="T3" fmla="*/ 0 h 102"/>
                <a:gd name="T4" fmla="*/ 0 w 76"/>
                <a:gd name="T5" fmla="*/ 49 h 102"/>
                <a:gd name="T6" fmla="*/ 5 w 76"/>
                <a:gd name="T7" fmla="*/ 71 h 102"/>
                <a:gd name="T8" fmla="*/ 54 w 76"/>
                <a:gd name="T9" fmla="*/ 102 h 102"/>
                <a:gd name="T10" fmla="*/ 76 w 76"/>
                <a:gd name="T11" fmla="*/ 97 h 102"/>
                <a:gd name="T12" fmla="*/ 32 w 7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76" h="102">
                  <a:moveTo>
                    <a:pt x="32" y="0"/>
                  </a:moveTo>
                  <a:cubicBezTo>
                    <a:pt x="32" y="0"/>
                    <a:pt x="32" y="0"/>
                    <a:pt x="32" y="0"/>
                  </a:cubicBezTo>
                  <a:cubicBezTo>
                    <a:pt x="12" y="9"/>
                    <a:pt x="0" y="28"/>
                    <a:pt x="0" y="49"/>
                  </a:cubicBezTo>
                  <a:cubicBezTo>
                    <a:pt x="0" y="56"/>
                    <a:pt x="2" y="64"/>
                    <a:pt x="5" y="71"/>
                  </a:cubicBezTo>
                  <a:cubicBezTo>
                    <a:pt x="14" y="91"/>
                    <a:pt x="33" y="102"/>
                    <a:pt x="54" y="102"/>
                  </a:cubicBezTo>
                  <a:cubicBezTo>
                    <a:pt x="61" y="102"/>
                    <a:pt x="69" y="101"/>
                    <a:pt x="76" y="97"/>
                  </a:cubicBezTo>
                  <a:cubicBezTo>
                    <a:pt x="32" y="0"/>
                    <a:pt x="32" y="0"/>
                    <a:pt x="32" y="0"/>
                  </a:cubicBezTo>
                </a:path>
              </a:pathLst>
            </a:custGeom>
            <a:solidFill>
              <a:srgbClr val="2A9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ṡ1ïḓé"/>
            <p:cNvSpPr/>
            <p:nvPr/>
          </p:nvSpPr>
          <p:spPr bwMode="auto">
            <a:xfrm>
              <a:off x="1181999" y="4358550"/>
              <a:ext cx="621506" cy="787001"/>
            </a:xfrm>
            <a:custGeom>
              <a:avLst/>
              <a:gdLst>
                <a:gd name="T0" fmla="*/ 163 w 215"/>
                <a:gd name="T1" fmla="*/ 271 h 272"/>
                <a:gd name="T2" fmla="*/ 162 w 215"/>
                <a:gd name="T3" fmla="*/ 271 h 272"/>
                <a:gd name="T4" fmla="*/ 162 w 215"/>
                <a:gd name="T5" fmla="*/ 271 h 272"/>
                <a:gd name="T6" fmla="*/ 187 w 215"/>
                <a:gd name="T7" fmla="*/ 272 h 272"/>
                <a:gd name="T8" fmla="*/ 181 w 215"/>
                <a:gd name="T9" fmla="*/ 272 h 272"/>
                <a:gd name="T10" fmla="*/ 187 w 215"/>
                <a:gd name="T11" fmla="*/ 272 h 272"/>
                <a:gd name="T12" fmla="*/ 215 w 215"/>
                <a:gd name="T13" fmla="*/ 271 h 272"/>
                <a:gd name="T14" fmla="*/ 89 w 215"/>
                <a:gd name="T15" fmla="*/ 242 h 272"/>
                <a:gd name="T16" fmla="*/ 72 w 215"/>
                <a:gd name="T17" fmla="*/ 199 h 272"/>
                <a:gd name="T18" fmla="*/ 99 w 215"/>
                <a:gd name="T19" fmla="*/ 262 h 272"/>
                <a:gd name="T20" fmla="*/ 99 w 215"/>
                <a:gd name="T21" fmla="*/ 262 h 272"/>
                <a:gd name="T22" fmla="*/ 72 w 215"/>
                <a:gd name="T23" fmla="*/ 199 h 272"/>
                <a:gd name="T24" fmla="*/ 0 w 215"/>
                <a:gd name="T25" fmla="*/ 188 h 272"/>
                <a:gd name="T26" fmla="*/ 39 w 215"/>
                <a:gd name="T27" fmla="*/ 239 h 272"/>
                <a:gd name="T28" fmla="*/ 0 w 215"/>
                <a:gd name="T29" fmla="*/ 188 h 272"/>
                <a:gd name="T30" fmla="*/ 0 w 215"/>
                <a:gd name="T31" fmla="*/ 188 h 272"/>
                <a:gd name="T32" fmla="*/ 0 w 215"/>
                <a:gd name="T33" fmla="*/ 188 h 272"/>
                <a:gd name="T34" fmla="*/ 0 w 215"/>
                <a:gd name="T35" fmla="*/ 187 h 272"/>
                <a:gd name="T36" fmla="*/ 0 w 215"/>
                <a:gd name="T37" fmla="*/ 187 h 272"/>
                <a:gd name="T38" fmla="*/ 0 w 215"/>
                <a:gd name="T39" fmla="*/ 187 h 272"/>
                <a:gd name="T40" fmla="*/ 0 w 215"/>
                <a:gd name="T41" fmla="*/ 187 h 272"/>
                <a:gd name="T42" fmla="*/ 0 w 215"/>
                <a:gd name="T43" fmla="*/ 187 h 272"/>
                <a:gd name="T44" fmla="*/ 0 w 215"/>
                <a:gd name="T45" fmla="*/ 187 h 272"/>
                <a:gd name="T46" fmla="*/ 0 w 215"/>
                <a:gd name="T47" fmla="*/ 187 h 272"/>
                <a:gd name="T48" fmla="*/ 0 w 215"/>
                <a:gd name="T49" fmla="*/ 187 h 272"/>
                <a:gd name="T50" fmla="*/ 0 w 215"/>
                <a:gd name="T51" fmla="*/ 187 h 272"/>
                <a:gd name="T52" fmla="*/ 0 w 215"/>
                <a:gd name="T53" fmla="*/ 187 h 272"/>
                <a:gd name="T54" fmla="*/ 0 w 215"/>
                <a:gd name="T55" fmla="*/ 187 h 272"/>
                <a:gd name="T56" fmla="*/ 92 w 215"/>
                <a:gd name="T57" fmla="*/ 165 h 272"/>
                <a:gd name="T58" fmla="*/ 136 w 215"/>
                <a:gd name="T59" fmla="*/ 269 h 272"/>
                <a:gd name="T60" fmla="*/ 136 w 215"/>
                <a:gd name="T61" fmla="*/ 269 h 272"/>
                <a:gd name="T62" fmla="*/ 92 w 215"/>
                <a:gd name="T63" fmla="*/ 165 h 272"/>
                <a:gd name="T64" fmla="*/ 92 w 215"/>
                <a:gd name="T65" fmla="*/ 165 h 272"/>
                <a:gd name="T66" fmla="*/ 103 w 215"/>
                <a:gd name="T67" fmla="*/ 138 h 272"/>
                <a:gd name="T68" fmla="*/ 103 w 215"/>
                <a:gd name="T69" fmla="*/ 138 h 272"/>
                <a:gd name="T70" fmla="*/ 104 w 215"/>
                <a:gd name="T71" fmla="*/ 136 h 272"/>
                <a:gd name="T72" fmla="*/ 104 w 215"/>
                <a:gd name="T73" fmla="*/ 136 h 272"/>
                <a:gd name="T74" fmla="*/ 9 w 215"/>
                <a:gd name="T75" fmla="*/ 161 h 272"/>
                <a:gd name="T76" fmla="*/ 9 w 215"/>
                <a:gd name="T77" fmla="*/ 161 h 272"/>
                <a:gd name="T78" fmla="*/ 55 w 215"/>
                <a:gd name="T79" fmla="*/ 131 h 272"/>
                <a:gd name="T80" fmla="*/ 84 w 215"/>
                <a:gd name="T81" fmla="*/ 122 h 272"/>
                <a:gd name="T82" fmla="*/ 84 w 215"/>
                <a:gd name="T83" fmla="*/ 122 h 272"/>
                <a:gd name="T84" fmla="*/ 84 w 215"/>
                <a:gd name="T85" fmla="*/ 122 h 272"/>
                <a:gd name="T86" fmla="*/ 84 w 215"/>
                <a:gd name="T87" fmla="*/ 121 h 272"/>
                <a:gd name="T88" fmla="*/ 89 w 215"/>
                <a:gd name="T89" fmla="*/ 155 h 272"/>
                <a:gd name="T90" fmla="*/ 84 w 215"/>
                <a:gd name="T91" fmla="*/ 122 h 272"/>
                <a:gd name="T92" fmla="*/ 125 w 215"/>
                <a:gd name="T93" fmla="*/ 113 h 272"/>
                <a:gd name="T94" fmla="*/ 138 w 215"/>
                <a:gd name="T95" fmla="*/ 112 h 272"/>
                <a:gd name="T96" fmla="*/ 138 w 215"/>
                <a:gd name="T97" fmla="*/ 112 h 272"/>
                <a:gd name="T98" fmla="*/ 144 w 215"/>
                <a:gd name="T99" fmla="*/ 111 h 272"/>
                <a:gd name="T100" fmla="*/ 102 w 215"/>
                <a:gd name="T101" fmla="*/ 37 h 272"/>
                <a:gd name="T102" fmla="*/ 83 w 215"/>
                <a:gd name="T103" fmla="*/ 112 h 272"/>
                <a:gd name="T104" fmla="*/ 108 w 215"/>
                <a:gd name="T105" fmla="*/ 33 h 272"/>
                <a:gd name="T106" fmla="*/ 92 w 215"/>
                <a:gd name="T107" fmla="*/ 0 h 272"/>
                <a:gd name="T108" fmla="*/ 92 w 215"/>
                <a:gd name="T109" fmla="*/ 0 h 272"/>
                <a:gd name="T110" fmla="*/ 92 w 215"/>
                <a:gd name="T111" fmla="*/ 0 h 272"/>
                <a:gd name="T112" fmla="*/ 93 w 215"/>
                <a:gd name="T113" fmla="*/ 0 h 272"/>
                <a:gd name="T114" fmla="*/ 92 w 215"/>
                <a:gd name="T115" fmla="*/ 0 h 272"/>
                <a:gd name="T116" fmla="*/ 93 w 215"/>
                <a:gd name="T1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272">
                  <a:moveTo>
                    <a:pt x="163" y="271"/>
                  </a:moveTo>
                  <a:cubicBezTo>
                    <a:pt x="163" y="271"/>
                    <a:pt x="163" y="271"/>
                    <a:pt x="163" y="271"/>
                  </a:cubicBezTo>
                  <a:cubicBezTo>
                    <a:pt x="163" y="271"/>
                    <a:pt x="163" y="271"/>
                    <a:pt x="163" y="271"/>
                  </a:cubicBezTo>
                  <a:moveTo>
                    <a:pt x="162" y="271"/>
                  </a:moveTo>
                  <a:cubicBezTo>
                    <a:pt x="163" y="271"/>
                    <a:pt x="163" y="271"/>
                    <a:pt x="163" y="271"/>
                  </a:cubicBezTo>
                  <a:cubicBezTo>
                    <a:pt x="163" y="271"/>
                    <a:pt x="163" y="271"/>
                    <a:pt x="162" y="271"/>
                  </a:cubicBezTo>
                  <a:moveTo>
                    <a:pt x="215" y="271"/>
                  </a:moveTo>
                  <a:cubicBezTo>
                    <a:pt x="206" y="272"/>
                    <a:pt x="197" y="272"/>
                    <a:pt x="187" y="272"/>
                  </a:cubicBezTo>
                  <a:cubicBezTo>
                    <a:pt x="185" y="272"/>
                    <a:pt x="183" y="272"/>
                    <a:pt x="181" y="272"/>
                  </a:cubicBezTo>
                  <a:cubicBezTo>
                    <a:pt x="181" y="272"/>
                    <a:pt x="181" y="272"/>
                    <a:pt x="181" y="272"/>
                  </a:cubicBezTo>
                  <a:cubicBezTo>
                    <a:pt x="181" y="272"/>
                    <a:pt x="181" y="272"/>
                    <a:pt x="181" y="272"/>
                  </a:cubicBezTo>
                  <a:cubicBezTo>
                    <a:pt x="183" y="272"/>
                    <a:pt x="185" y="272"/>
                    <a:pt x="187" y="272"/>
                  </a:cubicBezTo>
                  <a:cubicBezTo>
                    <a:pt x="197" y="272"/>
                    <a:pt x="206" y="272"/>
                    <a:pt x="215" y="271"/>
                  </a:cubicBezTo>
                  <a:cubicBezTo>
                    <a:pt x="215" y="271"/>
                    <a:pt x="215" y="271"/>
                    <a:pt x="215" y="271"/>
                  </a:cubicBezTo>
                  <a:moveTo>
                    <a:pt x="89" y="242"/>
                  </a:moveTo>
                  <a:cubicBezTo>
                    <a:pt x="89" y="242"/>
                    <a:pt x="89" y="242"/>
                    <a:pt x="89" y="242"/>
                  </a:cubicBezTo>
                  <a:cubicBezTo>
                    <a:pt x="89" y="242"/>
                    <a:pt x="89" y="242"/>
                    <a:pt x="89" y="242"/>
                  </a:cubicBezTo>
                  <a:moveTo>
                    <a:pt x="72" y="199"/>
                  </a:moveTo>
                  <a:cubicBezTo>
                    <a:pt x="63" y="215"/>
                    <a:pt x="56" y="230"/>
                    <a:pt x="51" y="245"/>
                  </a:cubicBezTo>
                  <a:cubicBezTo>
                    <a:pt x="65" y="252"/>
                    <a:pt x="81" y="257"/>
                    <a:pt x="99" y="262"/>
                  </a:cubicBezTo>
                  <a:cubicBezTo>
                    <a:pt x="99" y="261"/>
                    <a:pt x="98" y="261"/>
                    <a:pt x="98" y="261"/>
                  </a:cubicBezTo>
                  <a:cubicBezTo>
                    <a:pt x="98" y="261"/>
                    <a:pt x="99" y="261"/>
                    <a:pt x="99" y="262"/>
                  </a:cubicBezTo>
                  <a:cubicBezTo>
                    <a:pt x="81" y="257"/>
                    <a:pt x="65" y="252"/>
                    <a:pt x="51" y="245"/>
                  </a:cubicBezTo>
                  <a:cubicBezTo>
                    <a:pt x="56" y="230"/>
                    <a:pt x="63" y="215"/>
                    <a:pt x="72" y="199"/>
                  </a:cubicBezTo>
                  <a:cubicBezTo>
                    <a:pt x="72" y="199"/>
                    <a:pt x="72" y="199"/>
                    <a:pt x="72" y="199"/>
                  </a:cubicBezTo>
                  <a:moveTo>
                    <a:pt x="0" y="188"/>
                  </a:moveTo>
                  <a:cubicBezTo>
                    <a:pt x="1" y="207"/>
                    <a:pt x="15" y="224"/>
                    <a:pt x="39" y="239"/>
                  </a:cubicBezTo>
                  <a:cubicBezTo>
                    <a:pt x="39" y="239"/>
                    <a:pt x="39" y="239"/>
                    <a:pt x="39" y="239"/>
                  </a:cubicBezTo>
                  <a:cubicBezTo>
                    <a:pt x="15" y="224"/>
                    <a:pt x="1" y="207"/>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8"/>
                    <a:pt x="0" y="188"/>
                    <a:pt x="0" y="188"/>
                  </a:cubicBezTo>
                  <a:cubicBezTo>
                    <a:pt x="0" y="188"/>
                    <a:pt x="0" y="188"/>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92" y="165"/>
                  </a:moveTo>
                  <a:cubicBezTo>
                    <a:pt x="92" y="165"/>
                    <a:pt x="92" y="165"/>
                    <a:pt x="92" y="165"/>
                  </a:cubicBezTo>
                  <a:cubicBezTo>
                    <a:pt x="97" y="185"/>
                    <a:pt x="105" y="207"/>
                    <a:pt x="114" y="228"/>
                  </a:cubicBezTo>
                  <a:cubicBezTo>
                    <a:pt x="121" y="242"/>
                    <a:pt x="128" y="256"/>
                    <a:pt x="136" y="269"/>
                  </a:cubicBezTo>
                  <a:cubicBezTo>
                    <a:pt x="144" y="270"/>
                    <a:pt x="153" y="271"/>
                    <a:pt x="162" y="271"/>
                  </a:cubicBezTo>
                  <a:cubicBezTo>
                    <a:pt x="153" y="271"/>
                    <a:pt x="144" y="270"/>
                    <a:pt x="136" y="269"/>
                  </a:cubicBezTo>
                  <a:cubicBezTo>
                    <a:pt x="128" y="256"/>
                    <a:pt x="121" y="242"/>
                    <a:pt x="114" y="228"/>
                  </a:cubicBezTo>
                  <a:cubicBezTo>
                    <a:pt x="105" y="207"/>
                    <a:pt x="97" y="185"/>
                    <a:pt x="92" y="165"/>
                  </a:cubicBezTo>
                  <a:cubicBezTo>
                    <a:pt x="92" y="165"/>
                    <a:pt x="92" y="165"/>
                    <a:pt x="92" y="165"/>
                  </a:cubicBezTo>
                  <a:cubicBezTo>
                    <a:pt x="92" y="165"/>
                    <a:pt x="92" y="165"/>
                    <a:pt x="92" y="165"/>
                  </a:cubicBezTo>
                  <a:moveTo>
                    <a:pt x="104" y="136"/>
                  </a:moveTo>
                  <a:cubicBezTo>
                    <a:pt x="104" y="137"/>
                    <a:pt x="104" y="137"/>
                    <a:pt x="103" y="138"/>
                  </a:cubicBezTo>
                  <a:cubicBezTo>
                    <a:pt x="103" y="138"/>
                    <a:pt x="103" y="138"/>
                    <a:pt x="103" y="138"/>
                  </a:cubicBezTo>
                  <a:cubicBezTo>
                    <a:pt x="103" y="138"/>
                    <a:pt x="103" y="138"/>
                    <a:pt x="103" y="138"/>
                  </a:cubicBezTo>
                  <a:cubicBezTo>
                    <a:pt x="104" y="137"/>
                    <a:pt x="104" y="137"/>
                    <a:pt x="104" y="136"/>
                  </a:cubicBezTo>
                  <a:moveTo>
                    <a:pt x="104" y="136"/>
                  </a:moveTo>
                  <a:cubicBezTo>
                    <a:pt x="104" y="136"/>
                    <a:pt x="104" y="136"/>
                    <a:pt x="104" y="136"/>
                  </a:cubicBezTo>
                  <a:cubicBezTo>
                    <a:pt x="104" y="136"/>
                    <a:pt x="104" y="136"/>
                    <a:pt x="104" y="136"/>
                  </a:cubicBezTo>
                  <a:moveTo>
                    <a:pt x="55" y="131"/>
                  </a:moveTo>
                  <a:cubicBezTo>
                    <a:pt x="35" y="139"/>
                    <a:pt x="19" y="150"/>
                    <a:pt x="9" y="161"/>
                  </a:cubicBezTo>
                  <a:cubicBezTo>
                    <a:pt x="3" y="169"/>
                    <a:pt x="1" y="178"/>
                    <a:pt x="0" y="187"/>
                  </a:cubicBezTo>
                  <a:cubicBezTo>
                    <a:pt x="1" y="178"/>
                    <a:pt x="3" y="169"/>
                    <a:pt x="9" y="161"/>
                  </a:cubicBezTo>
                  <a:cubicBezTo>
                    <a:pt x="19" y="150"/>
                    <a:pt x="35" y="139"/>
                    <a:pt x="55" y="131"/>
                  </a:cubicBezTo>
                  <a:cubicBezTo>
                    <a:pt x="55" y="131"/>
                    <a:pt x="55" y="131"/>
                    <a:pt x="55" y="131"/>
                  </a:cubicBezTo>
                  <a:moveTo>
                    <a:pt x="125" y="113"/>
                  </a:moveTo>
                  <a:cubicBezTo>
                    <a:pt x="111" y="115"/>
                    <a:pt x="97" y="118"/>
                    <a:pt x="84" y="122"/>
                  </a:cubicBezTo>
                  <a:cubicBezTo>
                    <a:pt x="84" y="122"/>
                    <a:pt x="84" y="122"/>
                    <a:pt x="84" y="122"/>
                  </a:cubicBezTo>
                  <a:cubicBezTo>
                    <a:pt x="84" y="122"/>
                    <a:pt x="84" y="122"/>
                    <a:pt x="84" y="122"/>
                  </a:cubicBezTo>
                  <a:cubicBezTo>
                    <a:pt x="84" y="122"/>
                    <a:pt x="84" y="122"/>
                    <a:pt x="84" y="122"/>
                  </a:cubicBezTo>
                  <a:cubicBezTo>
                    <a:pt x="84" y="122"/>
                    <a:pt x="84" y="122"/>
                    <a:pt x="84" y="122"/>
                  </a:cubicBezTo>
                  <a:cubicBezTo>
                    <a:pt x="84" y="121"/>
                    <a:pt x="84" y="121"/>
                    <a:pt x="84" y="121"/>
                  </a:cubicBezTo>
                  <a:cubicBezTo>
                    <a:pt x="84" y="121"/>
                    <a:pt x="84" y="121"/>
                    <a:pt x="84" y="121"/>
                  </a:cubicBezTo>
                  <a:cubicBezTo>
                    <a:pt x="84" y="120"/>
                    <a:pt x="84" y="120"/>
                    <a:pt x="84" y="119"/>
                  </a:cubicBezTo>
                  <a:cubicBezTo>
                    <a:pt x="85" y="130"/>
                    <a:pt x="87" y="142"/>
                    <a:pt x="89" y="155"/>
                  </a:cubicBezTo>
                  <a:cubicBezTo>
                    <a:pt x="89" y="155"/>
                    <a:pt x="89" y="155"/>
                    <a:pt x="90" y="155"/>
                  </a:cubicBezTo>
                  <a:cubicBezTo>
                    <a:pt x="87" y="143"/>
                    <a:pt x="85" y="132"/>
                    <a:pt x="84" y="122"/>
                  </a:cubicBezTo>
                  <a:cubicBezTo>
                    <a:pt x="97" y="118"/>
                    <a:pt x="111" y="115"/>
                    <a:pt x="125" y="113"/>
                  </a:cubicBezTo>
                  <a:cubicBezTo>
                    <a:pt x="125" y="113"/>
                    <a:pt x="125" y="113"/>
                    <a:pt x="125" y="113"/>
                  </a:cubicBezTo>
                  <a:moveTo>
                    <a:pt x="144" y="111"/>
                  </a:moveTo>
                  <a:cubicBezTo>
                    <a:pt x="142" y="112"/>
                    <a:pt x="140" y="112"/>
                    <a:pt x="138" y="112"/>
                  </a:cubicBezTo>
                  <a:cubicBezTo>
                    <a:pt x="130" y="120"/>
                    <a:pt x="122" y="129"/>
                    <a:pt x="113" y="139"/>
                  </a:cubicBezTo>
                  <a:cubicBezTo>
                    <a:pt x="122" y="129"/>
                    <a:pt x="130" y="120"/>
                    <a:pt x="138" y="112"/>
                  </a:cubicBezTo>
                  <a:cubicBezTo>
                    <a:pt x="140" y="112"/>
                    <a:pt x="142" y="112"/>
                    <a:pt x="144" y="112"/>
                  </a:cubicBezTo>
                  <a:cubicBezTo>
                    <a:pt x="144" y="111"/>
                    <a:pt x="144" y="111"/>
                    <a:pt x="144" y="111"/>
                  </a:cubicBezTo>
                  <a:moveTo>
                    <a:pt x="108" y="33"/>
                  </a:moveTo>
                  <a:cubicBezTo>
                    <a:pt x="106" y="34"/>
                    <a:pt x="104" y="35"/>
                    <a:pt x="102" y="37"/>
                  </a:cubicBezTo>
                  <a:cubicBezTo>
                    <a:pt x="88" y="52"/>
                    <a:pt x="81" y="79"/>
                    <a:pt x="83" y="112"/>
                  </a:cubicBezTo>
                  <a:cubicBezTo>
                    <a:pt x="83" y="112"/>
                    <a:pt x="83" y="112"/>
                    <a:pt x="83" y="112"/>
                  </a:cubicBezTo>
                  <a:cubicBezTo>
                    <a:pt x="81" y="79"/>
                    <a:pt x="88" y="52"/>
                    <a:pt x="102" y="37"/>
                  </a:cubicBezTo>
                  <a:cubicBezTo>
                    <a:pt x="104" y="35"/>
                    <a:pt x="106" y="34"/>
                    <a:pt x="108" y="33"/>
                  </a:cubicBezTo>
                  <a:cubicBezTo>
                    <a:pt x="108" y="33"/>
                    <a:pt x="108" y="33"/>
                    <a:pt x="108" y="33"/>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moveTo>
                    <a:pt x="93" y="0"/>
                  </a:moveTo>
                  <a:cubicBezTo>
                    <a:pt x="93" y="0"/>
                    <a:pt x="93" y="0"/>
                    <a:pt x="93" y="0"/>
                  </a:cubicBezTo>
                  <a:cubicBezTo>
                    <a:pt x="93" y="0"/>
                    <a:pt x="93" y="0"/>
                    <a:pt x="92" y="0"/>
                  </a:cubicBezTo>
                  <a:cubicBezTo>
                    <a:pt x="93" y="0"/>
                    <a:pt x="93" y="0"/>
                    <a:pt x="93" y="0"/>
                  </a:cubicBezTo>
                  <a:cubicBezTo>
                    <a:pt x="93" y="0"/>
                    <a:pt x="93" y="0"/>
                    <a:pt x="93"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ṧľïďé"/>
            <p:cNvSpPr/>
            <p:nvPr/>
          </p:nvSpPr>
          <p:spPr bwMode="auto">
            <a:xfrm>
              <a:off x="1447509" y="4682399"/>
              <a:ext cx="133350" cy="155972"/>
            </a:xfrm>
            <a:custGeom>
              <a:avLst/>
              <a:gdLst>
                <a:gd name="T0" fmla="*/ 46 w 46"/>
                <a:gd name="T1" fmla="*/ 0 h 54"/>
                <a:gd name="T2" fmla="*/ 46 w 46"/>
                <a:gd name="T3" fmla="*/ 0 h 54"/>
                <a:gd name="T4" fmla="*/ 17 w 46"/>
                <a:gd name="T5" fmla="*/ 31 h 54"/>
                <a:gd name="T6" fmla="*/ 0 w 46"/>
                <a:gd name="T7" fmla="*/ 53 h 54"/>
                <a:gd name="T8" fmla="*/ 0 w 46"/>
                <a:gd name="T9" fmla="*/ 53 h 54"/>
                <a:gd name="T10" fmla="*/ 0 w 46"/>
                <a:gd name="T11" fmla="*/ 53 h 54"/>
                <a:gd name="T12" fmla="*/ 0 w 46"/>
                <a:gd name="T13" fmla="*/ 54 h 54"/>
                <a:gd name="T14" fmla="*/ 21 w 46"/>
                <a:gd name="T15" fmla="*/ 27 h 54"/>
                <a:gd name="T16" fmla="*/ 21 w 46"/>
                <a:gd name="T17" fmla="*/ 27 h 54"/>
                <a:gd name="T18" fmla="*/ 46 w 46"/>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54">
                  <a:moveTo>
                    <a:pt x="46" y="0"/>
                  </a:moveTo>
                  <a:cubicBezTo>
                    <a:pt x="46" y="0"/>
                    <a:pt x="46" y="0"/>
                    <a:pt x="46" y="0"/>
                  </a:cubicBezTo>
                  <a:cubicBezTo>
                    <a:pt x="36" y="9"/>
                    <a:pt x="27" y="20"/>
                    <a:pt x="17" y="31"/>
                  </a:cubicBezTo>
                  <a:cubicBezTo>
                    <a:pt x="11" y="38"/>
                    <a:pt x="5" y="45"/>
                    <a:pt x="0" y="53"/>
                  </a:cubicBezTo>
                  <a:cubicBezTo>
                    <a:pt x="0" y="53"/>
                    <a:pt x="0" y="53"/>
                    <a:pt x="0" y="53"/>
                  </a:cubicBezTo>
                  <a:cubicBezTo>
                    <a:pt x="0" y="53"/>
                    <a:pt x="0" y="53"/>
                    <a:pt x="0" y="53"/>
                  </a:cubicBezTo>
                  <a:cubicBezTo>
                    <a:pt x="0" y="53"/>
                    <a:pt x="0" y="54"/>
                    <a:pt x="0" y="54"/>
                  </a:cubicBezTo>
                  <a:cubicBezTo>
                    <a:pt x="7" y="45"/>
                    <a:pt x="14" y="36"/>
                    <a:pt x="21" y="27"/>
                  </a:cubicBezTo>
                  <a:cubicBezTo>
                    <a:pt x="21" y="27"/>
                    <a:pt x="21" y="27"/>
                    <a:pt x="21" y="27"/>
                  </a:cubicBezTo>
                  <a:cubicBezTo>
                    <a:pt x="30" y="17"/>
                    <a:pt x="38" y="8"/>
                    <a:pt x="46"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îŝ1íḍê"/>
            <p:cNvSpPr/>
            <p:nvPr/>
          </p:nvSpPr>
          <p:spPr bwMode="auto">
            <a:xfrm>
              <a:off x="1439174" y="4682399"/>
              <a:ext cx="141684" cy="153590"/>
            </a:xfrm>
            <a:custGeom>
              <a:avLst/>
              <a:gdLst>
                <a:gd name="T0" fmla="*/ 49 w 49"/>
                <a:gd name="T1" fmla="*/ 0 h 53"/>
                <a:gd name="T2" fmla="*/ 36 w 49"/>
                <a:gd name="T3" fmla="*/ 1 h 53"/>
                <a:gd name="T4" fmla="*/ 36 w 49"/>
                <a:gd name="T5" fmla="*/ 1 h 53"/>
                <a:gd name="T6" fmla="*/ 36 w 49"/>
                <a:gd name="T7" fmla="*/ 1 h 53"/>
                <a:gd name="T8" fmla="*/ 15 w 49"/>
                <a:gd name="T9" fmla="*/ 24 h 53"/>
                <a:gd name="T10" fmla="*/ 15 w 49"/>
                <a:gd name="T11" fmla="*/ 24 h 53"/>
                <a:gd name="T12" fmla="*/ 15 w 49"/>
                <a:gd name="T13" fmla="*/ 24 h 53"/>
                <a:gd name="T14" fmla="*/ 14 w 49"/>
                <a:gd name="T15" fmla="*/ 26 h 53"/>
                <a:gd name="T16" fmla="*/ 14 w 49"/>
                <a:gd name="T17" fmla="*/ 26 h 53"/>
                <a:gd name="T18" fmla="*/ 1 w 49"/>
                <a:gd name="T19" fmla="*/ 43 h 53"/>
                <a:gd name="T20" fmla="*/ 1 w 49"/>
                <a:gd name="T21" fmla="*/ 43 h 53"/>
                <a:gd name="T22" fmla="*/ 0 w 49"/>
                <a:gd name="T23" fmla="*/ 43 h 53"/>
                <a:gd name="T24" fmla="*/ 3 w 49"/>
                <a:gd name="T25" fmla="*/ 53 h 53"/>
                <a:gd name="T26" fmla="*/ 3 w 49"/>
                <a:gd name="T27" fmla="*/ 53 h 53"/>
                <a:gd name="T28" fmla="*/ 20 w 49"/>
                <a:gd name="T29" fmla="*/ 31 h 53"/>
                <a:gd name="T30" fmla="*/ 49 w 49"/>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3">
                  <a:moveTo>
                    <a:pt x="49" y="0"/>
                  </a:moveTo>
                  <a:cubicBezTo>
                    <a:pt x="45" y="0"/>
                    <a:pt x="41" y="1"/>
                    <a:pt x="36" y="1"/>
                  </a:cubicBezTo>
                  <a:cubicBezTo>
                    <a:pt x="36" y="1"/>
                    <a:pt x="36" y="1"/>
                    <a:pt x="36" y="1"/>
                  </a:cubicBezTo>
                  <a:cubicBezTo>
                    <a:pt x="36" y="1"/>
                    <a:pt x="36" y="1"/>
                    <a:pt x="36" y="1"/>
                  </a:cubicBezTo>
                  <a:cubicBezTo>
                    <a:pt x="29" y="9"/>
                    <a:pt x="22" y="16"/>
                    <a:pt x="15" y="24"/>
                  </a:cubicBezTo>
                  <a:cubicBezTo>
                    <a:pt x="15" y="24"/>
                    <a:pt x="15" y="24"/>
                    <a:pt x="15" y="24"/>
                  </a:cubicBezTo>
                  <a:cubicBezTo>
                    <a:pt x="15" y="24"/>
                    <a:pt x="15" y="24"/>
                    <a:pt x="15" y="24"/>
                  </a:cubicBezTo>
                  <a:cubicBezTo>
                    <a:pt x="15" y="25"/>
                    <a:pt x="15" y="25"/>
                    <a:pt x="14" y="26"/>
                  </a:cubicBezTo>
                  <a:cubicBezTo>
                    <a:pt x="14" y="26"/>
                    <a:pt x="14" y="26"/>
                    <a:pt x="14" y="26"/>
                  </a:cubicBezTo>
                  <a:cubicBezTo>
                    <a:pt x="9" y="31"/>
                    <a:pt x="5" y="37"/>
                    <a:pt x="1" y="43"/>
                  </a:cubicBezTo>
                  <a:cubicBezTo>
                    <a:pt x="1" y="43"/>
                    <a:pt x="1" y="43"/>
                    <a:pt x="1" y="43"/>
                  </a:cubicBezTo>
                  <a:cubicBezTo>
                    <a:pt x="0" y="43"/>
                    <a:pt x="0" y="43"/>
                    <a:pt x="0" y="43"/>
                  </a:cubicBezTo>
                  <a:cubicBezTo>
                    <a:pt x="1" y="46"/>
                    <a:pt x="2" y="50"/>
                    <a:pt x="3" y="53"/>
                  </a:cubicBezTo>
                  <a:cubicBezTo>
                    <a:pt x="3" y="53"/>
                    <a:pt x="3" y="53"/>
                    <a:pt x="3" y="53"/>
                  </a:cubicBezTo>
                  <a:cubicBezTo>
                    <a:pt x="8" y="45"/>
                    <a:pt x="14" y="38"/>
                    <a:pt x="20" y="31"/>
                  </a:cubicBezTo>
                  <a:cubicBezTo>
                    <a:pt x="30" y="20"/>
                    <a:pt x="39" y="9"/>
                    <a:pt x="49" y="0"/>
                  </a:cubicBezTo>
                </a:path>
              </a:pathLst>
            </a:custGeom>
            <a:solidFill>
              <a:srgbClr val="2A9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íŝḻiḍé"/>
            <p:cNvSpPr/>
            <p:nvPr/>
          </p:nvSpPr>
          <p:spPr bwMode="auto">
            <a:xfrm>
              <a:off x="1323684" y="4927668"/>
              <a:ext cx="66675" cy="139303"/>
            </a:xfrm>
            <a:custGeom>
              <a:avLst/>
              <a:gdLst>
                <a:gd name="T0" fmla="*/ 22 w 23"/>
                <a:gd name="T1" fmla="*/ 0 h 48"/>
                <a:gd name="T2" fmla="*/ 0 w 23"/>
                <a:gd name="T3" fmla="*/ 47 h 48"/>
                <a:gd name="T4" fmla="*/ 2 w 23"/>
                <a:gd name="T5" fmla="*/ 48 h 48"/>
                <a:gd name="T6" fmla="*/ 23 w 23"/>
                <a:gd name="T7" fmla="*/ 2 h 48"/>
                <a:gd name="T8" fmla="*/ 22 w 23"/>
                <a:gd name="T9" fmla="*/ 0 h 48"/>
              </a:gdLst>
              <a:ahLst/>
              <a:cxnLst>
                <a:cxn ang="0">
                  <a:pos x="T0" y="T1"/>
                </a:cxn>
                <a:cxn ang="0">
                  <a:pos x="T2" y="T3"/>
                </a:cxn>
                <a:cxn ang="0">
                  <a:pos x="T4" y="T5"/>
                </a:cxn>
                <a:cxn ang="0">
                  <a:pos x="T6" y="T7"/>
                </a:cxn>
                <a:cxn ang="0">
                  <a:pos x="T8" y="T9"/>
                </a:cxn>
              </a:cxnLst>
              <a:rect l="0" t="0" r="r" b="b"/>
              <a:pathLst>
                <a:path w="23" h="48">
                  <a:moveTo>
                    <a:pt x="22" y="0"/>
                  </a:moveTo>
                  <a:cubicBezTo>
                    <a:pt x="13" y="16"/>
                    <a:pt x="5" y="32"/>
                    <a:pt x="0" y="47"/>
                  </a:cubicBezTo>
                  <a:cubicBezTo>
                    <a:pt x="1" y="47"/>
                    <a:pt x="1" y="48"/>
                    <a:pt x="2" y="48"/>
                  </a:cubicBezTo>
                  <a:cubicBezTo>
                    <a:pt x="7" y="33"/>
                    <a:pt x="14" y="18"/>
                    <a:pt x="23" y="2"/>
                  </a:cubicBezTo>
                  <a:cubicBezTo>
                    <a:pt x="23" y="1"/>
                    <a:pt x="22" y="0"/>
                    <a:pt x="22"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îṥḻïḋê"/>
            <p:cNvSpPr/>
            <p:nvPr/>
          </p:nvSpPr>
          <p:spPr bwMode="auto">
            <a:xfrm>
              <a:off x="1295109" y="4896711"/>
              <a:ext cx="91678" cy="167878"/>
            </a:xfrm>
            <a:custGeom>
              <a:avLst/>
              <a:gdLst>
                <a:gd name="T0" fmla="*/ 29 w 32"/>
                <a:gd name="T1" fmla="*/ 0 h 58"/>
                <a:gd name="T2" fmla="*/ 0 w 32"/>
                <a:gd name="T3" fmla="*/ 53 h 58"/>
                <a:gd name="T4" fmla="*/ 0 w 32"/>
                <a:gd name="T5" fmla="*/ 53 h 58"/>
                <a:gd name="T6" fmla="*/ 0 w 32"/>
                <a:gd name="T7" fmla="*/ 53 h 58"/>
                <a:gd name="T8" fmla="*/ 10 w 32"/>
                <a:gd name="T9" fmla="*/ 58 h 58"/>
                <a:gd name="T10" fmla="*/ 32 w 32"/>
                <a:gd name="T11" fmla="*/ 11 h 58"/>
                <a:gd name="T12" fmla="*/ 29 w 3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32" h="58">
                  <a:moveTo>
                    <a:pt x="29" y="0"/>
                  </a:moveTo>
                  <a:cubicBezTo>
                    <a:pt x="17" y="18"/>
                    <a:pt x="8" y="35"/>
                    <a:pt x="0" y="53"/>
                  </a:cubicBezTo>
                  <a:cubicBezTo>
                    <a:pt x="0" y="53"/>
                    <a:pt x="0" y="53"/>
                    <a:pt x="0" y="53"/>
                  </a:cubicBezTo>
                  <a:cubicBezTo>
                    <a:pt x="0" y="53"/>
                    <a:pt x="0" y="53"/>
                    <a:pt x="0" y="53"/>
                  </a:cubicBezTo>
                  <a:cubicBezTo>
                    <a:pt x="3" y="54"/>
                    <a:pt x="6" y="56"/>
                    <a:pt x="10" y="58"/>
                  </a:cubicBezTo>
                  <a:cubicBezTo>
                    <a:pt x="15" y="43"/>
                    <a:pt x="23" y="27"/>
                    <a:pt x="32" y="11"/>
                  </a:cubicBezTo>
                  <a:cubicBezTo>
                    <a:pt x="31" y="7"/>
                    <a:pt x="30" y="3"/>
                    <a:pt x="29" y="0"/>
                  </a:cubicBezTo>
                </a:path>
              </a:pathLst>
            </a:custGeom>
            <a:solidFill>
              <a:srgbClr val="2A9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iś1îḓê"/>
            <p:cNvSpPr/>
            <p:nvPr/>
          </p:nvSpPr>
          <p:spPr bwMode="auto">
            <a:xfrm>
              <a:off x="1382024" y="4358550"/>
              <a:ext cx="192881" cy="777476"/>
            </a:xfrm>
            <a:custGeom>
              <a:avLst/>
              <a:gdLst>
                <a:gd name="T0" fmla="*/ 33 w 67"/>
                <a:gd name="T1" fmla="*/ 37 h 269"/>
                <a:gd name="T2" fmla="*/ 41 w 67"/>
                <a:gd name="T3" fmla="*/ 232 h 269"/>
                <a:gd name="T4" fmla="*/ 60 w 67"/>
                <a:gd name="T5" fmla="*/ 268 h 269"/>
                <a:gd name="T6" fmla="*/ 67 w 67"/>
                <a:gd name="T7" fmla="*/ 269 h 269"/>
                <a:gd name="T8" fmla="*/ 45 w 67"/>
                <a:gd name="T9" fmla="*/ 228 h 269"/>
                <a:gd name="T10" fmla="*/ 23 w 67"/>
                <a:gd name="T11" fmla="*/ 165 h 269"/>
                <a:gd name="T12" fmla="*/ 20 w 67"/>
                <a:gd name="T13" fmla="*/ 155 h 269"/>
                <a:gd name="T14" fmla="*/ 15 w 67"/>
                <a:gd name="T15" fmla="*/ 119 h 269"/>
                <a:gd name="T16" fmla="*/ 14 w 67"/>
                <a:gd name="T17" fmla="*/ 112 h 269"/>
                <a:gd name="T18" fmla="*/ 14 w 67"/>
                <a:gd name="T19" fmla="*/ 112 h 269"/>
                <a:gd name="T20" fmla="*/ 33 w 67"/>
                <a:gd name="T21" fmla="*/ 37 h 269"/>
                <a:gd name="T22" fmla="*/ 25 w 67"/>
                <a:gd name="T23" fmla="*/ 0 h 269"/>
                <a:gd name="T24" fmla="*/ 24 w 67"/>
                <a:gd name="T25" fmla="*/ 0 h 269"/>
                <a:gd name="T26" fmla="*/ 24 w 67"/>
                <a:gd name="T27" fmla="*/ 0 h 269"/>
                <a:gd name="T28" fmla="*/ 23 w 67"/>
                <a:gd name="T29" fmla="*/ 0 h 269"/>
                <a:gd name="T30" fmla="*/ 23 w 67"/>
                <a:gd name="T31" fmla="*/ 0 h 269"/>
                <a:gd name="T32" fmla="*/ 23 w 67"/>
                <a:gd name="T33" fmla="*/ 0 h 269"/>
                <a:gd name="T34" fmla="*/ 23 w 67"/>
                <a:gd name="T35" fmla="*/ 0 h 269"/>
                <a:gd name="T36" fmla="*/ 23 w 67"/>
                <a:gd name="T37" fmla="*/ 0 h 269"/>
                <a:gd name="T38" fmla="*/ 10 w 67"/>
                <a:gd name="T39" fmla="*/ 10 h 269"/>
                <a:gd name="T40" fmla="*/ 19 w 67"/>
                <a:gd name="T41" fmla="*/ 4 h 269"/>
                <a:gd name="T42" fmla="*/ 25 w 67"/>
                <a:gd name="T43" fmla="*/ 2 h 269"/>
                <a:gd name="T44" fmla="*/ 25 w 67"/>
                <a:gd name="T4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269">
                  <a:moveTo>
                    <a:pt x="33" y="37"/>
                  </a:moveTo>
                  <a:cubicBezTo>
                    <a:pt x="0" y="64"/>
                    <a:pt x="2" y="147"/>
                    <a:pt x="41" y="232"/>
                  </a:cubicBezTo>
                  <a:cubicBezTo>
                    <a:pt x="47" y="245"/>
                    <a:pt x="53" y="256"/>
                    <a:pt x="60" y="268"/>
                  </a:cubicBezTo>
                  <a:cubicBezTo>
                    <a:pt x="62" y="268"/>
                    <a:pt x="64" y="268"/>
                    <a:pt x="67" y="269"/>
                  </a:cubicBezTo>
                  <a:cubicBezTo>
                    <a:pt x="59" y="256"/>
                    <a:pt x="52" y="242"/>
                    <a:pt x="45" y="228"/>
                  </a:cubicBezTo>
                  <a:cubicBezTo>
                    <a:pt x="36" y="207"/>
                    <a:pt x="28" y="185"/>
                    <a:pt x="23" y="165"/>
                  </a:cubicBezTo>
                  <a:cubicBezTo>
                    <a:pt x="22" y="162"/>
                    <a:pt x="21" y="158"/>
                    <a:pt x="20" y="155"/>
                  </a:cubicBezTo>
                  <a:cubicBezTo>
                    <a:pt x="18" y="142"/>
                    <a:pt x="16" y="130"/>
                    <a:pt x="15" y="119"/>
                  </a:cubicBezTo>
                  <a:cubicBezTo>
                    <a:pt x="15" y="116"/>
                    <a:pt x="14" y="114"/>
                    <a:pt x="14" y="112"/>
                  </a:cubicBezTo>
                  <a:cubicBezTo>
                    <a:pt x="14" y="112"/>
                    <a:pt x="14" y="112"/>
                    <a:pt x="14" y="112"/>
                  </a:cubicBezTo>
                  <a:cubicBezTo>
                    <a:pt x="12" y="79"/>
                    <a:pt x="19" y="52"/>
                    <a:pt x="33" y="37"/>
                  </a:cubicBezTo>
                  <a:moveTo>
                    <a:pt x="25" y="0"/>
                  </a:moveTo>
                  <a:cubicBezTo>
                    <a:pt x="24" y="0"/>
                    <a:pt x="24" y="0"/>
                    <a:pt x="24" y="0"/>
                  </a:cubicBezTo>
                  <a:cubicBezTo>
                    <a:pt x="24" y="0"/>
                    <a:pt x="24" y="0"/>
                    <a:pt x="24" y="0"/>
                  </a:cubicBezTo>
                  <a:cubicBezTo>
                    <a:pt x="24" y="0"/>
                    <a:pt x="24" y="0"/>
                    <a:pt x="23" y="0"/>
                  </a:cubicBezTo>
                  <a:cubicBezTo>
                    <a:pt x="23" y="0"/>
                    <a:pt x="23" y="0"/>
                    <a:pt x="23" y="0"/>
                  </a:cubicBezTo>
                  <a:cubicBezTo>
                    <a:pt x="23" y="0"/>
                    <a:pt x="23" y="0"/>
                    <a:pt x="23" y="0"/>
                  </a:cubicBezTo>
                  <a:cubicBezTo>
                    <a:pt x="23" y="0"/>
                    <a:pt x="23" y="0"/>
                    <a:pt x="23" y="0"/>
                  </a:cubicBezTo>
                  <a:cubicBezTo>
                    <a:pt x="23" y="0"/>
                    <a:pt x="23" y="0"/>
                    <a:pt x="23" y="0"/>
                  </a:cubicBezTo>
                  <a:cubicBezTo>
                    <a:pt x="18" y="2"/>
                    <a:pt x="14" y="6"/>
                    <a:pt x="10" y="10"/>
                  </a:cubicBezTo>
                  <a:cubicBezTo>
                    <a:pt x="13" y="7"/>
                    <a:pt x="16" y="5"/>
                    <a:pt x="19" y="4"/>
                  </a:cubicBezTo>
                  <a:cubicBezTo>
                    <a:pt x="21" y="3"/>
                    <a:pt x="23" y="2"/>
                    <a:pt x="25" y="2"/>
                  </a:cubicBezTo>
                  <a:cubicBezTo>
                    <a:pt x="25" y="0"/>
                    <a:pt x="25" y="0"/>
                    <a:pt x="25"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îslïde"/>
            <p:cNvSpPr/>
            <p:nvPr/>
          </p:nvSpPr>
          <p:spPr bwMode="auto">
            <a:xfrm>
              <a:off x="1321302" y="4363313"/>
              <a:ext cx="233362" cy="770333"/>
            </a:xfrm>
            <a:custGeom>
              <a:avLst/>
              <a:gdLst>
                <a:gd name="T0" fmla="*/ 46 w 81"/>
                <a:gd name="T1" fmla="*/ 0 h 266"/>
                <a:gd name="T2" fmla="*/ 40 w 81"/>
                <a:gd name="T3" fmla="*/ 2 h 266"/>
                <a:gd name="T4" fmla="*/ 31 w 81"/>
                <a:gd name="T5" fmla="*/ 8 h 266"/>
                <a:gd name="T6" fmla="*/ 30 w 81"/>
                <a:gd name="T7" fmla="*/ 8 h 266"/>
                <a:gd name="T8" fmla="*/ 5 w 81"/>
                <a:gd name="T9" fmla="*/ 115 h 266"/>
                <a:gd name="T10" fmla="*/ 5 w 81"/>
                <a:gd name="T11" fmla="*/ 115 h 266"/>
                <a:gd name="T12" fmla="*/ 5 w 81"/>
                <a:gd name="T13" fmla="*/ 117 h 266"/>
                <a:gd name="T14" fmla="*/ 5 w 81"/>
                <a:gd name="T15" fmla="*/ 117 h 266"/>
                <a:gd name="T16" fmla="*/ 7 w 81"/>
                <a:gd name="T17" fmla="*/ 129 h 266"/>
                <a:gd name="T18" fmla="*/ 7 w 81"/>
                <a:gd name="T19" fmla="*/ 129 h 266"/>
                <a:gd name="T20" fmla="*/ 7 w 81"/>
                <a:gd name="T21" fmla="*/ 129 h 266"/>
                <a:gd name="T22" fmla="*/ 7 w 81"/>
                <a:gd name="T23" fmla="*/ 129 h 266"/>
                <a:gd name="T24" fmla="*/ 20 w 81"/>
                <a:gd name="T25" fmla="*/ 184 h 266"/>
                <a:gd name="T26" fmla="*/ 20 w 81"/>
                <a:gd name="T27" fmla="*/ 184 h 266"/>
                <a:gd name="T28" fmla="*/ 23 w 81"/>
                <a:gd name="T29" fmla="*/ 195 h 266"/>
                <a:gd name="T30" fmla="*/ 24 w 81"/>
                <a:gd name="T31" fmla="*/ 197 h 266"/>
                <a:gd name="T32" fmla="*/ 24 w 81"/>
                <a:gd name="T33" fmla="*/ 197 h 266"/>
                <a:gd name="T34" fmla="*/ 24 w 81"/>
                <a:gd name="T35" fmla="*/ 197 h 266"/>
                <a:gd name="T36" fmla="*/ 41 w 81"/>
                <a:gd name="T37" fmla="*/ 240 h 266"/>
                <a:gd name="T38" fmla="*/ 41 w 81"/>
                <a:gd name="T39" fmla="*/ 240 h 266"/>
                <a:gd name="T40" fmla="*/ 41 w 81"/>
                <a:gd name="T41" fmla="*/ 240 h 266"/>
                <a:gd name="T42" fmla="*/ 50 w 81"/>
                <a:gd name="T43" fmla="*/ 259 h 266"/>
                <a:gd name="T44" fmla="*/ 51 w 81"/>
                <a:gd name="T45" fmla="*/ 260 h 266"/>
                <a:gd name="T46" fmla="*/ 81 w 81"/>
                <a:gd name="T47" fmla="*/ 266 h 266"/>
                <a:gd name="T48" fmla="*/ 62 w 81"/>
                <a:gd name="T49" fmla="*/ 230 h 266"/>
                <a:gd name="T50" fmla="*/ 54 w 81"/>
                <a:gd name="T51" fmla="*/ 35 h 266"/>
                <a:gd name="T52" fmla="*/ 60 w 81"/>
                <a:gd name="T53" fmla="*/ 31 h 266"/>
                <a:gd name="T54" fmla="*/ 46 w 81"/>
                <a:gd name="T5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266">
                  <a:moveTo>
                    <a:pt x="46" y="0"/>
                  </a:moveTo>
                  <a:cubicBezTo>
                    <a:pt x="44" y="0"/>
                    <a:pt x="42" y="1"/>
                    <a:pt x="40" y="2"/>
                  </a:cubicBezTo>
                  <a:cubicBezTo>
                    <a:pt x="37" y="3"/>
                    <a:pt x="34" y="5"/>
                    <a:pt x="31" y="8"/>
                  </a:cubicBezTo>
                  <a:cubicBezTo>
                    <a:pt x="31" y="8"/>
                    <a:pt x="30" y="8"/>
                    <a:pt x="30" y="8"/>
                  </a:cubicBezTo>
                  <a:cubicBezTo>
                    <a:pt x="8" y="26"/>
                    <a:pt x="0" y="66"/>
                    <a:pt x="5" y="115"/>
                  </a:cubicBezTo>
                  <a:cubicBezTo>
                    <a:pt x="5" y="115"/>
                    <a:pt x="5" y="115"/>
                    <a:pt x="5" y="115"/>
                  </a:cubicBezTo>
                  <a:cubicBezTo>
                    <a:pt x="5" y="116"/>
                    <a:pt x="5" y="117"/>
                    <a:pt x="5" y="117"/>
                  </a:cubicBezTo>
                  <a:cubicBezTo>
                    <a:pt x="5" y="117"/>
                    <a:pt x="5" y="117"/>
                    <a:pt x="5" y="117"/>
                  </a:cubicBezTo>
                  <a:cubicBezTo>
                    <a:pt x="6" y="121"/>
                    <a:pt x="7" y="125"/>
                    <a:pt x="7" y="129"/>
                  </a:cubicBezTo>
                  <a:cubicBezTo>
                    <a:pt x="7" y="129"/>
                    <a:pt x="7" y="129"/>
                    <a:pt x="7" y="129"/>
                  </a:cubicBezTo>
                  <a:cubicBezTo>
                    <a:pt x="7" y="129"/>
                    <a:pt x="7" y="129"/>
                    <a:pt x="7" y="129"/>
                  </a:cubicBezTo>
                  <a:cubicBezTo>
                    <a:pt x="7" y="129"/>
                    <a:pt x="7" y="129"/>
                    <a:pt x="7" y="129"/>
                  </a:cubicBezTo>
                  <a:cubicBezTo>
                    <a:pt x="10" y="147"/>
                    <a:pt x="14" y="165"/>
                    <a:pt x="20" y="184"/>
                  </a:cubicBezTo>
                  <a:cubicBezTo>
                    <a:pt x="20" y="184"/>
                    <a:pt x="20" y="184"/>
                    <a:pt x="20" y="184"/>
                  </a:cubicBezTo>
                  <a:cubicBezTo>
                    <a:pt x="21" y="187"/>
                    <a:pt x="22" y="191"/>
                    <a:pt x="23" y="195"/>
                  </a:cubicBezTo>
                  <a:cubicBezTo>
                    <a:pt x="23" y="195"/>
                    <a:pt x="24" y="196"/>
                    <a:pt x="24" y="197"/>
                  </a:cubicBezTo>
                  <a:cubicBezTo>
                    <a:pt x="24" y="197"/>
                    <a:pt x="24" y="197"/>
                    <a:pt x="24" y="197"/>
                  </a:cubicBezTo>
                  <a:cubicBezTo>
                    <a:pt x="24" y="197"/>
                    <a:pt x="24" y="197"/>
                    <a:pt x="24" y="197"/>
                  </a:cubicBezTo>
                  <a:cubicBezTo>
                    <a:pt x="29" y="211"/>
                    <a:pt x="34" y="225"/>
                    <a:pt x="41" y="240"/>
                  </a:cubicBezTo>
                  <a:cubicBezTo>
                    <a:pt x="41" y="240"/>
                    <a:pt x="41" y="240"/>
                    <a:pt x="41" y="240"/>
                  </a:cubicBezTo>
                  <a:cubicBezTo>
                    <a:pt x="41" y="240"/>
                    <a:pt x="41" y="240"/>
                    <a:pt x="41" y="240"/>
                  </a:cubicBezTo>
                  <a:cubicBezTo>
                    <a:pt x="44" y="246"/>
                    <a:pt x="47" y="253"/>
                    <a:pt x="50" y="259"/>
                  </a:cubicBezTo>
                  <a:cubicBezTo>
                    <a:pt x="50" y="259"/>
                    <a:pt x="51" y="259"/>
                    <a:pt x="51" y="260"/>
                  </a:cubicBezTo>
                  <a:cubicBezTo>
                    <a:pt x="60" y="262"/>
                    <a:pt x="70" y="264"/>
                    <a:pt x="81" y="266"/>
                  </a:cubicBezTo>
                  <a:cubicBezTo>
                    <a:pt x="74" y="254"/>
                    <a:pt x="68" y="243"/>
                    <a:pt x="62" y="230"/>
                  </a:cubicBezTo>
                  <a:cubicBezTo>
                    <a:pt x="23" y="145"/>
                    <a:pt x="21" y="62"/>
                    <a:pt x="54" y="35"/>
                  </a:cubicBezTo>
                  <a:cubicBezTo>
                    <a:pt x="56" y="33"/>
                    <a:pt x="58" y="32"/>
                    <a:pt x="60" y="31"/>
                  </a:cubicBezTo>
                  <a:cubicBezTo>
                    <a:pt x="46" y="0"/>
                    <a:pt x="46" y="0"/>
                    <a:pt x="46" y="0"/>
                  </a:cubicBezTo>
                </a:path>
              </a:pathLst>
            </a:custGeom>
            <a:solidFill>
              <a:srgbClr val="F25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ïşḻîďè"/>
            <p:cNvSpPr/>
            <p:nvPr/>
          </p:nvSpPr>
          <p:spPr bwMode="auto">
            <a:xfrm>
              <a:off x="1117705" y="4696687"/>
              <a:ext cx="691753" cy="459580"/>
            </a:xfrm>
            <a:custGeom>
              <a:avLst/>
              <a:gdLst>
                <a:gd name="T0" fmla="*/ 31 w 239"/>
                <a:gd name="T1" fmla="*/ 44 h 159"/>
                <a:gd name="T2" fmla="*/ 18 w 239"/>
                <a:gd name="T3" fmla="*/ 74 h 159"/>
                <a:gd name="T4" fmla="*/ 199 w 239"/>
                <a:gd name="T5" fmla="*/ 159 h 159"/>
                <a:gd name="T6" fmla="*/ 205 w 239"/>
                <a:gd name="T7" fmla="*/ 159 h 159"/>
                <a:gd name="T8" fmla="*/ 239 w 239"/>
                <a:gd name="T9" fmla="*/ 157 h 159"/>
                <a:gd name="T10" fmla="*/ 237 w 239"/>
                <a:gd name="T11" fmla="*/ 154 h 159"/>
                <a:gd name="T12" fmla="*/ 209 w 239"/>
                <a:gd name="T13" fmla="*/ 155 h 159"/>
                <a:gd name="T14" fmla="*/ 203 w 239"/>
                <a:gd name="T15" fmla="*/ 155 h 159"/>
                <a:gd name="T16" fmla="*/ 203 w 239"/>
                <a:gd name="T17" fmla="*/ 155 h 159"/>
                <a:gd name="T18" fmla="*/ 185 w 239"/>
                <a:gd name="T19" fmla="*/ 154 h 159"/>
                <a:gd name="T20" fmla="*/ 185 w 239"/>
                <a:gd name="T21" fmla="*/ 154 h 159"/>
                <a:gd name="T22" fmla="*/ 185 w 239"/>
                <a:gd name="T23" fmla="*/ 154 h 159"/>
                <a:gd name="T24" fmla="*/ 184 w 239"/>
                <a:gd name="T25" fmla="*/ 154 h 159"/>
                <a:gd name="T26" fmla="*/ 184 w 239"/>
                <a:gd name="T27" fmla="*/ 154 h 159"/>
                <a:gd name="T28" fmla="*/ 158 w 239"/>
                <a:gd name="T29" fmla="*/ 152 h 159"/>
                <a:gd name="T30" fmla="*/ 151 w 239"/>
                <a:gd name="T31" fmla="*/ 151 h 159"/>
                <a:gd name="T32" fmla="*/ 121 w 239"/>
                <a:gd name="T33" fmla="*/ 145 h 159"/>
                <a:gd name="T34" fmla="*/ 73 w 239"/>
                <a:gd name="T35" fmla="*/ 128 h 159"/>
                <a:gd name="T36" fmla="*/ 71 w 239"/>
                <a:gd name="T37" fmla="*/ 127 h 159"/>
                <a:gd name="T38" fmla="*/ 61 w 239"/>
                <a:gd name="T39" fmla="*/ 122 h 159"/>
                <a:gd name="T40" fmla="*/ 22 w 239"/>
                <a:gd name="T41" fmla="*/ 71 h 159"/>
                <a:gd name="T42" fmla="*/ 22 w 239"/>
                <a:gd name="T43" fmla="*/ 71 h 159"/>
                <a:gd name="T44" fmla="*/ 22 w 239"/>
                <a:gd name="T45" fmla="*/ 71 h 159"/>
                <a:gd name="T46" fmla="*/ 22 w 239"/>
                <a:gd name="T47" fmla="*/ 71 h 159"/>
                <a:gd name="T48" fmla="*/ 22 w 239"/>
                <a:gd name="T49" fmla="*/ 71 h 159"/>
                <a:gd name="T50" fmla="*/ 22 w 239"/>
                <a:gd name="T51" fmla="*/ 71 h 159"/>
                <a:gd name="T52" fmla="*/ 22 w 239"/>
                <a:gd name="T53" fmla="*/ 70 h 159"/>
                <a:gd name="T54" fmla="*/ 22 w 239"/>
                <a:gd name="T55" fmla="*/ 70 h 159"/>
                <a:gd name="T56" fmla="*/ 22 w 239"/>
                <a:gd name="T57" fmla="*/ 70 h 159"/>
                <a:gd name="T58" fmla="*/ 22 w 239"/>
                <a:gd name="T59" fmla="*/ 70 h 159"/>
                <a:gd name="T60" fmla="*/ 22 w 239"/>
                <a:gd name="T61" fmla="*/ 70 h 159"/>
                <a:gd name="T62" fmla="*/ 22 w 239"/>
                <a:gd name="T63" fmla="*/ 70 h 159"/>
                <a:gd name="T64" fmla="*/ 22 w 239"/>
                <a:gd name="T65" fmla="*/ 70 h 159"/>
                <a:gd name="T66" fmla="*/ 22 w 239"/>
                <a:gd name="T67" fmla="*/ 70 h 159"/>
                <a:gd name="T68" fmla="*/ 22 w 239"/>
                <a:gd name="T69" fmla="*/ 70 h 159"/>
                <a:gd name="T70" fmla="*/ 22 w 239"/>
                <a:gd name="T71" fmla="*/ 70 h 159"/>
                <a:gd name="T72" fmla="*/ 22 w 239"/>
                <a:gd name="T73" fmla="*/ 70 h 159"/>
                <a:gd name="T74" fmla="*/ 22 w 239"/>
                <a:gd name="T75" fmla="*/ 70 h 159"/>
                <a:gd name="T76" fmla="*/ 22 w 239"/>
                <a:gd name="T77" fmla="*/ 70 h 159"/>
                <a:gd name="T78" fmla="*/ 22 w 239"/>
                <a:gd name="T79" fmla="*/ 70 h 159"/>
                <a:gd name="T80" fmla="*/ 22 w 239"/>
                <a:gd name="T81" fmla="*/ 70 h 159"/>
                <a:gd name="T82" fmla="*/ 31 w 239"/>
                <a:gd name="T83" fmla="*/ 44 h 159"/>
                <a:gd name="T84" fmla="*/ 75 w 239"/>
                <a:gd name="T85" fmla="*/ 0 h 159"/>
                <a:gd name="T86" fmla="*/ 75 w 239"/>
                <a:gd name="T87" fmla="*/ 0 h 159"/>
                <a:gd name="T88" fmla="*/ 75 w 239"/>
                <a:gd name="T89" fmla="*/ 0 h 159"/>
                <a:gd name="T90" fmla="*/ 0 w 239"/>
                <a:gd name="T91" fmla="*/ 45 h 159"/>
                <a:gd name="T92" fmla="*/ 75 w 239"/>
                <a:gd name="T93" fmla="*/ 2 h 159"/>
                <a:gd name="T94" fmla="*/ 75 w 239"/>
                <a:gd name="T9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9" h="159">
                  <a:moveTo>
                    <a:pt x="31" y="44"/>
                  </a:moveTo>
                  <a:cubicBezTo>
                    <a:pt x="23" y="53"/>
                    <a:pt x="18" y="63"/>
                    <a:pt x="18" y="74"/>
                  </a:cubicBezTo>
                  <a:cubicBezTo>
                    <a:pt x="18" y="119"/>
                    <a:pt x="99" y="157"/>
                    <a:pt x="199" y="159"/>
                  </a:cubicBezTo>
                  <a:cubicBezTo>
                    <a:pt x="201" y="159"/>
                    <a:pt x="203" y="159"/>
                    <a:pt x="205" y="159"/>
                  </a:cubicBezTo>
                  <a:cubicBezTo>
                    <a:pt x="217" y="159"/>
                    <a:pt x="228" y="158"/>
                    <a:pt x="239" y="157"/>
                  </a:cubicBezTo>
                  <a:cubicBezTo>
                    <a:pt x="237" y="154"/>
                    <a:pt x="237" y="154"/>
                    <a:pt x="237" y="154"/>
                  </a:cubicBezTo>
                  <a:cubicBezTo>
                    <a:pt x="228" y="155"/>
                    <a:pt x="219" y="155"/>
                    <a:pt x="209" y="155"/>
                  </a:cubicBezTo>
                  <a:cubicBezTo>
                    <a:pt x="207" y="155"/>
                    <a:pt x="205" y="155"/>
                    <a:pt x="203" y="155"/>
                  </a:cubicBezTo>
                  <a:cubicBezTo>
                    <a:pt x="203" y="155"/>
                    <a:pt x="203" y="155"/>
                    <a:pt x="203" y="155"/>
                  </a:cubicBezTo>
                  <a:cubicBezTo>
                    <a:pt x="197" y="155"/>
                    <a:pt x="191" y="155"/>
                    <a:pt x="185" y="154"/>
                  </a:cubicBezTo>
                  <a:cubicBezTo>
                    <a:pt x="185" y="154"/>
                    <a:pt x="185" y="154"/>
                    <a:pt x="185" y="154"/>
                  </a:cubicBezTo>
                  <a:cubicBezTo>
                    <a:pt x="185" y="154"/>
                    <a:pt x="185" y="154"/>
                    <a:pt x="185" y="154"/>
                  </a:cubicBezTo>
                  <a:cubicBezTo>
                    <a:pt x="185" y="154"/>
                    <a:pt x="185" y="154"/>
                    <a:pt x="184" y="154"/>
                  </a:cubicBezTo>
                  <a:cubicBezTo>
                    <a:pt x="184" y="154"/>
                    <a:pt x="184" y="154"/>
                    <a:pt x="184" y="154"/>
                  </a:cubicBezTo>
                  <a:cubicBezTo>
                    <a:pt x="175" y="154"/>
                    <a:pt x="166" y="153"/>
                    <a:pt x="158" y="152"/>
                  </a:cubicBezTo>
                  <a:cubicBezTo>
                    <a:pt x="155" y="151"/>
                    <a:pt x="153" y="151"/>
                    <a:pt x="151" y="151"/>
                  </a:cubicBezTo>
                  <a:cubicBezTo>
                    <a:pt x="140" y="149"/>
                    <a:pt x="130" y="147"/>
                    <a:pt x="121" y="145"/>
                  </a:cubicBezTo>
                  <a:cubicBezTo>
                    <a:pt x="103" y="140"/>
                    <a:pt x="87" y="135"/>
                    <a:pt x="73" y="128"/>
                  </a:cubicBezTo>
                  <a:cubicBezTo>
                    <a:pt x="72" y="128"/>
                    <a:pt x="72" y="127"/>
                    <a:pt x="71" y="127"/>
                  </a:cubicBezTo>
                  <a:cubicBezTo>
                    <a:pt x="67" y="125"/>
                    <a:pt x="64" y="123"/>
                    <a:pt x="61" y="122"/>
                  </a:cubicBezTo>
                  <a:cubicBezTo>
                    <a:pt x="37" y="107"/>
                    <a:pt x="23" y="90"/>
                    <a:pt x="22" y="71"/>
                  </a:cubicBezTo>
                  <a:cubicBezTo>
                    <a:pt x="22" y="71"/>
                    <a:pt x="22" y="71"/>
                    <a:pt x="22" y="71"/>
                  </a:cubicBezTo>
                  <a:cubicBezTo>
                    <a:pt x="22" y="71"/>
                    <a:pt x="22" y="71"/>
                    <a:pt x="22" y="71"/>
                  </a:cubicBezTo>
                  <a:cubicBezTo>
                    <a:pt x="22" y="71"/>
                    <a:pt x="22" y="71"/>
                    <a:pt x="22" y="71"/>
                  </a:cubicBezTo>
                  <a:cubicBezTo>
                    <a:pt x="22" y="71"/>
                    <a:pt x="22" y="71"/>
                    <a:pt x="22" y="71"/>
                  </a:cubicBezTo>
                  <a:cubicBezTo>
                    <a:pt x="22" y="71"/>
                    <a:pt x="22" y="71"/>
                    <a:pt x="22" y="71"/>
                  </a:cubicBezTo>
                  <a:cubicBezTo>
                    <a:pt x="22" y="71"/>
                    <a:pt x="22" y="71"/>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2" y="70"/>
                    <a:pt x="22" y="70"/>
                    <a:pt x="22" y="70"/>
                  </a:cubicBezTo>
                  <a:cubicBezTo>
                    <a:pt x="23" y="61"/>
                    <a:pt x="25" y="52"/>
                    <a:pt x="31" y="44"/>
                  </a:cubicBezTo>
                  <a:moveTo>
                    <a:pt x="75" y="0"/>
                  </a:moveTo>
                  <a:cubicBezTo>
                    <a:pt x="75" y="0"/>
                    <a:pt x="75" y="0"/>
                    <a:pt x="75" y="0"/>
                  </a:cubicBezTo>
                  <a:cubicBezTo>
                    <a:pt x="75" y="0"/>
                    <a:pt x="75" y="0"/>
                    <a:pt x="75" y="0"/>
                  </a:cubicBezTo>
                  <a:cubicBezTo>
                    <a:pt x="39" y="11"/>
                    <a:pt x="14" y="26"/>
                    <a:pt x="0" y="45"/>
                  </a:cubicBezTo>
                  <a:cubicBezTo>
                    <a:pt x="16" y="27"/>
                    <a:pt x="42" y="13"/>
                    <a:pt x="75" y="2"/>
                  </a:cubicBezTo>
                  <a:cubicBezTo>
                    <a:pt x="75" y="2"/>
                    <a:pt x="75" y="1"/>
                    <a:pt x="75"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ŝlïḍê"/>
            <p:cNvSpPr/>
            <p:nvPr/>
          </p:nvSpPr>
          <p:spPr bwMode="auto">
            <a:xfrm>
              <a:off x="1422505" y="4670493"/>
              <a:ext cx="4762" cy="2381"/>
            </a:xfrm>
            <a:custGeom>
              <a:avLst/>
              <a:gdLst>
                <a:gd name="T0" fmla="*/ 0 w 2"/>
                <a:gd name="T1" fmla="*/ 1 h 1"/>
                <a:gd name="T2" fmla="*/ 0 w 2"/>
                <a:gd name="T3" fmla="*/ 1 h 1"/>
                <a:gd name="T4" fmla="*/ 0 w 2"/>
                <a:gd name="T5" fmla="*/ 1 h 1"/>
                <a:gd name="T6" fmla="*/ 2 w 2"/>
                <a:gd name="T7" fmla="*/ 0 h 1"/>
                <a:gd name="T8" fmla="*/ 0 w 2"/>
                <a:gd name="T9" fmla="*/ 1 h 1"/>
                <a:gd name="T10" fmla="*/ 0 w 2"/>
                <a:gd name="T11" fmla="*/ 1 h 1"/>
                <a:gd name="T12" fmla="*/ 2 w 2"/>
                <a:gd name="T13" fmla="*/ 0 h 1"/>
                <a:gd name="T14" fmla="*/ 2 w 2"/>
                <a:gd name="T15" fmla="*/ 0 h 1"/>
                <a:gd name="T16" fmla="*/ 2 w 2"/>
                <a:gd name="T17" fmla="*/ 0 h 1"/>
                <a:gd name="T18" fmla="*/ 2 w 2"/>
                <a:gd name="T19" fmla="*/ 0 h 1"/>
                <a:gd name="T20" fmla="*/ 2 w 2"/>
                <a:gd name="T21" fmla="*/ 0 h 1"/>
                <a:gd name="T22" fmla="*/ 2 w 2"/>
                <a:gd name="T23" fmla="*/ 0 h 1"/>
                <a:gd name="T24" fmla="*/ 2 w 2"/>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
                  <a:moveTo>
                    <a:pt x="0" y="1"/>
                  </a:moveTo>
                  <a:cubicBezTo>
                    <a:pt x="0" y="1"/>
                    <a:pt x="0" y="1"/>
                    <a:pt x="0" y="1"/>
                  </a:cubicBezTo>
                  <a:cubicBezTo>
                    <a:pt x="0" y="1"/>
                    <a:pt x="0" y="1"/>
                    <a:pt x="0" y="1"/>
                  </a:cubicBezTo>
                  <a:moveTo>
                    <a:pt x="2" y="0"/>
                  </a:moveTo>
                  <a:cubicBezTo>
                    <a:pt x="1" y="1"/>
                    <a:pt x="1" y="1"/>
                    <a:pt x="0" y="1"/>
                  </a:cubicBezTo>
                  <a:cubicBezTo>
                    <a:pt x="0" y="1"/>
                    <a:pt x="0" y="1"/>
                    <a:pt x="0" y="1"/>
                  </a:cubicBezTo>
                  <a:cubicBezTo>
                    <a:pt x="1" y="1"/>
                    <a:pt x="1" y="1"/>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îṩḻîde"/>
            <p:cNvSpPr/>
            <p:nvPr/>
          </p:nvSpPr>
          <p:spPr bwMode="auto">
            <a:xfrm>
              <a:off x="1580859" y="4647871"/>
              <a:ext cx="357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path>
              </a:pathLst>
            </a:custGeom>
            <a:solidFill>
              <a:srgbClr val="2A9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şľîḓé"/>
            <p:cNvSpPr/>
            <p:nvPr/>
          </p:nvSpPr>
          <p:spPr bwMode="auto">
            <a:xfrm>
              <a:off x="1422505" y="4647871"/>
              <a:ext cx="164306" cy="34528"/>
            </a:xfrm>
            <a:custGeom>
              <a:avLst/>
              <a:gdLst>
                <a:gd name="T0" fmla="*/ 56 w 57"/>
                <a:gd name="T1" fmla="*/ 0 h 12"/>
                <a:gd name="T2" fmla="*/ 55 w 57"/>
                <a:gd name="T3" fmla="*/ 0 h 12"/>
                <a:gd name="T4" fmla="*/ 55 w 57"/>
                <a:gd name="T5" fmla="*/ 1 h 12"/>
                <a:gd name="T6" fmla="*/ 2 w 57"/>
                <a:gd name="T7" fmla="*/ 8 h 12"/>
                <a:gd name="T8" fmla="*/ 2 w 57"/>
                <a:gd name="T9" fmla="*/ 8 h 12"/>
                <a:gd name="T10" fmla="*/ 2 w 57"/>
                <a:gd name="T11" fmla="*/ 8 h 12"/>
                <a:gd name="T12" fmla="*/ 2 w 57"/>
                <a:gd name="T13" fmla="*/ 8 h 12"/>
                <a:gd name="T14" fmla="*/ 2 w 57"/>
                <a:gd name="T15" fmla="*/ 8 h 12"/>
                <a:gd name="T16" fmla="*/ 0 w 57"/>
                <a:gd name="T17" fmla="*/ 9 h 12"/>
                <a:gd name="T18" fmla="*/ 0 w 57"/>
                <a:gd name="T19" fmla="*/ 9 h 12"/>
                <a:gd name="T20" fmla="*/ 0 w 57"/>
                <a:gd name="T21" fmla="*/ 9 h 12"/>
                <a:gd name="T22" fmla="*/ 0 w 57"/>
                <a:gd name="T23" fmla="*/ 12 h 12"/>
                <a:gd name="T24" fmla="*/ 57 w 57"/>
                <a:gd name="T25" fmla="*/ 4 h 12"/>
                <a:gd name="T26" fmla="*/ 56 w 57"/>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2">
                  <a:moveTo>
                    <a:pt x="56" y="0"/>
                  </a:moveTo>
                  <a:cubicBezTo>
                    <a:pt x="56" y="0"/>
                    <a:pt x="56" y="0"/>
                    <a:pt x="55" y="0"/>
                  </a:cubicBezTo>
                  <a:cubicBezTo>
                    <a:pt x="55" y="1"/>
                    <a:pt x="55" y="1"/>
                    <a:pt x="55" y="1"/>
                  </a:cubicBezTo>
                  <a:cubicBezTo>
                    <a:pt x="37" y="2"/>
                    <a:pt x="19" y="5"/>
                    <a:pt x="2" y="8"/>
                  </a:cubicBezTo>
                  <a:cubicBezTo>
                    <a:pt x="2" y="8"/>
                    <a:pt x="2" y="8"/>
                    <a:pt x="2" y="8"/>
                  </a:cubicBezTo>
                  <a:cubicBezTo>
                    <a:pt x="2" y="8"/>
                    <a:pt x="2" y="8"/>
                    <a:pt x="2" y="8"/>
                  </a:cubicBezTo>
                  <a:cubicBezTo>
                    <a:pt x="2" y="8"/>
                    <a:pt x="2" y="8"/>
                    <a:pt x="2" y="8"/>
                  </a:cubicBezTo>
                  <a:cubicBezTo>
                    <a:pt x="2" y="8"/>
                    <a:pt x="2" y="8"/>
                    <a:pt x="2" y="8"/>
                  </a:cubicBezTo>
                  <a:cubicBezTo>
                    <a:pt x="1" y="9"/>
                    <a:pt x="1" y="9"/>
                    <a:pt x="0" y="9"/>
                  </a:cubicBezTo>
                  <a:cubicBezTo>
                    <a:pt x="0" y="9"/>
                    <a:pt x="0" y="9"/>
                    <a:pt x="0" y="9"/>
                  </a:cubicBezTo>
                  <a:cubicBezTo>
                    <a:pt x="0" y="9"/>
                    <a:pt x="0" y="9"/>
                    <a:pt x="0" y="9"/>
                  </a:cubicBezTo>
                  <a:cubicBezTo>
                    <a:pt x="0" y="10"/>
                    <a:pt x="0" y="11"/>
                    <a:pt x="0" y="12"/>
                  </a:cubicBezTo>
                  <a:cubicBezTo>
                    <a:pt x="19" y="8"/>
                    <a:pt x="37" y="5"/>
                    <a:pt x="57" y="4"/>
                  </a:cubicBezTo>
                  <a:cubicBezTo>
                    <a:pt x="56" y="0"/>
                    <a:pt x="56" y="0"/>
                    <a:pt x="56"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îS1iḓe"/>
            <p:cNvSpPr/>
            <p:nvPr/>
          </p:nvSpPr>
          <p:spPr bwMode="auto">
            <a:xfrm>
              <a:off x="1072462" y="4927668"/>
              <a:ext cx="884634" cy="584596"/>
            </a:xfrm>
            <a:custGeom>
              <a:avLst/>
              <a:gdLst>
                <a:gd name="T0" fmla="*/ 304 w 306"/>
                <a:gd name="T1" fmla="*/ 202 h 202"/>
                <a:gd name="T2" fmla="*/ 306 w 306"/>
                <a:gd name="T3" fmla="*/ 201 h 202"/>
                <a:gd name="T4" fmla="*/ 306 w 306"/>
                <a:gd name="T5" fmla="*/ 201 h 202"/>
                <a:gd name="T6" fmla="*/ 306 w 306"/>
                <a:gd name="T7" fmla="*/ 201 h 202"/>
                <a:gd name="T8" fmla="*/ 306 w 306"/>
                <a:gd name="T9" fmla="*/ 201 h 202"/>
                <a:gd name="T10" fmla="*/ 306 w 306"/>
                <a:gd name="T11" fmla="*/ 201 h 202"/>
                <a:gd name="T12" fmla="*/ 79 w 306"/>
                <a:gd name="T13" fmla="*/ 171 h 202"/>
                <a:gd name="T14" fmla="*/ 77 w 306"/>
                <a:gd name="T15" fmla="*/ 169 h 202"/>
                <a:gd name="T16" fmla="*/ 77 w 306"/>
                <a:gd name="T17" fmla="*/ 169 h 202"/>
                <a:gd name="T18" fmla="*/ 77 w 306"/>
                <a:gd name="T19" fmla="*/ 169 h 202"/>
                <a:gd name="T20" fmla="*/ 76 w 306"/>
                <a:gd name="T21" fmla="*/ 169 h 202"/>
                <a:gd name="T22" fmla="*/ 76 w 306"/>
                <a:gd name="T23" fmla="*/ 169 h 202"/>
                <a:gd name="T24" fmla="*/ 97 w 306"/>
                <a:gd name="T25" fmla="*/ 134 h 202"/>
                <a:gd name="T26" fmla="*/ 97 w 306"/>
                <a:gd name="T27" fmla="*/ 134 h 202"/>
                <a:gd name="T28" fmla="*/ 97 w 306"/>
                <a:gd name="T29" fmla="*/ 134 h 202"/>
                <a:gd name="T30" fmla="*/ 97 w 306"/>
                <a:gd name="T31" fmla="*/ 134 h 202"/>
                <a:gd name="T32" fmla="*/ 97 w 306"/>
                <a:gd name="T33" fmla="*/ 134 h 202"/>
                <a:gd name="T34" fmla="*/ 97 w 306"/>
                <a:gd name="T35" fmla="*/ 134 h 202"/>
                <a:gd name="T36" fmla="*/ 223 w 306"/>
                <a:gd name="T37" fmla="*/ 133 h 202"/>
                <a:gd name="T38" fmla="*/ 295 w 306"/>
                <a:gd name="T39" fmla="*/ 165 h 202"/>
                <a:gd name="T40" fmla="*/ 286 w 306"/>
                <a:gd name="T41" fmla="*/ 166 h 202"/>
                <a:gd name="T42" fmla="*/ 178 w 306"/>
                <a:gd name="T43" fmla="*/ 130 h 202"/>
                <a:gd name="T44" fmla="*/ 97 w 306"/>
                <a:gd name="T45" fmla="*/ 134 h 202"/>
                <a:gd name="T46" fmla="*/ 97 w 306"/>
                <a:gd name="T47" fmla="*/ 134 h 202"/>
                <a:gd name="T48" fmla="*/ 178 w 306"/>
                <a:gd name="T49" fmla="*/ 130 h 202"/>
                <a:gd name="T50" fmla="*/ 84 w 306"/>
                <a:gd name="T51" fmla="*/ 115 h 202"/>
                <a:gd name="T52" fmla="*/ 97 w 306"/>
                <a:gd name="T53" fmla="*/ 134 h 202"/>
                <a:gd name="T54" fmla="*/ 194 w 306"/>
                <a:gd name="T55" fmla="*/ 101 h 202"/>
                <a:gd name="T56" fmla="*/ 222 w 306"/>
                <a:gd name="T57" fmla="*/ 102 h 202"/>
                <a:gd name="T58" fmla="*/ 205 w 306"/>
                <a:gd name="T59" fmla="*/ 115 h 202"/>
                <a:gd name="T60" fmla="*/ 194 w 306"/>
                <a:gd name="T61" fmla="*/ 101 h 202"/>
                <a:gd name="T62" fmla="*/ 0 w 306"/>
                <a:gd name="T63" fmla="*/ 3 h 202"/>
                <a:gd name="T64" fmla="*/ 0 w 306"/>
                <a:gd name="T65" fmla="*/ 3 h 202"/>
                <a:gd name="T66" fmla="*/ 0 w 306"/>
                <a:gd name="T67" fmla="*/ 3 h 202"/>
                <a:gd name="T68" fmla="*/ 0 w 306"/>
                <a:gd name="T69" fmla="*/ 3 h 202"/>
                <a:gd name="T70" fmla="*/ 0 w 306"/>
                <a:gd name="T71" fmla="*/ 3 h 202"/>
                <a:gd name="T72" fmla="*/ 0 w 306"/>
                <a:gd name="T73" fmla="*/ 3 h 202"/>
                <a:gd name="T74" fmla="*/ 0 w 306"/>
                <a:gd name="T75" fmla="*/ 3 h 202"/>
                <a:gd name="T76" fmla="*/ 0 w 306"/>
                <a:gd name="T77" fmla="*/ 3 h 202"/>
                <a:gd name="T78" fmla="*/ 0 w 306"/>
                <a:gd name="T79" fmla="*/ 3 h 202"/>
                <a:gd name="T80" fmla="*/ 0 w 306"/>
                <a:gd name="T81" fmla="*/ 3 h 202"/>
                <a:gd name="T82" fmla="*/ 0 w 306"/>
                <a:gd name="T83" fmla="*/ 1 h 202"/>
                <a:gd name="T84" fmla="*/ 0 w 306"/>
                <a:gd name="T85" fmla="*/ 1 h 202"/>
                <a:gd name="T86" fmla="*/ 0 w 306"/>
                <a:gd name="T87" fmla="*/ 1 h 202"/>
                <a:gd name="T88" fmla="*/ 0 w 306"/>
                <a:gd name="T89" fmla="*/ 1 h 202"/>
                <a:gd name="T90" fmla="*/ 0 w 306"/>
                <a:gd name="T91" fmla="*/ 1 h 202"/>
                <a:gd name="T92" fmla="*/ 0 w 306"/>
                <a:gd name="T93" fmla="*/ 1 h 202"/>
                <a:gd name="T94" fmla="*/ 0 w 306"/>
                <a:gd name="T95" fmla="*/ 1 h 202"/>
                <a:gd name="T96" fmla="*/ 0 w 306"/>
                <a:gd name="T97" fmla="*/ 1 h 202"/>
                <a:gd name="T98" fmla="*/ 0 w 306"/>
                <a:gd name="T99" fmla="*/ 1 h 202"/>
                <a:gd name="T100" fmla="*/ 0 w 306"/>
                <a:gd name="T101" fmla="*/ 1 h 202"/>
                <a:gd name="T102" fmla="*/ 0 w 306"/>
                <a:gd name="T103" fmla="*/ 0 h 202"/>
                <a:gd name="T104" fmla="*/ 0 w 306"/>
                <a:gd name="T105" fmla="*/ 0 h 202"/>
                <a:gd name="T106" fmla="*/ 0 w 306"/>
                <a:gd name="T107" fmla="*/ 0 h 202"/>
                <a:gd name="T108" fmla="*/ 0 w 306"/>
                <a:gd name="T109" fmla="*/ 0 h 202"/>
                <a:gd name="T110" fmla="*/ 0 w 306"/>
                <a:gd name="T11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 h="202">
                  <a:moveTo>
                    <a:pt x="304" y="202"/>
                  </a:moveTo>
                  <a:cubicBezTo>
                    <a:pt x="304" y="202"/>
                    <a:pt x="304" y="202"/>
                    <a:pt x="304" y="202"/>
                  </a:cubicBezTo>
                  <a:cubicBezTo>
                    <a:pt x="304" y="202"/>
                    <a:pt x="304" y="202"/>
                    <a:pt x="304" y="202"/>
                  </a:cubicBezTo>
                  <a:moveTo>
                    <a:pt x="306" y="201"/>
                  </a:moveTo>
                  <a:cubicBezTo>
                    <a:pt x="306" y="201"/>
                    <a:pt x="305" y="202"/>
                    <a:pt x="304" y="202"/>
                  </a:cubicBezTo>
                  <a:cubicBezTo>
                    <a:pt x="305" y="202"/>
                    <a:pt x="306" y="201"/>
                    <a:pt x="306" y="201"/>
                  </a:cubicBezTo>
                  <a:moveTo>
                    <a:pt x="306" y="201"/>
                  </a:moveTo>
                  <a:cubicBezTo>
                    <a:pt x="306" y="201"/>
                    <a:pt x="306" y="201"/>
                    <a:pt x="306" y="201"/>
                  </a:cubicBezTo>
                  <a:cubicBezTo>
                    <a:pt x="306" y="201"/>
                    <a:pt x="306" y="201"/>
                    <a:pt x="306" y="201"/>
                  </a:cubicBezTo>
                  <a:moveTo>
                    <a:pt x="306" y="201"/>
                  </a:moveTo>
                  <a:cubicBezTo>
                    <a:pt x="306" y="201"/>
                    <a:pt x="306" y="201"/>
                    <a:pt x="306" y="201"/>
                  </a:cubicBezTo>
                  <a:cubicBezTo>
                    <a:pt x="306" y="201"/>
                    <a:pt x="306" y="201"/>
                    <a:pt x="306" y="201"/>
                  </a:cubicBezTo>
                  <a:moveTo>
                    <a:pt x="79" y="171"/>
                  </a:moveTo>
                  <a:cubicBezTo>
                    <a:pt x="79" y="171"/>
                    <a:pt x="79" y="171"/>
                    <a:pt x="79" y="171"/>
                  </a:cubicBezTo>
                  <a:cubicBezTo>
                    <a:pt x="79" y="171"/>
                    <a:pt x="79" y="171"/>
                    <a:pt x="79" y="171"/>
                  </a:cubicBezTo>
                  <a:moveTo>
                    <a:pt x="77" y="169"/>
                  </a:moveTo>
                  <a:cubicBezTo>
                    <a:pt x="77" y="170"/>
                    <a:pt x="78" y="171"/>
                    <a:pt x="79" y="171"/>
                  </a:cubicBezTo>
                  <a:cubicBezTo>
                    <a:pt x="78" y="171"/>
                    <a:pt x="77" y="170"/>
                    <a:pt x="77" y="169"/>
                  </a:cubicBezTo>
                  <a:moveTo>
                    <a:pt x="77" y="169"/>
                  </a:moveTo>
                  <a:cubicBezTo>
                    <a:pt x="77" y="169"/>
                    <a:pt x="77" y="169"/>
                    <a:pt x="77" y="169"/>
                  </a:cubicBezTo>
                  <a:cubicBezTo>
                    <a:pt x="77" y="169"/>
                    <a:pt x="77" y="169"/>
                    <a:pt x="77" y="169"/>
                  </a:cubicBezTo>
                  <a:moveTo>
                    <a:pt x="76" y="169"/>
                  </a:moveTo>
                  <a:cubicBezTo>
                    <a:pt x="76" y="169"/>
                    <a:pt x="76" y="169"/>
                    <a:pt x="77" y="169"/>
                  </a:cubicBezTo>
                  <a:cubicBezTo>
                    <a:pt x="76" y="169"/>
                    <a:pt x="76" y="169"/>
                    <a:pt x="76" y="169"/>
                  </a:cubicBezTo>
                  <a:moveTo>
                    <a:pt x="97" y="134"/>
                  </a:moveTo>
                  <a:cubicBezTo>
                    <a:pt x="97" y="134"/>
                    <a:pt x="97" y="134"/>
                    <a:pt x="97" y="134"/>
                  </a:cubicBezTo>
                  <a:cubicBezTo>
                    <a:pt x="97" y="134"/>
                    <a:pt x="97" y="134"/>
                    <a:pt x="97" y="134"/>
                  </a:cubicBezTo>
                  <a:moveTo>
                    <a:pt x="97" y="134"/>
                  </a:moveTo>
                  <a:cubicBezTo>
                    <a:pt x="97" y="134"/>
                    <a:pt x="97" y="134"/>
                    <a:pt x="97" y="134"/>
                  </a:cubicBezTo>
                  <a:cubicBezTo>
                    <a:pt x="97" y="134"/>
                    <a:pt x="97" y="134"/>
                    <a:pt x="97" y="134"/>
                  </a:cubicBezTo>
                  <a:moveTo>
                    <a:pt x="97" y="134"/>
                  </a:moveTo>
                  <a:cubicBezTo>
                    <a:pt x="97" y="134"/>
                    <a:pt x="97" y="134"/>
                    <a:pt x="97" y="134"/>
                  </a:cubicBezTo>
                  <a:cubicBezTo>
                    <a:pt x="97" y="134"/>
                    <a:pt x="97" y="134"/>
                    <a:pt x="97" y="134"/>
                  </a:cubicBezTo>
                  <a:moveTo>
                    <a:pt x="97" y="134"/>
                  </a:moveTo>
                  <a:cubicBezTo>
                    <a:pt x="97" y="134"/>
                    <a:pt x="97" y="134"/>
                    <a:pt x="97" y="134"/>
                  </a:cubicBezTo>
                  <a:cubicBezTo>
                    <a:pt x="97" y="134"/>
                    <a:pt x="97" y="134"/>
                    <a:pt x="97" y="134"/>
                  </a:cubicBezTo>
                  <a:moveTo>
                    <a:pt x="223" y="133"/>
                  </a:moveTo>
                  <a:cubicBezTo>
                    <a:pt x="223" y="133"/>
                    <a:pt x="223" y="133"/>
                    <a:pt x="223" y="133"/>
                  </a:cubicBezTo>
                  <a:cubicBezTo>
                    <a:pt x="245" y="154"/>
                    <a:pt x="267" y="166"/>
                    <a:pt x="286" y="166"/>
                  </a:cubicBezTo>
                  <a:cubicBezTo>
                    <a:pt x="289" y="166"/>
                    <a:pt x="292" y="166"/>
                    <a:pt x="295" y="165"/>
                  </a:cubicBezTo>
                  <a:cubicBezTo>
                    <a:pt x="295" y="165"/>
                    <a:pt x="295" y="165"/>
                    <a:pt x="295" y="165"/>
                  </a:cubicBezTo>
                  <a:cubicBezTo>
                    <a:pt x="292" y="166"/>
                    <a:pt x="289" y="166"/>
                    <a:pt x="286" y="166"/>
                  </a:cubicBezTo>
                  <a:cubicBezTo>
                    <a:pt x="267" y="166"/>
                    <a:pt x="245" y="154"/>
                    <a:pt x="223" y="133"/>
                  </a:cubicBezTo>
                  <a:moveTo>
                    <a:pt x="178" y="130"/>
                  </a:moveTo>
                  <a:cubicBezTo>
                    <a:pt x="159" y="139"/>
                    <a:pt x="142" y="144"/>
                    <a:pt x="127" y="144"/>
                  </a:cubicBezTo>
                  <a:cubicBezTo>
                    <a:pt x="115" y="144"/>
                    <a:pt x="105" y="141"/>
                    <a:pt x="97" y="134"/>
                  </a:cubicBezTo>
                  <a:cubicBezTo>
                    <a:pt x="97" y="134"/>
                    <a:pt x="97" y="134"/>
                    <a:pt x="97" y="134"/>
                  </a:cubicBezTo>
                  <a:cubicBezTo>
                    <a:pt x="97" y="134"/>
                    <a:pt x="97" y="134"/>
                    <a:pt x="97" y="134"/>
                  </a:cubicBezTo>
                  <a:cubicBezTo>
                    <a:pt x="105" y="141"/>
                    <a:pt x="115" y="144"/>
                    <a:pt x="127" y="144"/>
                  </a:cubicBezTo>
                  <a:cubicBezTo>
                    <a:pt x="142" y="144"/>
                    <a:pt x="159" y="139"/>
                    <a:pt x="178" y="130"/>
                  </a:cubicBezTo>
                  <a:cubicBezTo>
                    <a:pt x="178" y="130"/>
                    <a:pt x="178" y="130"/>
                    <a:pt x="178" y="130"/>
                  </a:cubicBezTo>
                  <a:moveTo>
                    <a:pt x="84" y="115"/>
                  </a:moveTo>
                  <a:cubicBezTo>
                    <a:pt x="84" y="115"/>
                    <a:pt x="84" y="115"/>
                    <a:pt x="84" y="115"/>
                  </a:cubicBezTo>
                  <a:cubicBezTo>
                    <a:pt x="87" y="123"/>
                    <a:pt x="91" y="129"/>
                    <a:pt x="97" y="134"/>
                  </a:cubicBezTo>
                  <a:cubicBezTo>
                    <a:pt x="91" y="129"/>
                    <a:pt x="87" y="123"/>
                    <a:pt x="84" y="115"/>
                  </a:cubicBezTo>
                  <a:moveTo>
                    <a:pt x="194" y="101"/>
                  </a:moveTo>
                  <a:cubicBezTo>
                    <a:pt x="197" y="106"/>
                    <a:pt x="201" y="110"/>
                    <a:pt x="205" y="115"/>
                  </a:cubicBezTo>
                  <a:cubicBezTo>
                    <a:pt x="211" y="111"/>
                    <a:pt x="216" y="107"/>
                    <a:pt x="222" y="102"/>
                  </a:cubicBezTo>
                  <a:cubicBezTo>
                    <a:pt x="222" y="102"/>
                    <a:pt x="222" y="102"/>
                    <a:pt x="222" y="102"/>
                  </a:cubicBezTo>
                  <a:cubicBezTo>
                    <a:pt x="216" y="107"/>
                    <a:pt x="211" y="111"/>
                    <a:pt x="205" y="115"/>
                  </a:cubicBezTo>
                  <a:cubicBezTo>
                    <a:pt x="201" y="110"/>
                    <a:pt x="198" y="106"/>
                    <a:pt x="194" y="101"/>
                  </a:cubicBezTo>
                  <a:cubicBezTo>
                    <a:pt x="194" y="101"/>
                    <a:pt x="194" y="101"/>
                    <a:pt x="194" y="101"/>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1"/>
                  </a:moveTo>
                  <a:cubicBezTo>
                    <a:pt x="0" y="2"/>
                    <a:pt x="0" y="2"/>
                    <a:pt x="0" y="3"/>
                  </a:cubicBezTo>
                  <a:cubicBezTo>
                    <a:pt x="0" y="2"/>
                    <a:pt x="0" y="2"/>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ṡḷîdè"/>
            <p:cNvSpPr/>
            <p:nvPr/>
          </p:nvSpPr>
          <p:spPr bwMode="auto">
            <a:xfrm>
              <a:off x="1303443" y="5220561"/>
              <a:ext cx="523875" cy="135731"/>
            </a:xfrm>
            <a:custGeom>
              <a:avLst/>
              <a:gdLst>
                <a:gd name="T0" fmla="*/ 4 w 181"/>
                <a:gd name="T1" fmla="*/ 14 h 47"/>
                <a:gd name="T2" fmla="*/ 0 w 181"/>
                <a:gd name="T3" fmla="*/ 16 h 47"/>
                <a:gd name="T4" fmla="*/ 0 w 181"/>
                <a:gd name="T5" fmla="*/ 17 h 47"/>
                <a:gd name="T6" fmla="*/ 13 w 181"/>
                <a:gd name="T7" fmla="*/ 37 h 47"/>
                <a:gd name="T8" fmla="*/ 43 w 181"/>
                <a:gd name="T9" fmla="*/ 47 h 47"/>
                <a:gd name="T10" fmla="*/ 99 w 181"/>
                <a:gd name="T11" fmla="*/ 31 h 47"/>
                <a:gd name="T12" fmla="*/ 98 w 181"/>
                <a:gd name="T13" fmla="*/ 29 h 47"/>
                <a:gd name="T14" fmla="*/ 47 w 181"/>
                <a:gd name="T15" fmla="*/ 43 h 47"/>
                <a:gd name="T16" fmla="*/ 17 w 181"/>
                <a:gd name="T17" fmla="*/ 33 h 47"/>
                <a:gd name="T18" fmla="*/ 17 w 181"/>
                <a:gd name="T19" fmla="*/ 33 h 47"/>
                <a:gd name="T20" fmla="*/ 17 w 181"/>
                <a:gd name="T21" fmla="*/ 33 h 47"/>
                <a:gd name="T22" fmla="*/ 17 w 181"/>
                <a:gd name="T23" fmla="*/ 33 h 47"/>
                <a:gd name="T24" fmla="*/ 17 w 181"/>
                <a:gd name="T25" fmla="*/ 33 h 47"/>
                <a:gd name="T26" fmla="*/ 17 w 181"/>
                <a:gd name="T27" fmla="*/ 33 h 47"/>
                <a:gd name="T28" fmla="*/ 17 w 181"/>
                <a:gd name="T29" fmla="*/ 33 h 47"/>
                <a:gd name="T30" fmla="*/ 17 w 181"/>
                <a:gd name="T31" fmla="*/ 33 h 47"/>
                <a:gd name="T32" fmla="*/ 17 w 181"/>
                <a:gd name="T33" fmla="*/ 33 h 47"/>
                <a:gd name="T34" fmla="*/ 17 w 181"/>
                <a:gd name="T35" fmla="*/ 33 h 47"/>
                <a:gd name="T36" fmla="*/ 17 w 181"/>
                <a:gd name="T37" fmla="*/ 33 h 47"/>
                <a:gd name="T38" fmla="*/ 4 w 181"/>
                <a:gd name="T39" fmla="*/ 14 h 47"/>
                <a:gd name="T40" fmla="*/ 143 w 181"/>
                <a:gd name="T41" fmla="*/ 1 h 47"/>
                <a:gd name="T42" fmla="*/ 142 w 181"/>
                <a:gd name="T43" fmla="*/ 1 h 47"/>
                <a:gd name="T44" fmla="*/ 125 w 181"/>
                <a:gd name="T45" fmla="*/ 14 h 47"/>
                <a:gd name="T46" fmla="*/ 125 w 181"/>
                <a:gd name="T47" fmla="*/ 14 h 47"/>
                <a:gd name="T48" fmla="*/ 143 w 181"/>
                <a:gd name="T49" fmla="*/ 1 h 47"/>
                <a:gd name="T50" fmla="*/ 181 w 181"/>
                <a:gd name="T51" fmla="*/ 0 h 47"/>
                <a:gd name="T52" fmla="*/ 180 w 181"/>
                <a:gd name="T53" fmla="*/ 0 h 47"/>
                <a:gd name="T54" fmla="*/ 176 w 181"/>
                <a:gd name="T55" fmla="*/ 4 h 47"/>
                <a:gd name="T56" fmla="*/ 181 w 181"/>
                <a:gd name="T5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1" h="47">
                  <a:moveTo>
                    <a:pt x="4" y="14"/>
                  </a:moveTo>
                  <a:cubicBezTo>
                    <a:pt x="3" y="15"/>
                    <a:pt x="2" y="16"/>
                    <a:pt x="0" y="16"/>
                  </a:cubicBezTo>
                  <a:cubicBezTo>
                    <a:pt x="0" y="17"/>
                    <a:pt x="0" y="17"/>
                    <a:pt x="0" y="17"/>
                  </a:cubicBezTo>
                  <a:cubicBezTo>
                    <a:pt x="2" y="25"/>
                    <a:pt x="7" y="32"/>
                    <a:pt x="13" y="37"/>
                  </a:cubicBezTo>
                  <a:cubicBezTo>
                    <a:pt x="21" y="44"/>
                    <a:pt x="31" y="47"/>
                    <a:pt x="43" y="47"/>
                  </a:cubicBezTo>
                  <a:cubicBezTo>
                    <a:pt x="59" y="47"/>
                    <a:pt x="79" y="41"/>
                    <a:pt x="99" y="31"/>
                  </a:cubicBezTo>
                  <a:cubicBezTo>
                    <a:pt x="99" y="30"/>
                    <a:pt x="98" y="30"/>
                    <a:pt x="98" y="29"/>
                  </a:cubicBezTo>
                  <a:cubicBezTo>
                    <a:pt x="79" y="38"/>
                    <a:pt x="62" y="43"/>
                    <a:pt x="47" y="43"/>
                  </a:cubicBezTo>
                  <a:cubicBezTo>
                    <a:pt x="35" y="43"/>
                    <a:pt x="25" y="40"/>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1" y="28"/>
                    <a:pt x="7" y="22"/>
                    <a:pt x="4" y="14"/>
                  </a:cubicBezTo>
                  <a:moveTo>
                    <a:pt x="143" y="1"/>
                  </a:moveTo>
                  <a:cubicBezTo>
                    <a:pt x="143" y="1"/>
                    <a:pt x="142" y="1"/>
                    <a:pt x="142" y="1"/>
                  </a:cubicBezTo>
                  <a:cubicBezTo>
                    <a:pt x="136" y="6"/>
                    <a:pt x="131" y="10"/>
                    <a:pt x="125" y="14"/>
                  </a:cubicBezTo>
                  <a:cubicBezTo>
                    <a:pt x="125" y="14"/>
                    <a:pt x="125" y="14"/>
                    <a:pt x="125" y="14"/>
                  </a:cubicBezTo>
                  <a:cubicBezTo>
                    <a:pt x="131" y="10"/>
                    <a:pt x="137" y="6"/>
                    <a:pt x="143" y="1"/>
                  </a:cubicBezTo>
                  <a:moveTo>
                    <a:pt x="181" y="0"/>
                  </a:moveTo>
                  <a:cubicBezTo>
                    <a:pt x="180" y="0"/>
                    <a:pt x="180" y="0"/>
                    <a:pt x="180" y="0"/>
                  </a:cubicBezTo>
                  <a:cubicBezTo>
                    <a:pt x="179" y="1"/>
                    <a:pt x="177" y="3"/>
                    <a:pt x="176" y="4"/>
                  </a:cubicBezTo>
                  <a:cubicBezTo>
                    <a:pt x="177" y="3"/>
                    <a:pt x="179" y="1"/>
                    <a:pt x="181"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Sļîḍé"/>
            <p:cNvSpPr/>
            <p:nvPr/>
          </p:nvSpPr>
          <p:spPr bwMode="auto">
            <a:xfrm>
              <a:off x="1236768" y="5220561"/>
              <a:ext cx="586978" cy="230981"/>
            </a:xfrm>
            <a:custGeom>
              <a:avLst/>
              <a:gdLst>
                <a:gd name="T0" fmla="*/ 23 w 203"/>
                <a:gd name="T1" fmla="*/ 17 h 80"/>
                <a:gd name="T2" fmla="*/ 11 w 203"/>
                <a:gd name="T3" fmla="*/ 19 h 80"/>
                <a:gd name="T4" fmla="*/ 1 w 203"/>
                <a:gd name="T5" fmla="*/ 17 h 80"/>
                <a:gd name="T6" fmla="*/ 19 w 203"/>
                <a:gd name="T7" fmla="*/ 68 h 80"/>
                <a:gd name="T8" fmla="*/ 20 w 203"/>
                <a:gd name="T9" fmla="*/ 68 h 80"/>
                <a:gd name="T10" fmla="*/ 20 w 203"/>
                <a:gd name="T11" fmla="*/ 68 h 80"/>
                <a:gd name="T12" fmla="*/ 20 w 203"/>
                <a:gd name="T13" fmla="*/ 68 h 80"/>
                <a:gd name="T14" fmla="*/ 20 w 203"/>
                <a:gd name="T15" fmla="*/ 68 h 80"/>
                <a:gd name="T16" fmla="*/ 20 w 203"/>
                <a:gd name="T17" fmla="*/ 68 h 80"/>
                <a:gd name="T18" fmla="*/ 22 w 203"/>
                <a:gd name="T19" fmla="*/ 70 h 80"/>
                <a:gd name="T20" fmla="*/ 22 w 203"/>
                <a:gd name="T21" fmla="*/ 70 h 80"/>
                <a:gd name="T22" fmla="*/ 22 w 203"/>
                <a:gd name="T23" fmla="*/ 70 h 80"/>
                <a:gd name="T24" fmla="*/ 56 w 203"/>
                <a:gd name="T25" fmla="*/ 80 h 80"/>
                <a:gd name="T26" fmla="*/ 139 w 203"/>
                <a:gd name="T27" fmla="*/ 51 h 80"/>
                <a:gd name="T28" fmla="*/ 122 w 203"/>
                <a:gd name="T29" fmla="*/ 31 h 80"/>
                <a:gd name="T30" fmla="*/ 66 w 203"/>
                <a:gd name="T31" fmla="*/ 47 h 80"/>
                <a:gd name="T32" fmla="*/ 36 w 203"/>
                <a:gd name="T33" fmla="*/ 37 h 80"/>
                <a:gd name="T34" fmla="*/ 23 w 203"/>
                <a:gd name="T35" fmla="*/ 17 h 80"/>
                <a:gd name="T36" fmla="*/ 203 w 203"/>
                <a:gd name="T37" fmla="*/ 0 h 80"/>
                <a:gd name="T38" fmla="*/ 166 w 203"/>
                <a:gd name="T39" fmla="*/ 1 h 80"/>
                <a:gd name="T40" fmla="*/ 148 w 203"/>
                <a:gd name="T41" fmla="*/ 14 h 80"/>
                <a:gd name="T42" fmla="*/ 166 w 203"/>
                <a:gd name="T43" fmla="*/ 32 h 80"/>
                <a:gd name="T44" fmla="*/ 166 w 203"/>
                <a:gd name="T45" fmla="*/ 32 h 80"/>
                <a:gd name="T46" fmla="*/ 166 w 203"/>
                <a:gd name="T47" fmla="*/ 32 h 80"/>
                <a:gd name="T48" fmla="*/ 198 w 203"/>
                <a:gd name="T49" fmla="*/ 5 h 80"/>
                <a:gd name="T50" fmla="*/ 199 w 203"/>
                <a:gd name="T51" fmla="*/ 4 h 80"/>
                <a:gd name="T52" fmla="*/ 203 w 203"/>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3" h="80">
                  <a:moveTo>
                    <a:pt x="23" y="17"/>
                  </a:moveTo>
                  <a:cubicBezTo>
                    <a:pt x="19" y="18"/>
                    <a:pt x="15" y="19"/>
                    <a:pt x="11" y="19"/>
                  </a:cubicBezTo>
                  <a:cubicBezTo>
                    <a:pt x="8" y="19"/>
                    <a:pt x="4" y="18"/>
                    <a:pt x="1" y="17"/>
                  </a:cubicBezTo>
                  <a:cubicBezTo>
                    <a:pt x="0" y="39"/>
                    <a:pt x="6" y="57"/>
                    <a:pt x="19" y="68"/>
                  </a:cubicBezTo>
                  <a:cubicBezTo>
                    <a:pt x="19" y="68"/>
                    <a:pt x="19" y="68"/>
                    <a:pt x="20" y="68"/>
                  </a:cubicBezTo>
                  <a:cubicBezTo>
                    <a:pt x="20" y="68"/>
                    <a:pt x="20" y="68"/>
                    <a:pt x="20" y="68"/>
                  </a:cubicBezTo>
                  <a:cubicBezTo>
                    <a:pt x="20" y="68"/>
                    <a:pt x="20" y="68"/>
                    <a:pt x="20" y="68"/>
                  </a:cubicBezTo>
                  <a:cubicBezTo>
                    <a:pt x="20" y="68"/>
                    <a:pt x="20" y="68"/>
                    <a:pt x="20" y="68"/>
                  </a:cubicBezTo>
                  <a:cubicBezTo>
                    <a:pt x="20" y="68"/>
                    <a:pt x="20" y="68"/>
                    <a:pt x="20" y="68"/>
                  </a:cubicBezTo>
                  <a:cubicBezTo>
                    <a:pt x="20" y="69"/>
                    <a:pt x="21" y="70"/>
                    <a:pt x="22" y="70"/>
                  </a:cubicBezTo>
                  <a:cubicBezTo>
                    <a:pt x="22" y="70"/>
                    <a:pt x="22" y="70"/>
                    <a:pt x="22" y="70"/>
                  </a:cubicBezTo>
                  <a:cubicBezTo>
                    <a:pt x="22" y="70"/>
                    <a:pt x="22" y="70"/>
                    <a:pt x="22" y="70"/>
                  </a:cubicBezTo>
                  <a:cubicBezTo>
                    <a:pt x="31" y="77"/>
                    <a:pt x="42" y="80"/>
                    <a:pt x="56" y="80"/>
                  </a:cubicBezTo>
                  <a:cubicBezTo>
                    <a:pt x="79" y="80"/>
                    <a:pt x="108" y="70"/>
                    <a:pt x="139" y="51"/>
                  </a:cubicBezTo>
                  <a:cubicBezTo>
                    <a:pt x="133" y="44"/>
                    <a:pt x="128" y="38"/>
                    <a:pt x="122" y="31"/>
                  </a:cubicBezTo>
                  <a:cubicBezTo>
                    <a:pt x="102" y="41"/>
                    <a:pt x="82" y="47"/>
                    <a:pt x="66" y="47"/>
                  </a:cubicBezTo>
                  <a:cubicBezTo>
                    <a:pt x="54" y="47"/>
                    <a:pt x="44" y="44"/>
                    <a:pt x="36" y="37"/>
                  </a:cubicBezTo>
                  <a:cubicBezTo>
                    <a:pt x="30" y="32"/>
                    <a:pt x="25" y="25"/>
                    <a:pt x="23" y="17"/>
                  </a:cubicBezTo>
                  <a:moveTo>
                    <a:pt x="203" y="0"/>
                  </a:moveTo>
                  <a:cubicBezTo>
                    <a:pt x="191" y="1"/>
                    <a:pt x="179" y="1"/>
                    <a:pt x="166" y="1"/>
                  </a:cubicBezTo>
                  <a:cubicBezTo>
                    <a:pt x="160" y="6"/>
                    <a:pt x="154" y="10"/>
                    <a:pt x="148" y="14"/>
                  </a:cubicBezTo>
                  <a:cubicBezTo>
                    <a:pt x="154" y="21"/>
                    <a:pt x="160" y="27"/>
                    <a:pt x="166" y="32"/>
                  </a:cubicBezTo>
                  <a:cubicBezTo>
                    <a:pt x="166" y="32"/>
                    <a:pt x="166" y="32"/>
                    <a:pt x="166" y="32"/>
                  </a:cubicBezTo>
                  <a:cubicBezTo>
                    <a:pt x="166" y="32"/>
                    <a:pt x="166" y="32"/>
                    <a:pt x="166" y="32"/>
                  </a:cubicBezTo>
                  <a:cubicBezTo>
                    <a:pt x="176" y="24"/>
                    <a:pt x="187" y="15"/>
                    <a:pt x="198" y="5"/>
                  </a:cubicBezTo>
                  <a:cubicBezTo>
                    <a:pt x="198" y="5"/>
                    <a:pt x="198" y="4"/>
                    <a:pt x="199" y="4"/>
                  </a:cubicBezTo>
                  <a:cubicBezTo>
                    <a:pt x="200" y="3"/>
                    <a:pt x="202" y="1"/>
                    <a:pt x="203" y="0"/>
                  </a:cubicBezTo>
                </a:path>
              </a:pathLst>
            </a:custGeom>
            <a:solidFill>
              <a:srgbClr val="2A9A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îṡḻíďe"/>
            <p:cNvSpPr/>
            <p:nvPr/>
          </p:nvSpPr>
          <p:spPr bwMode="auto">
            <a:xfrm>
              <a:off x="1613005" y="5220561"/>
              <a:ext cx="315516" cy="198834"/>
            </a:xfrm>
            <a:custGeom>
              <a:avLst/>
              <a:gdLst>
                <a:gd name="T0" fmla="*/ 0 w 109"/>
                <a:gd name="T1" fmla="*/ 0 h 69"/>
                <a:gd name="T2" fmla="*/ 95 w 109"/>
                <a:gd name="T3" fmla="*/ 69 h 69"/>
                <a:gd name="T4" fmla="*/ 109 w 109"/>
                <a:gd name="T5" fmla="*/ 67 h 69"/>
                <a:gd name="T6" fmla="*/ 108 w 109"/>
                <a:gd name="T7" fmla="*/ 64 h 69"/>
                <a:gd name="T8" fmla="*/ 99 w 109"/>
                <a:gd name="T9" fmla="*/ 65 h 69"/>
                <a:gd name="T10" fmla="*/ 36 w 109"/>
                <a:gd name="T11" fmla="*/ 32 h 69"/>
                <a:gd name="T12" fmla="*/ 18 w 109"/>
                <a:gd name="T13" fmla="*/ 14 h 69"/>
                <a:gd name="T14" fmla="*/ 18 w 109"/>
                <a:gd name="T15" fmla="*/ 14 h 69"/>
                <a:gd name="T16" fmla="*/ 7 w 109"/>
                <a:gd name="T17" fmla="*/ 0 h 69"/>
                <a:gd name="T18" fmla="*/ 0 w 109"/>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69">
                  <a:moveTo>
                    <a:pt x="0" y="0"/>
                  </a:moveTo>
                  <a:cubicBezTo>
                    <a:pt x="31" y="43"/>
                    <a:pt x="67" y="69"/>
                    <a:pt x="95" y="69"/>
                  </a:cubicBezTo>
                  <a:cubicBezTo>
                    <a:pt x="100" y="69"/>
                    <a:pt x="104" y="68"/>
                    <a:pt x="109" y="67"/>
                  </a:cubicBezTo>
                  <a:cubicBezTo>
                    <a:pt x="108" y="64"/>
                    <a:pt x="108" y="64"/>
                    <a:pt x="108" y="64"/>
                  </a:cubicBezTo>
                  <a:cubicBezTo>
                    <a:pt x="105" y="65"/>
                    <a:pt x="102" y="65"/>
                    <a:pt x="99" y="65"/>
                  </a:cubicBezTo>
                  <a:cubicBezTo>
                    <a:pt x="80" y="65"/>
                    <a:pt x="58" y="53"/>
                    <a:pt x="36" y="32"/>
                  </a:cubicBezTo>
                  <a:cubicBezTo>
                    <a:pt x="30" y="27"/>
                    <a:pt x="24" y="21"/>
                    <a:pt x="18" y="14"/>
                  </a:cubicBezTo>
                  <a:cubicBezTo>
                    <a:pt x="18" y="14"/>
                    <a:pt x="18" y="14"/>
                    <a:pt x="18" y="14"/>
                  </a:cubicBezTo>
                  <a:cubicBezTo>
                    <a:pt x="14" y="9"/>
                    <a:pt x="10" y="5"/>
                    <a:pt x="7" y="0"/>
                  </a:cubicBezTo>
                  <a:cubicBezTo>
                    <a:pt x="4" y="0"/>
                    <a:pt x="2" y="0"/>
                    <a:pt x="0"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sḻiḋe"/>
            <p:cNvSpPr/>
            <p:nvPr/>
          </p:nvSpPr>
          <p:spPr bwMode="auto">
            <a:xfrm>
              <a:off x="1520137" y="5208655"/>
              <a:ext cx="448866" cy="313134"/>
            </a:xfrm>
            <a:custGeom>
              <a:avLst/>
              <a:gdLst>
                <a:gd name="T0" fmla="*/ 0 w 155"/>
                <a:gd name="T1" fmla="*/ 0 h 108"/>
                <a:gd name="T2" fmla="*/ 23 w 155"/>
                <a:gd name="T3" fmla="*/ 33 h 108"/>
                <a:gd name="T4" fmla="*/ 23 w 155"/>
                <a:gd name="T5" fmla="*/ 33 h 108"/>
                <a:gd name="T6" fmla="*/ 23 w 155"/>
                <a:gd name="T7" fmla="*/ 33 h 108"/>
                <a:gd name="T8" fmla="*/ 24 w 155"/>
                <a:gd name="T9" fmla="*/ 35 h 108"/>
                <a:gd name="T10" fmla="*/ 41 w 155"/>
                <a:gd name="T11" fmla="*/ 55 h 108"/>
                <a:gd name="T12" fmla="*/ 41 w 155"/>
                <a:gd name="T13" fmla="*/ 55 h 108"/>
                <a:gd name="T14" fmla="*/ 131 w 155"/>
                <a:gd name="T15" fmla="*/ 108 h 108"/>
                <a:gd name="T16" fmla="*/ 149 w 155"/>
                <a:gd name="T17" fmla="*/ 105 h 108"/>
                <a:gd name="T18" fmla="*/ 149 w 155"/>
                <a:gd name="T19" fmla="*/ 105 h 108"/>
                <a:gd name="T20" fmla="*/ 149 w 155"/>
                <a:gd name="T21" fmla="*/ 105 h 108"/>
                <a:gd name="T22" fmla="*/ 151 w 155"/>
                <a:gd name="T23" fmla="*/ 104 h 108"/>
                <a:gd name="T24" fmla="*/ 151 w 155"/>
                <a:gd name="T25" fmla="*/ 104 h 108"/>
                <a:gd name="T26" fmla="*/ 151 w 155"/>
                <a:gd name="T27" fmla="*/ 104 h 108"/>
                <a:gd name="T28" fmla="*/ 151 w 155"/>
                <a:gd name="T29" fmla="*/ 104 h 108"/>
                <a:gd name="T30" fmla="*/ 151 w 155"/>
                <a:gd name="T31" fmla="*/ 104 h 108"/>
                <a:gd name="T32" fmla="*/ 151 w 155"/>
                <a:gd name="T33" fmla="*/ 104 h 108"/>
                <a:gd name="T34" fmla="*/ 155 w 155"/>
                <a:gd name="T35" fmla="*/ 102 h 108"/>
                <a:gd name="T36" fmla="*/ 141 w 155"/>
                <a:gd name="T37" fmla="*/ 71 h 108"/>
                <a:gd name="T38" fmla="*/ 127 w 155"/>
                <a:gd name="T39" fmla="*/ 73 h 108"/>
                <a:gd name="T40" fmla="*/ 32 w 155"/>
                <a:gd name="T41" fmla="*/ 4 h 108"/>
                <a:gd name="T42" fmla="*/ 0 w 155"/>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 h="108">
                  <a:moveTo>
                    <a:pt x="0" y="0"/>
                  </a:moveTo>
                  <a:cubicBezTo>
                    <a:pt x="8" y="12"/>
                    <a:pt x="15" y="23"/>
                    <a:pt x="23" y="33"/>
                  </a:cubicBezTo>
                  <a:cubicBezTo>
                    <a:pt x="23" y="33"/>
                    <a:pt x="23" y="33"/>
                    <a:pt x="23" y="33"/>
                  </a:cubicBezTo>
                  <a:cubicBezTo>
                    <a:pt x="23" y="33"/>
                    <a:pt x="23" y="33"/>
                    <a:pt x="23" y="33"/>
                  </a:cubicBezTo>
                  <a:cubicBezTo>
                    <a:pt x="23" y="34"/>
                    <a:pt x="24" y="34"/>
                    <a:pt x="24" y="35"/>
                  </a:cubicBezTo>
                  <a:cubicBezTo>
                    <a:pt x="30" y="42"/>
                    <a:pt x="35" y="48"/>
                    <a:pt x="41" y="55"/>
                  </a:cubicBezTo>
                  <a:cubicBezTo>
                    <a:pt x="41" y="55"/>
                    <a:pt x="41" y="55"/>
                    <a:pt x="41" y="55"/>
                  </a:cubicBezTo>
                  <a:cubicBezTo>
                    <a:pt x="72" y="88"/>
                    <a:pt x="104" y="108"/>
                    <a:pt x="131" y="108"/>
                  </a:cubicBezTo>
                  <a:cubicBezTo>
                    <a:pt x="137" y="108"/>
                    <a:pt x="143" y="107"/>
                    <a:pt x="149" y="105"/>
                  </a:cubicBezTo>
                  <a:cubicBezTo>
                    <a:pt x="149" y="105"/>
                    <a:pt x="149" y="105"/>
                    <a:pt x="149" y="105"/>
                  </a:cubicBezTo>
                  <a:cubicBezTo>
                    <a:pt x="149" y="105"/>
                    <a:pt x="149" y="105"/>
                    <a:pt x="149" y="105"/>
                  </a:cubicBezTo>
                  <a:cubicBezTo>
                    <a:pt x="150" y="105"/>
                    <a:pt x="151" y="104"/>
                    <a:pt x="151" y="104"/>
                  </a:cubicBezTo>
                  <a:cubicBezTo>
                    <a:pt x="151" y="104"/>
                    <a:pt x="151" y="104"/>
                    <a:pt x="151" y="104"/>
                  </a:cubicBezTo>
                  <a:cubicBezTo>
                    <a:pt x="151" y="104"/>
                    <a:pt x="151" y="104"/>
                    <a:pt x="151" y="104"/>
                  </a:cubicBezTo>
                  <a:cubicBezTo>
                    <a:pt x="151" y="104"/>
                    <a:pt x="151" y="104"/>
                    <a:pt x="151" y="104"/>
                  </a:cubicBezTo>
                  <a:cubicBezTo>
                    <a:pt x="151" y="104"/>
                    <a:pt x="151" y="104"/>
                    <a:pt x="151" y="104"/>
                  </a:cubicBezTo>
                  <a:cubicBezTo>
                    <a:pt x="151" y="104"/>
                    <a:pt x="151" y="104"/>
                    <a:pt x="151" y="104"/>
                  </a:cubicBezTo>
                  <a:cubicBezTo>
                    <a:pt x="153" y="103"/>
                    <a:pt x="154" y="103"/>
                    <a:pt x="155" y="102"/>
                  </a:cubicBezTo>
                  <a:cubicBezTo>
                    <a:pt x="141" y="71"/>
                    <a:pt x="141" y="71"/>
                    <a:pt x="141" y="71"/>
                  </a:cubicBezTo>
                  <a:cubicBezTo>
                    <a:pt x="136" y="72"/>
                    <a:pt x="132" y="73"/>
                    <a:pt x="127" y="73"/>
                  </a:cubicBezTo>
                  <a:cubicBezTo>
                    <a:pt x="99" y="73"/>
                    <a:pt x="63" y="47"/>
                    <a:pt x="32" y="4"/>
                  </a:cubicBezTo>
                  <a:cubicBezTo>
                    <a:pt x="21" y="3"/>
                    <a:pt x="10" y="2"/>
                    <a:pt x="0" y="0"/>
                  </a:cubicBezTo>
                </a:path>
              </a:pathLst>
            </a:custGeom>
            <a:solidFill>
              <a:srgbClr val="F25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ṡliďê"/>
            <p:cNvSpPr/>
            <p:nvPr/>
          </p:nvSpPr>
          <p:spPr bwMode="auto">
            <a:xfrm>
              <a:off x="1190334" y="5216989"/>
              <a:ext cx="503634" cy="17859"/>
            </a:xfrm>
            <a:custGeom>
              <a:avLst/>
              <a:gdLst>
                <a:gd name="T0" fmla="*/ 3 w 174"/>
                <a:gd name="T1" fmla="*/ 6 h 6"/>
                <a:gd name="T2" fmla="*/ 3 w 174"/>
                <a:gd name="T3" fmla="*/ 6 h 6"/>
                <a:gd name="T4" fmla="*/ 3 w 174"/>
                <a:gd name="T5" fmla="*/ 6 h 6"/>
                <a:gd name="T6" fmla="*/ 3 w 174"/>
                <a:gd name="T7" fmla="*/ 6 h 6"/>
                <a:gd name="T8" fmla="*/ 1 w 174"/>
                <a:gd name="T9" fmla="*/ 3 h 6"/>
                <a:gd name="T10" fmla="*/ 1 w 174"/>
                <a:gd name="T11" fmla="*/ 3 h 6"/>
                <a:gd name="T12" fmla="*/ 1 w 174"/>
                <a:gd name="T13" fmla="*/ 3 h 6"/>
                <a:gd name="T14" fmla="*/ 1 w 174"/>
                <a:gd name="T15" fmla="*/ 3 h 6"/>
                <a:gd name="T16" fmla="*/ 1 w 174"/>
                <a:gd name="T17" fmla="*/ 3 h 6"/>
                <a:gd name="T18" fmla="*/ 1 w 174"/>
                <a:gd name="T19" fmla="*/ 3 h 6"/>
                <a:gd name="T20" fmla="*/ 1 w 174"/>
                <a:gd name="T21" fmla="*/ 3 h 6"/>
                <a:gd name="T22" fmla="*/ 1 w 174"/>
                <a:gd name="T23" fmla="*/ 3 h 6"/>
                <a:gd name="T24" fmla="*/ 1 w 174"/>
                <a:gd name="T25" fmla="*/ 3 h 6"/>
                <a:gd name="T26" fmla="*/ 1 w 174"/>
                <a:gd name="T27" fmla="*/ 3 h 6"/>
                <a:gd name="T28" fmla="*/ 1 w 174"/>
                <a:gd name="T29" fmla="*/ 3 h 6"/>
                <a:gd name="T30" fmla="*/ 174 w 174"/>
                <a:gd name="T31" fmla="*/ 2 h 6"/>
                <a:gd name="T32" fmla="*/ 173 w 174"/>
                <a:gd name="T33" fmla="*/ 2 h 6"/>
                <a:gd name="T34" fmla="*/ 173 w 174"/>
                <a:gd name="T35" fmla="*/ 2 h 6"/>
                <a:gd name="T36" fmla="*/ 173 w 174"/>
                <a:gd name="T37" fmla="*/ 2 h 6"/>
                <a:gd name="T38" fmla="*/ 1 w 174"/>
                <a:gd name="T39" fmla="*/ 2 h 6"/>
                <a:gd name="T40" fmla="*/ 1 w 174"/>
                <a:gd name="T41" fmla="*/ 2 h 6"/>
                <a:gd name="T42" fmla="*/ 1 w 174"/>
                <a:gd name="T43" fmla="*/ 2 h 6"/>
                <a:gd name="T44" fmla="*/ 1 w 174"/>
                <a:gd name="T45" fmla="*/ 1 h 6"/>
                <a:gd name="T46" fmla="*/ 1 w 174"/>
                <a:gd name="T47" fmla="*/ 1 h 6"/>
                <a:gd name="T48" fmla="*/ 1 w 174"/>
                <a:gd name="T49" fmla="*/ 1 h 6"/>
                <a:gd name="T50" fmla="*/ 0 w 174"/>
                <a:gd name="T51" fmla="*/ 1 h 6"/>
                <a:gd name="T52" fmla="*/ 0 w 174"/>
                <a:gd name="T53" fmla="*/ 1 h 6"/>
                <a:gd name="T54" fmla="*/ 0 w 174"/>
                <a:gd name="T55" fmla="*/ 1 h 6"/>
                <a:gd name="T56" fmla="*/ 0 w 174"/>
                <a:gd name="T57" fmla="*/ 1 h 6"/>
                <a:gd name="T58" fmla="*/ 0 w 174"/>
                <a:gd name="T59" fmla="*/ 1 h 6"/>
                <a:gd name="T60" fmla="*/ 0 w 174"/>
                <a:gd name="T61" fmla="*/ 1 h 6"/>
                <a:gd name="T62" fmla="*/ 0 w 174"/>
                <a:gd name="T63" fmla="*/ 1 h 6"/>
                <a:gd name="T64" fmla="*/ 0 w 174"/>
                <a:gd name="T65" fmla="*/ 1 h 6"/>
                <a:gd name="T66" fmla="*/ 0 w 174"/>
                <a:gd name="T67" fmla="*/ 1 h 6"/>
                <a:gd name="T68" fmla="*/ 0 w 174"/>
                <a:gd name="T69" fmla="*/ 1 h 6"/>
                <a:gd name="T70" fmla="*/ 0 w 174"/>
                <a:gd name="T71" fmla="*/ 1 h 6"/>
                <a:gd name="T72" fmla="*/ 0 w 174"/>
                <a:gd name="T73" fmla="*/ 1 h 6"/>
                <a:gd name="T74" fmla="*/ 0 w 174"/>
                <a:gd name="T75" fmla="*/ 0 h 6"/>
                <a:gd name="T76" fmla="*/ 0 w 174"/>
                <a:gd name="T7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6">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1" y="3"/>
                  </a:moveTo>
                  <a:cubicBezTo>
                    <a:pt x="2" y="4"/>
                    <a:pt x="2" y="5"/>
                    <a:pt x="3" y="6"/>
                  </a:cubicBezTo>
                  <a:cubicBezTo>
                    <a:pt x="2" y="5"/>
                    <a:pt x="2" y="4"/>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74" y="2"/>
                  </a:moveTo>
                  <a:cubicBezTo>
                    <a:pt x="174" y="2"/>
                    <a:pt x="174" y="2"/>
                    <a:pt x="174" y="2"/>
                  </a:cubicBezTo>
                  <a:cubicBezTo>
                    <a:pt x="174" y="2"/>
                    <a:pt x="174" y="2"/>
                    <a:pt x="174" y="2"/>
                  </a:cubicBezTo>
                  <a:moveTo>
                    <a:pt x="173" y="2"/>
                  </a:moveTo>
                  <a:cubicBezTo>
                    <a:pt x="173" y="2"/>
                    <a:pt x="174" y="2"/>
                    <a:pt x="174" y="2"/>
                  </a:cubicBezTo>
                  <a:cubicBezTo>
                    <a:pt x="174" y="2"/>
                    <a:pt x="173" y="2"/>
                    <a:pt x="173" y="2"/>
                  </a:cubicBezTo>
                  <a:moveTo>
                    <a:pt x="173" y="2"/>
                  </a:moveTo>
                  <a:cubicBezTo>
                    <a:pt x="173" y="2"/>
                    <a:pt x="173" y="2"/>
                    <a:pt x="173" y="2"/>
                  </a:cubicBezTo>
                  <a:cubicBezTo>
                    <a:pt x="173" y="2"/>
                    <a:pt x="173" y="2"/>
                    <a:pt x="173" y="2"/>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1"/>
                  </a:moveTo>
                  <a:cubicBezTo>
                    <a:pt x="1" y="1"/>
                    <a:pt x="1" y="1"/>
                    <a:pt x="1" y="2"/>
                  </a:cubicBezTo>
                  <a:cubicBezTo>
                    <a:pt x="1" y="1"/>
                    <a:pt x="1" y="1"/>
                    <a:pt x="1" y="1"/>
                  </a:cubicBezTo>
                  <a:moveTo>
                    <a:pt x="0" y="1"/>
                  </a:moveTo>
                  <a:cubicBezTo>
                    <a:pt x="1" y="1"/>
                    <a:pt x="1" y="1"/>
                    <a:pt x="1" y="1"/>
                  </a:cubicBezTo>
                  <a:cubicBezTo>
                    <a:pt x="1" y="1"/>
                    <a:pt x="1"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ṩḻiḋe"/>
            <p:cNvSpPr/>
            <p:nvPr/>
          </p:nvSpPr>
          <p:spPr bwMode="auto">
            <a:xfrm>
              <a:off x="1220099" y="5121739"/>
              <a:ext cx="144066" cy="125015"/>
            </a:xfrm>
            <a:custGeom>
              <a:avLst/>
              <a:gdLst>
                <a:gd name="T0" fmla="*/ 45 w 50"/>
                <a:gd name="T1" fmla="*/ 17 h 43"/>
                <a:gd name="T2" fmla="*/ 39 w 50"/>
                <a:gd name="T3" fmla="*/ 43 h 43"/>
                <a:gd name="T4" fmla="*/ 50 w 50"/>
                <a:gd name="T5" fmla="*/ 19 h 43"/>
                <a:gd name="T6" fmla="*/ 45 w 50"/>
                <a:gd name="T7" fmla="*/ 17 h 43"/>
                <a:gd name="T8" fmla="*/ 2 w 50"/>
                <a:gd name="T9" fmla="*/ 0 h 43"/>
                <a:gd name="T10" fmla="*/ 0 w 50"/>
                <a:gd name="T11" fmla="*/ 2 h 43"/>
                <a:gd name="T12" fmla="*/ 3 w 50"/>
                <a:gd name="T13" fmla="*/ 0 h 43"/>
                <a:gd name="T14" fmla="*/ 2 w 5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3">
                  <a:moveTo>
                    <a:pt x="45" y="17"/>
                  </a:moveTo>
                  <a:cubicBezTo>
                    <a:pt x="47" y="26"/>
                    <a:pt x="45" y="36"/>
                    <a:pt x="39" y="43"/>
                  </a:cubicBezTo>
                  <a:cubicBezTo>
                    <a:pt x="46" y="38"/>
                    <a:pt x="50" y="28"/>
                    <a:pt x="50" y="19"/>
                  </a:cubicBezTo>
                  <a:cubicBezTo>
                    <a:pt x="48" y="18"/>
                    <a:pt x="46" y="18"/>
                    <a:pt x="45" y="17"/>
                  </a:cubicBezTo>
                  <a:moveTo>
                    <a:pt x="2" y="0"/>
                  </a:moveTo>
                  <a:cubicBezTo>
                    <a:pt x="2" y="0"/>
                    <a:pt x="1" y="1"/>
                    <a:pt x="0" y="2"/>
                  </a:cubicBezTo>
                  <a:cubicBezTo>
                    <a:pt x="1" y="1"/>
                    <a:pt x="2" y="1"/>
                    <a:pt x="3" y="0"/>
                  </a:cubicBezTo>
                  <a:cubicBezTo>
                    <a:pt x="3" y="0"/>
                    <a:pt x="3" y="0"/>
                    <a:pt x="2" y="0"/>
                  </a:cubicBezTo>
                </a:path>
              </a:pathLst>
            </a:cu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işľíďe"/>
            <p:cNvSpPr/>
            <p:nvPr/>
          </p:nvSpPr>
          <p:spPr bwMode="auto">
            <a:xfrm>
              <a:off x="1179618" y="5121739"/>
              <a:ext cx="176212" cy="153590"/>
            </a:xfrm>
            <a:custGeom>
              <a:avLst/>
              <a:gdLst>
                <a:gd name="T0" fmla="*/ 17 w 61"/>
                <a:gd name="T1" fmla="*/ 0 h 53"/>
                <a:gd name="T2" fmla="*/ 14 w 61"/>
                <a:gd name="T3" fmla="*/ 2 h 53"/>
                <a:gd name="T4" fmla="*/ 14 w 61"/>
                <a:gd name="T5" fmla="*/ 2 h 53"/>
                <a:gd name="T6" fmla="*/ 4 w 61"/>
                <a:gd name="T7" fmla="*/ 33 h 53"/>
                <a:gd name="T8" fmla="*/ 4 w 61"/>
                <a:gd name="T9" fmla="*/ 33 h 53"/>
                <a:gd name="T10" fmla="*/ 4 w 61"/>
                <a:gd name="T11" fmla="*/ 34 h 53"/>
                <a:gd name="T12" fmla="*/ 4 w 61"/>
                <a:gd name="T13" fmla="*/ 34 h 53"/>
                <a:gd name="T14" fmla="*/ 4 w 61"/>
                <a:gd name="T15" fmla="*/ 34 h 53"/>
                <a:gd name="T16" fmla="*/ 4 w 61"/>
                <a:gd name="T17" fmla="*/ 34 h 53"/>
                <a:gd name="T18" fmla="*/ 4 w 61"/>
                <a:gd name="T19" fmla="*/ 34 h 53"/>
                <a:gd name="T20" fmla="*/ 4 w 61"/>
                <a:gd name="T21" fmla="*/ 34 h 53"/>
                <a:gd name="T22" fmla="*/ 4 w 61"/>
                <a:gd name="T23" fmla="*/ 34 h 53"/>
                <a:gd name="T24" fmla="*/ 4 w 61"/>
                <a:gd name="T25" fmla="*/ 34 h 53"/>
                <a:gd name="T26" fmla="*/ 4 w 61"/>
                <a:gd name="T27" fmla="*/ 34 h 53"/>
                <a:gd name="T28" fmla="*/ 4 w 61"/>
                <a:gd name="T29" fmla="*/ 34 h 53"/>
                <a:gd name="T30" fmla="*/ 4 w 61"/>
                <a:gd name="T31" fmla="*/ 34 h 53"/>
                <a:gd name="T32" fmla="*/ 4 w 61"/>
                <a:gd name="T33" fmla="*/ 34 h 53"/>
                <a:gd name="T34" fmla="*/ 4 w 61"/>
                <a:gd name="T35" fmla="*/ 34 h 53"/>
                <a:gd name="T36" fmla="*/ 4 w 61"/>
                <a:gd name="T37" fmla="*/ 34 h 53"/>
                <a:gd name="T38" fmla="*/ 4 w 61"/>
                <a:gd name="T39" fmla="*/ 34 h 53"/>
                <a:gd name="T40" fmla="*/ 4 w 61"/>
                <a:gd name="T41" fmla="*/ 34 h 53"/>
                <a:gd name="T42" fmla="*/ 4 w 61"/>
                <a:gd name="T43" fmla="*/ 34 h 53"/>
                <a:gd name="T44" fmla="*/ 5 w 61"/>
                <a:gd name="T45" fmla="*/ 34 h 53"/>
                <a:gd name="T46" fmla="*/ 5 w 61"/>
                <a:gd name="T47" fmla="*/ 34 h 53"/>
                <a:gd name="T48" fmla="*/ 5 w 61"/>
                <a:gd name="T49" fmla="*/ 35 h 53"/>
                <a:gd name="T50" fmla="*/ 5 w 61"/>
                <a:gd name="T51" fmla="*/ 35 h 53"/>
                <a:gd name="T52" fmla="*/ 5 w 61"/>
                <a:gd name="T53" fmla="*/ 35 h 53"/>
                <a:gd name="T54" fmla="*/ 5 w 61"/>
                <a:gd name="T55" fmla="*/ 35 h 53"/>
                <a:gd name="T56" fmla="*/ 5 w 61"/>
                <a:gd name="T57" fmla="*/ 36 h 53"/>
                <a:gd name="T58" fmla="*/ 5 w 61"/>
                <a:gd name="T59" fmla="*/ 36 h 53"/>
                <a:gd name="T60" fmla="*/ 5 w 61"/>
                <a:gd name="T61" fmla="*/ 36 h 53"/>
                <a:gd name="T62" fmla="*/ 5 w 61"/>
                <a:gd name="T63" fmla="*/ 36 h 53"/>
                <a:gd name="T64" fmla="*/ 5 w 61"/>
                <a:gd name="T65" fmla="*/ 36 h 53"/>
                <a:gd name="T66" fmla="*/ 5 w 61"/>
                <a:gd name="T67" fmla="*/ 36 h 53"/>
                <a:gd name="T68" fmla="*/ 5 w 61"/>
                <a:gd name="T69" fmla="*/ 36 h 53"/>
                <a:gd name="T70" fmla="*/ 5 w 61"/>
                <a:gd name="T71" fmla="*/ 36 h 53"/>
                <a:gd name="T72" fmla="*/ 5 w 61"/>
                <a:gd name="T73" fmla="*/ 36 h 53"/>
                <a:gd name="T74" fmla="*/ 5 w 61"/>
                <a:gd name="T75" fmla="*/ 36 h 53"/>
                <a:gd name="T76" fmla="*/ 5 w 61"/>
                <a:gd name="T77" fmla="*/ 36 h 53"/>
                <a:gd name="T78" fmla="*/ 5 w 61"/>
                <a:gd name="T79" fmla="*/ 36 h 53"/>
                <a:gd name="T80" fmla="*/ 5 w 61"/>
                <a:gd name="T81" fmla="*/ 36 h 53"/>
                <a:gd name="T82" fmla="*/ 5 w 61"/>
                <a:gd name="T83" fmla="*/ 36 h 53"/>
                <a:gd name="T84" fmla="*/ 5 w 61"/>
                <a:gd name="T85" fmla="*/ 36 h 53"/>
                <a:gd name="T86" fmla="*/ 5 w 61"/>
                <a:gd name="T87" fmla="*/ 36 h 53"/>
                <a:gd name="T88" fmla="*/ 5 w 61"/>
                <a:gd name="T89" fmla="*/ 36 h 53"/>
                <a:gd name="T90" fmla="*/ 7 w 61"/>
                <a:gd name="T91" fmla="*/ 39 h 53"/>
                <a:gd name="T92" fmla="*/ 7 w 61"/>
                <a:gd name="T93" fmla="*/ 39 h 53"/>
                <a:gd name="T94" fmla="*/ 7 w 61"/>
                <a:gd name="T95" fmla="*/ 39 h 53"/>
                <a:gd name="T96" fmla="*/ 7 w 61"/>
                <a:gd name="T97" fmla="*/ 39 h 53"/>
                <a:gd name="T98" fmla="*/ 7 w 61"/>
                <a:gd name="T99" fmla="*/ 39 h 53"/>
                <a:gd name="T100" fmla="*/ 21 w 61"/>
                <a:gd name="T101" fmla="*/ 51 h 53"/>
                <a:gd name="T102" fmla="*/ 21 w 61"/>
                <a:gd name="T103" fmla="*/ 51 h 53"/>
                <a:gd name="T104" fmla="*/ 31 w 61"/>
                <a:gd name="T105" fmla="*/ 53 h 53"/>
                <a:gd name="T106" fmla="*/ 43 w 61"/>
                <a:gd name="T107" fmla="*/ 51 h 53"/>
                <a:gd name="T108" fmla="*/ 43 w 61"/>
                <a:gd name="T109" fmla="*/ 50 h 53"/>
                <a:gd name="T110" fmla="*/ 47 w 61"/>
                <a:gd name="T111" fmla="*/ 48 h 53"/>
                <a:gd name="T112" fmla="*/ 47 w 61"/>
                <a:gd name="T113" fmla="*/ 48 h 53"/>
                <a:gd name="T114" fmla="*/ 47 w 61"/>
                <a:gd name="T115" fmla="*/ 48 h 53"/>
                <a:gd name="T116" fmla="*/ 52 w 61"/>
                <a:gd name="T117" fmla="*/ 43 h 53"/>
                <a:gd name="T118" fmla="*/ 53 w 61"/>
                <a:gd name="T119" fmla="*/ 43 h 53"/>
                <a:gd name="T120" fmla="*/ 59 w 61"/>
                <a:gd name="T121" fmla="*/ 17 h 53"/>
                <a:gd name="T122" fmla="*/ 17 w 61"/>
                <a:gd name="T1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53">
                  <a:moveTo>
                    <a:pt x="17" y="0"/>
                  </a:moveTo>
                  <a:cubicBezTo>
                    <a:pt x="16" y="1"/>
                    <a:pt x="15" y="1"/>
                    <a:pt x="14" y="2"/>
                  </a:cubicBezTo>
                  <a:cubicBezTo>
                    <a:pt x="14" y="2"/>
                    <a:pt x="14" y="2"/>
                    <a:pt x="14" y="2"/>
                  </a:cubicBezTo>
                  <a:cubicBezTo>
                    <a:pt x="5" y="9"/>
                    <a:pt x="0" y="22"/>
                    <a:pt x="4" y="33"/>
                  </a:cubicBezTo>
                  <a:cubicBezTo>
                    <a:pt x="4" y="33"/>
                    <a:pt x="4" y="33"/>
                    <a:pt x="4" y="33"/>
                  </a:cubicBezTo>
                  <a:cubicBezTo>
                    <a:pt x="4" y="33"/>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5" y="34"/>
                    <a:pt x="5" y="34"/>
                    <a:pt x="5" y="34"/>
                  </a:cubicBezTo>
                  <a:cubicBezTo>
                    <a:pt x="5" y="34"/>
                    <a:pt x="5" y="34"/>
                    <a:pt x="5" y="34"/>
                  </a:cubicBezTo>
                  <a:cubicBezTo>
                    <a:pt x="5" y="34"/>
                    <a:pt x="5" y="34"/>
                    <a:pt x="5" y="35"/>
                  </a:cubicBezTo>
                  <a:cubicBezTo>
                    <a:pt x="5" y="35"/>
                    <a:pt x="5" y="35"/>
                    <a:pt x="5" y="35"/>
                  </a:cubicBezTo>
                  <a:cubicBezTo>
                    <a:pt x="5" y="35"/>
                    <a:pt x="5" y="35"/>
                    <a:pt x="5" y="35"/>
                  </a:cubicBezTo>
                  <a:cubicBezTo>
                    <a:pt x="5" y="35"/>
                    <a:pt x="5" y="35"/>
                    <a:pt x="5" y="35"/>
                  </a:cubicBezTo>
                  <a:cubicBezTo>
                    <a:pt x="5" y="35"/>
                    <a:pt x="5" y="35"/>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6" y="37"/>
                    <a:pt x="6" y="38"/>
                    <a:pt x="7" y="39"/>
                  </a:cubicBezTo>
                  <a:cubicBezTo>
                    <a:pt x="7" y="39"/>
                    <a:pt x="7" y="39"/>
                    <a:pt x="7" y="39"/>
                  </a:cubicBezTo>
                  <a:cubicBezTo>
                    <a:pt x="7" y="39"/>
                    <a:pt x="7" y="39"/>
                    <a:pt x="7" y="39"/>
                  </a:cubicBezTo>
                  <a:cubicBezTo>
                    <a:pt x="7" y="39"/>
                    <a:pt x="7" y="39"/>
                    <a:pt x="7" y="39"/>
                  </a:cubicBezTo>
                  <a:cubicBezTo>
                    <a:pt x="7" y="39"/>
                    <a:pt x="7" y="39"/>
                    <a:pt x="7" y="39"/>
                  </a:cubicBezTo>
                  <a:cubicBezTo>
                    <a:pt x="10" y="45"/>
                    <a:pt x="15" y="49"/>
                    <a:pt x="21" y="51"/>
                  </a:cubicBezTo>
                  <a:cubicBezTo>
                    <a:pt x="21" y="51"/>
                    <a:pt x="21" y="51"/>
                    <a:pt x="21" y="51"/>
                  </a:cubicBezTo>
                  <a:cubicBezTo>
                    <a:pt x="24" y="52"/>
                    <a:pt x="28" y="53"/>
                    <a:pt x="31" y="53"/>
                  </a:cubicBezTo>
                  <a:cubicBezTo>
                    <a:pt x="35" y="53"/>
                    <a:pt x="39" y="52"/>
                    <a:pt x="43" y="51"/>
                  </a:cubicBezTo>
                  <a:cubicBezTo>
                    <a:pt x="43" y="51"/>
                    <a:pt x="43" y="51"/>
                    <a:pt x="43" y="50"/>
                  </a:cubicBezTo>
                  <a:cubicBezTo>
                    <a:pt x="45" y="50"/>
                    <a:pt x="46" y="49"/>
                    <a:pt x="47" y="48"/>
                  </a:cubicBezTo>
                  <a:cubicBezTo>
                    <a:pt x="47" y="48"/>
                    <a:pt x="47" y="48"/>
                    <a:pt x="47" y="48"/>
                  </a:cubicBezTo>
                  <a:cubicBezTo>
                    <a:pt x="47" y="48"/>
                    <a:pt x="47" y="48"/>
                    <a:pt x="47" y="48"/>
                  </a:cubicBezTo>
                  <a:cubicBezTo>
                    <a:pt x="49" y="47"/>
                    <a:pt x="51" y="45"/>
                    <a:pt x="52" y="43"/>
                  </a:cubicBezTo>
                  <a:cubicBezTo>
                    <a:pt x="53" y="43"/>
                    <a:pt x="53" y="43"/>
                    <a:pt x="53" y="43"/>
                  </a:cubicBezTo>
                  <a:cubicBezTo>
                    <a:pt x="59" y="36"/>
                    <a:pt x="61" y="26"/>
                    <a:pt x="59" y="17"/>
                  </a:cubicBezTo>
                  <a:cubicBezTo>
                    <a:pt x="43" y="12"/>
                    <a:pt x="29" y="7"/>
                    <a:pt x="17" y="0"/>
                  </a:cubicBezTo>
                </a:path>
              </a:pathLst>
            </a:custGeom>
            <a:solidFill>
              <a:srgbClr val="F25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î$ļïdè"/>
            <p:cNvSpPr/>
            <p:nvPr/>
          </p:nvSpPr>
          <p:spPr bwMode="auto">
            <a:xfrm>
              <a:off x="1072462" y="4702640"/>
              <a:ext cx="765572" cy="520302"/>
            </a:xfrm>
            <a:custGeom>
              <a:avLst/>
              <a:gdLst>
                <a:gd name="T0" fmla="*/ 91 w 265"/>
                <a:gd name="T1" fmla="*/ 0 h 180"/>
                <a:gd name="T2" fmla="*/ 15 w 265"/>
                <a:gd name="T3" fmla="*/ 43 h 180"/>
                <a:gd name="T4" fmla="*/ 0 w 265"/>
                <a:gd name="T5" fmla="*/ 78 h 180"/>
                <a:gd name="T6" fmla="*/ 0 w 265"/>
                <a:gd name="T7" fmla="*/ 78 h 180"/>
                <a:gd name="T8" fmla="*/ 0 w 265"/>
                <a:gd name="T9" fmla="*/ 79 h 180"/>
                <a:gd name="T10" fmla="*/ 0 w 265"/>
                <a:gd name="T11" fmla="*/ 79 h 180"/>
                <a:gd name="T12" fmla="*/ 0 w 265"/>
                <a:gd name="T13" fmla="*/ 79 h 180"/>
                <a:gd name="T14" fmla="*/ 0 w 265"/>
                <a:gd name="T15" fmla="*/ 79 h 180"/>
                <a:gd name="T16" fmla="*/ 0 w 265"/>
                <a:gd name="T17" fmla="*/ 79 h 180"/>
                <a:gd name="T18" fmla="*/ 0 w 265"/>
                <a:gd name="T19" fmla="*/ 79 h 180"/>
                <a:gd name="T20" fmla="*/ 0 w 265"/>
                <a:gd name="T21" fmla="*/ 79 h 180"/>
                <a:gd name="T22" fmla="*/ 0 w 265"/>
                <a:gd name="T23" fmla="*/ 79 h 180"/>
                <a:gd name="T24" fmla="*/ 0 w 265"/>
                <a:gd name="T25" fmla="*/ 81 h 180"/>
                <a:gd name="T26" fmla="*/ 0 w 265"/>
                <a:gd name="T27" fmla="*/ 81 h 180"/>
                <a:gd name="T28" fmla="*/ 0 w 265"/>
                <a:gd name="T29" fmla="*/ 81 h 180"/>
                <a:gd name="T30" fmla="*/ 0 w 265"/>
                <a:gd name="T31" fmla="*/ 81 h 180"/>
                <a:gd name="T32" fmla="*/ 0 w 265"/>
                <a:gd name="T33" fmla="*/ 81 h 180"/>
                <a:gd name="T34" fmla="*/ 0 w 265"/>
                <a:gd name="T35" fmla="*/ 81 h 180"/>
                <a:gd name="T36" fmla="*/ 53 w 265"/>
                <a:gd name="T37" fmla="*/ 145 h 180"/>
                <a:gd name="T38" fmla="*/ 54 w 265"/>
                <a:gd name="T39" fmla="*/ 145 h 180"/>
                <a:gd name="T40" fmla="*/ 101 w 265"/>
                <a:gd name="T41" fmla="*/ 164 h 180"/>
                <a:gd name="T42" fmla="*/ 155 w 265"/>
                <a:gd name="T43" fmla="*/ 175 h 180"/>
                <a:gd name="T44" fmla="*/ 187 w 265"/>
                <a:gd name="T45" fmla="*/ 179 h 180"/>
                <a:gd name="T46" fmla="*/ 194 w 265"/>
                <a:gd name="T47" fmla="*/ 179 h 180"/>
                <a:gd name="T48" fmla="*/ 214 w 265"/>
                <a:gd name="T49" fmla="*/ 180 h 180"/>
                <a:gd name="T50" fmla="*/ 214 w 265"/>
                <a:gd name="T51" fmla="*/ 180 h 180"/>
                <a:gd name="T52" fmla="*/ 215 w 265"/>
                <a:gd name="T53" fmla="*/ 180 h 180"/>
                <a:gd name="T54" fmla="*/ 215 w 265"/>
                <a:gd name="T55" fmla="*/ 180 h 180"/>
                <a:gd name="T56" fmla="*/ 222 w 265"/>
                <a:gd name="T57" fmla="*/ 180 h 180"/>
                <a:gd name="T58" fmla="*/ 222 w 265"/>
                <a:gd name="T59" fmla="*/ 180 h 180"/>
                <a:gd name="T60" fmla="*/ 260 w 265"/>
                <a:gd name="T61" fmla="*/ 179 h 180"/>
                <a:gd name="T62" fmla="*/ 261 w 265"/>
                <a:gd name="T63" fmla="*/ 179 h 180"/>
                <a:gd name="T64" fmla="*/ 255 w 265"/>
                <a:gd name="T65" fmla="*/ 155 h 180"/>
                <a:gd name="T66" fmla="*/ 215 w 265"/>
                <a:gd name="T67" fmla="*/ 157 h 180"/>
                <a:gd name="T68" fmla="*/ 47 w 265"/>
                <a:gd name="T69" fmla="*/ 42 h 180"/>
                <a:gd name="T70" fmla="*/ 93 w 265"/>
                <a:gd name="T71"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5" h="180">
                  <a:moveTo>
                    <a:pt x="91" y="0"/>
                  </a:moveTo>
                  <a:cubicBezTo>
                    <a:pt x="91" y="0"/>
                    <a:pt x="91" y="0"/>
                    <a:pt x="91" y="0"/>
                  </a:cubicBezTo>
                  <a:cubicBezTo>
                    <a:pt x="58" y="11"/>
                    <a:pt x="32" y="25"/>
                    <a:pt x="16" y="43"/>
                  </a:cubicBezTo>
                  <a:cubicBezTo>
                    <a:pt x="16" y="43"/>
                    <a:pt x="16" y="43"/>
                    <a:pt x="15" y="43"/>
                  </a:cubicBezTo>
                  <a:cubicBezTo>
                    <a:pt x="6" y="54"/>
                    <a:pt x="0" y="66"/>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80"/>
                    <a:pt x="0" y="80"/>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1" y="105"/>
                    <a:pt x="21" y="128"/>
                    <a:pt x="53" y="145"/>
                  </a:cubicBezTo>
                  <a:cubicBezTo>
                    <a:pt x="53" y="145"/>
                    <a:pt x="53" y="145"/>
                    <a:pt x="53" y="145"/>
                  </a:cubicBezTo>
                  <a:cubicBezTo>
                    <a:pt x="54" y="145"/>
                    <a:pt x="54" y="145"/>
                    <a:pt x="54" y="145"/>
                  </a:cubicBezTo>
                  <a:cubicBezTo>
                    <a:pt x="66" y="152"/>
                    <a:pt x="80" y="157"/>
                    <a:pt x="96" y="162"/>
                  </a:cubicBezTo>
                  <a:cubicBezTo>
                    <a:pt x="97" y="163"/>
                    <a:pt x="99" y="163"/>
                    <a:pt x="101" y="164"/>
                  </a:cubicBezTo>
                  <a:cubicBezTo>
                    <a:pt x="101" y="164"/>
                    <a:pt x="101" y="164"/>
                    <a:pt x="101" y="164"/>
                  </a:cubicBezTo>
                  <a:cubicBezTo>
                    <a:pt x="117" y="169"/>
                    <a:pt x="136" y="173"/>
                    <a:pt x="155" y="175"/>
                  </a:cubicBezTo>
                  <a:cubicBezTo>
                    <a:pt x="155" y="175"/>
                    <a:pt x="155" y="175"/>
                    <a:pt x="155" y="175"/>
                  </a:cubicBezTo>
                  <a:cubicBezTo>
                    <a:pt x="165" y="177"/>
                    <a:pt x="176" y="178"/>
                    <a:pt x="187" y="179"/>
                  </a:cubicBezTo>
                  <a:cubicBezTo>
                    <a:pt x="189" y="179"/>
                    <a:pt x="191" y="179"/>
                    <a:pt x="194" y="179"/>
                  </a:cubicBezTo>
                  <a:cubicBezTo>
                    <a:pt x="194" y="179"/>
                    <a:pt x="194" y="179"/>
                    <a:pt x="194" y="179"/>
                  </a:cubicBezTo>
                  <a:cubicBezTo>
                    <a:pt x="194" y="179"/>
                    <a:pt x="194" y="179"/>
                    <a:pt x="194" y="179"/>
                  </a:cubicBezTo>
                  <a:cubicBezTo>
                    <a:pt x="201" y="180"/>
                    <a:pt x="207" y="180"/>
                    <a:pt x="214" y="180"/>
                  </a:cubicBezTo>
                  <a:cubicBezTo>
                    <a:pt x="214" y="180"/>
                    <a:pt x="214" y="180"/>
                    <a:pt x="214" y="180"/>
                  </a:cubicBezTo>
                  <a:cubicBezTo>
                    <a:pt x="214" y="180"/>
                    <a:pt x="214" y="180"/>
                    <a:pt x="214" y="180"/>
                  </a:cubicBezTo>
                  <a:cubicBezTo>
                    <a:pt x="214" y="180"/>
                    <a:pt x="215" y="180"/>
                    <a:pt x="215" y="180"/>
                  </a:cubicBezTo>
                  <a:cubicBezTo>
                    <a:pt x="215" y="180"/>
                    <a:pt x="215" y="180"/>
                    <a:pt x="215" y="180"/>
                  </a:cubicBezTo>
                  <a:cubicBezTo>
                    <a:pt x="215" y="180"/>
                    <a:pt x="215" y="180"/>
                    <a:pt x="215" y="180"/>
                  </a:cubicBezTo>
                  <a:cubicBezTo>
                    <a:pt x="215" y="180"/>
                    <a:pt x="215" y="180"/>
                    <a:pt x="215" y="180"/>
                  </a:cubicBezTo>
                  <a:cubicBezTo>
                    <a:pt x="216" y="180"/>
                    <a:pt x="217" y="180"/>
                    <a:pt x="219" y="180"/>
                  </a:cubicBezTo>
                  <a:cubicBezTo>
                    <a:pt x="220" y="180"/>
                    <a:pt x="221" y="180"/>
                    <a:pt x="222" y="180"/>
                  </a:cubicBezTo>
                  <a:cubicBezTo>
                    <a:pt x="222" y="180"/>
                    <a:pt x="222" y="180"/>
                    <a:pt x="222" y="180"/>
                  </a:cubicBezTo>
                  <a:cubicBezTo>
                    <a:pt x="222" y="180"/>
                    <a:pt x="222" y="180"/>
                    <a:pt x="222" y="180"/>
                  </a:cubicBezTo>
                  <a:cubicBezTo>
                    <a:pt x="222" y="180"/>
                    <a:pt x="223" y="180"/>
                    <a:pt x="223" y="180"/>
                  </a:cubicBezTo>
                  <a:cubicBezTo>
                    <a:pt x="236" y="180"/>
                    <a:pt x="248" y="180"/>
                    <a:pt x="260" y="179"/>
                  </a:cubicBezTo>
                  <a:cubicBezTo>
                    <a:pt x="260" y="179"/>
                    <a:pt x="260" y="179"/>
                    <a:pt x="261" y="179"/>
                  </a:cubicBezTo>
                  <a:cubicBezTo>
                    <a:pt x="261" y="179"/>
                    <a:pt x="261" y="179"/>
                    <a:pt x="261" y="179"/>
                  </a:cubicBezTo>
                  <a:cubicBezTo>
                    <a:pt x="262" y="178"/>
                    <a:pt x="264" y="178"/>
                    <a:pt x="265" y="178"/>
                  </a:cubicBezTo>
                  <a:cubicBezTo>
                    <a:pt x="255" y="155"/>
                    <a:pt x="255" y="155"/>
                    <a:pt x="255" y="155"/>
                  </a:cubicBezTo>
                  <a:cubicBezTo>
                    <a:pt x="244" y="156"/>
                    <a:pt x="233" y="157"/>
                    <a:pt x="221" y="157"/>
                  </a:cubicBezTo>
                  <a:cubicBezTo>
                    <a:pt x="219" y="157"/>
                    <a:pt x="217" y="157"/>
                    <a:pt x="215" y="157"/>
                  </a:cubicBezTo>
                  <a:cubicBezTo>
                    <a:pt x="115" y="155"/>
                    <a:pt x="34" y="117"/>
                    <a:pt x="34" y="72"/>
                  </a:cubicBezTo>
                  <a:cubicBezTo>
                    <a:pt x="34" y="61"/>
                    <a:pt x="39" y="51"/>
                    <a:pt x="47" y="42"/>
                  </a:cubicBezTo>
                  <a:cubicBezTo>
                    <a:pt x="57" y="31"/>
                    <a:pt x="73" y="20"/>
                    <a:pt x="93" y="12"/>
                  </a:cubicBezTo>
                  <a:cubicBezTo>
                    <a:pt x="93" y="12"/>
                    <a:pt x="93" y="12"/>
                    <a:pt x="93" y="12"/>
                  </a:cubicBezTo>
                  <a:cubicBezTo>
                    <a:pt x="93" y="8"/>
                    <a:pt x="92" y="4"/>
                    <a:pt x="91" y="0"/>
                  </a:cubicBezTo>
                </a:path>
              </a:pathLst>
            </a:custGeom>
            <a:solidFill>
              <a:srgbClr val="F0850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ïṡ1ïdé"/>
            <p:cNvSpPr/>
            <p:nvPr/>
          </p:nvSpPr>
          <p:spPr bwMode="auto">
            <a:xfrm>
              <a:off x="1422505" y="4658587"/>
              <a:ext cx="176212" cy="52387"/>
            </a:xfrm>
            <a:custGeom>
              <a:avLst/>
              <a:gdLst>
                <a:gd name="T0" fmla="*/ 1 w 61"/>
                <a:gd name="T1" fmla="*/ 18 h 18"/>
                <a:gd name="T2" fmla="*/ 1 w 61"/>
                <a:gd name="T3" fmla="*/ 18 h 18"/>
                <a:gd name="T4" fmla="*/ 1 w 61"/>
                <a:gd name="T5" fmla="*/ 18 h 18"/>
                <a:gd name="T6" fmla="*/ 57 w 61"/>
                <a:gd name="T7" fmla="*/ 0 h 18"/>
                <a:gd name="T8" fmla="*/ 0 w 61"/>
                <a:gd name="T9" fmla="*/ 8 h 18"/>
                <a:gd name="T10" fmla="*/ 0 w 61"/>
                <a:gd name="T11" fmla="*/ 8 h 18"/>
                <a:gd name="T12" fmla="*/ 0 w 61"/>
                <a:gd name="T13" fmla="*/ 8 h 18"/>
                <a:gd name="T14" fmla="*/ 0 w 61"/>
                <a:gd name="T15" fmla="*/ 8 h 18"/>
                <a:gd name="T16" fmla="*/ 0 w 61"/>
                <a:gd name="T17" fmla="*/ 8 h 18"/>
                <a:gd name="T18" fmla="*/ 0 w 61"/>
                <a:gd name="T19" fmla="*/ 8 h 18"/>
                <a:gd name="T20" fmla="*/ 1 w 61"/>
                <a:gd name="T21" fmla="*/ 15 h 18"/>
                <a:gd name="T22" fmla="*/ 1 w 61"/>
                <a:gd name="T23" fmla="*/ 17 h 18"/>
                <a:gd name="T24" fmla="*/ 1 w 61"/>
                <a:gd name="T25" fmla="*/ 18 h 18"/>
                <a:gd name="T26" fmla="*/ 42 w 61"/>
                <a:gd name="T27" fmla="*/ 9 h 18"/>
                <a:gd name="T28" fmla="*/ 55 w 61"/>
                <a:gd name="T29" fmla="*/ 8 h 18"/>
                <a:gd name="T30" fmla="*/ 55 w 61"/>
                <a:gd name="T31" fmla="*/ 8 h 18"/>
                <a:gd name="T32" fmla="*/ 61 w 61"/>
                <a:gd name="T33" fmla="*/ 7 h 18"/>
                <a:gd name="T34" fmla="*/ 57 w 61"/>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18">
                  <a:moveTo>
                    <a:pt x="1" y="18"/>
                  </a:moveTo>
                  <a:cubicBezTo>
                    <a:pt x="1" y="18"/>
                    <a:pt x="1" y="18"/>
                    <a:pt x="1" y="18"/>
                  </a:cubicBezTo>
                  <a:cubicBezTo>
                    <a:pt x="1" y="18"/>
                    <a:pt x="1" y="18"/>
                    <a:pt x="1" y="18"/>
                  </a:cubicBezTo>
                  <a:moveTo>
                    <a:pt x="57" y="0"/>
                  </a:moveTo>
                  <a:cubicBezTo>
                    <a:pt x="37" y="1"/>
                    <a:pt x="19" y="4"/>
                    <a:pt x="0" y="8"/>
                  </a:cubicBezTo>
                  <a:cubicBezTo>
                    <a:pt x="0" y="8"/>
                    <a:pt x="0" y="8"/>
                    <a:pt x="0" y="8"/>
                  </a:cubicBezTo>
                  <a:cubicBezTo>
                    <a:pt x="0" y="8"/>
                    <a:pt x="0" y="8"/>
                    <a:pt x="0" y="8"/>
                  </a:cubicBezTo>
                  <a:cubicBezTo>
                    <a:pt x="0" y="8"/>
                    <a:pt x="0" y="8"/>
                    <a:pt x="0" y="8"/>
                  </a:cubicBezTo>
                  <a:cubicBezTo>
                    <a:pt x="0" y="8"/>
                    <a:pt x="0" y="8"/>
                    <a:pt x="0" y="8"/>
                  </a:cubicBezTo>
                  <a:cubicBezTo>
                    <a:pt x="0" y="8"/>
                    <a:pt x="0" y="8"/>
                    <a:pt x="0" y="8"/>
                  </a:cubicBezTo>
                  <a:cubicBezTo>
                    <a:pt x="0" y="10"/>
                    <a:pt x="1" y="12"/>
                    <a:pt x="1" y="15"/>
                  </a:cubicBezTo>
                  <a:cubicBezTo>
                    <a:pt x="1" y="16"/>
                    <a:pt x="1" y="16"/>
                    <a:pt x="1" y="17"/>
                  </a:cubicBezTo>
                  <a:cubicBezTo>
                    <a:pt x="1" y="18"/>
                    <a:pt x="1" y="18"/>
                    <a:pt x="1" y="18"/>
                  </a:cubicBezTo>
                  <a:cubicBezTo>
                    <a:pt x="14" y="14"/>
                    <a:pt x="28" y="11"/>
                    <a:pt x="42" y="9"/>
                  </a:cubicBezTo>
                  <a:cubicBezTo>
                    <a:pt x="47" y="9"/>
                    <a:pt x="51" y="8"/>
                    <a:pt x="55" y="8"/>
                  </a:cubicBezTo>
                  <a:cubicBezTo>
                    <a:pt x="55" y="8"/>
                    <a:pt x="55" y="8"/>
                    <a:pt x="55" y="8"/>
                  </a:cubicBezTo>
                  <a:cubicBezTo>
                    <a:pt x="57" y="8"/>
                    <a:pt x="59" y="8"/>
                    <a:pt x="61" y="7"/>
                  </a:cubicBezTo>
                  <a:cubicBezTo>
                    <a:pt x="57" y="0"/>
                    <a:pt x="57" y="0"/>
                    <a:pt x="57" y="0"/>
                  </a:cubicBezTo>
                </a:path>
              </a:pathLst>
            </a:custGeom>
            <a:solidFill>
              <a:srgbClr val="F0850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íṥlîďé"/>
            <p:cNvSpPr/>
            <p:nvPr/>
          </p:nvSpPr>
          <p:spPr bwMode="auto">
            <a:xfrm>
              <a:off x="2113068" y="5014583"/>
              <a:ext cx="95250" cy="70247"/>
            </a:xfrm>
            <a:custGeom>
              <a:avLst/>
              <a:gdLst>
                <a:gd name="T0" fmla="*/ 31 w 33"/>
                <a:gd name="T1" fmla="*/ 17 h 24"/>
                <a:gd name="T2" fmla="*/ 13 w 33"/>
                <a:gd name="T3" fmla="*/ 21 h 24"/>
                <a:gd name="T4" fmla="*/ 1 w 33"/>
                <a:gd name="T5" fmla="*/ 6 h 24"/>
                <a:gd name="T6" fmla="*/ 20 w 33"/>
                <a:gd name="T7" fmla="*/ 3 h 24"/>
                <a:gd name="T8" fmla="*/ 31 w 33"/>
                <a:gd name="T9" fmla="*/ 17 h 24"/>
              </a:gdLst>
              <a:ahLst/>
              <a:cxnLst>
                <a:cxn ang="0">
                  <a:pos x="T0" y="T1"/>
                </a:cxn>
                <a:cxn ang="0">
                  <a:pos x="T2" y="T3"/>
                </a:cxn>
                <a:cxn ang="0">
                  <a:pos x="T4" y="T5"/>
                </a:cxn>
                <a:cxn ang="0">
                  <a:pos x="T6" y="T7"/>
                </a:cxn>
                <a:cxn ang="0">
                  <a:pos x="T8" y="T9"/>
                </a:cxn>
              </a:cxnLst>
              <a:rect l="0" t="0" r="r" b="b"/>
              <a:pathLst>
                <a:path w="33" h="24">
                  <a:moveTo>
                    <a:pt x="31" y="17"/>
                  </a:moveTo>
                  <a:cubicBezTo>
                    <a:pt x="29" y="22"/>
                    <a:pt x="21" y="24"/>
                    <a:pt x="13" y="21"/>
                  </a:cubicBezTo>
                  <a:cubicBezTo>
                    <a:pt x="5" y="18"/>
                    <a:pt x="0" y="11"/>
                    <a:pt x="1" y="6"/>
                  </a:cubicBezTo>
                  <a:cubicBezTo>
                    <a:pt x="3" y="1"/>
                    <a:pt x="11" y="0"/>
                    <a:pt x="20" y="3"/>
                  </a:cubicBezTo>
                  <a:cubicBezTo>
                    <a:pt x="28" y="6"/>
                    <a:pt x="33" y="12"/>
                    <a:pt x="31"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iṩ1îdê"/>
            <p:cNvSpPr/>
            <p:nvPr/>
          </p:nvSpPr>
          <p:spPr bwMode="auto">
            <a:xfrm>
              <a:off x="1604671" y="4366884"/>
              <a:ext cx="97631" cy="69056"/>
            </a:xfrm>
            <a:custGeom>
              <a:avLst/>
              <a:gdLst>
                <a:gd name="T0" fmla="*/ 32 w 34"/>
                <a:gd name="T1" fmla="*/ 17 h 24"/>
                <a:gd name="T2" fmla="*/ 14 w 34"/>
                <a:gd name="T3" fmla="*/ 21 h 24"/>
                <a:gd name="T4" fmla="*/ 2 w 34"/>
                <a:gd name="T5" fmla="*/ 6 h 24"/>
                <a:gd name="T6" fmla="*/ 20 w 34"/>
                <a:gd name="T7" fmla="*/ 3 h 24"/>
                <a:gd name="T8" fmla="*/ 32 w 34"/>
                <a:gd name="T9" fmla="*/ 17 h 24"/>
              </a:gdLst>
              <a:ahLst/>
              <a:cxnLst>
                <a:cxn ang="0">
                  <a:pos x="T0" y="T1"/>
                </a:cxn>
                <a:cxn ang="0">
                  <a:pos x="T2" y="T3"/>
                </a:cxn>
                <a:cxn ang="0">
                  <a:pos x="T4" y="T5"/>
                </a:cxn>
                <a:cxn ang="0">
                  <a:pos x="T6" y="T7"/>
                </a:cxn>
                <a:cxn ang="0">
                  <a:pos x="T8" y="T9"/>
                </a:cxn>
              </a:cxnLst>
              <a:rect l="0" t="0" r="r" b="b"/>
              <a:pathLst>
                <a:path w="34" h="24">
                  <a:moveTo>
                    <a:pt x="32" y="17"/>
                  </a:moveTo>
                  <a:cubicBezTo>
                    <a:pt x="30" y="22"/>
                    <a:pt x="22" y="24"/>
                    <a:pt x="14" y="21"/>
                  </a:cubicBezTo>
                  <a:cubicBezTo>
                    <a:pt x="6" y="18"/>
                    <a:pt x="0" y="11"/>
                    <a:pt x="2" y="6"/>
                  </a:cubicBezTo>
                  <a:cubicBezTo>
                    <a:pt x="4" y="1"/>
                    <a:pt x="12" y="0"/>
                    <a:pt x="20" y="3"/>
                  </a:cubicBezTo>
                  <a:cubicBezTo>
                    <a:pt x="29" y="6"/>
                    <a:pt x="34" y="12"/>
                    <a:pt x="3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iśľïḑe"/>
            <p:cNvSpPr/>
            <p:nvPr/>
          </p:nvSpPr>
          <p:spPr bwMode="auto">
            <a:xfrm>
              <a:off x="2078540" y="4710974"/>
              <a:ext cx="222647" cy="2202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iślîḓè"/>
            <p:cNvSpPr/>
            <p:nvPr/>
          </p:nvSpPr>
          <p:spPr bwMode="auto">
            <a:xfrm>
              <a:off x="2078540" y="4710974"/>
              <a:ext cx="222647" cy="220265"/>
            </a:xfrm>
            <a:prstGeom prst="ellipse">
              <a:avLst/>
            </a:prstGeom>
            <a:solidFill>
              <a:srgbClr val="F2E5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00" name="文字方塊 133"/>
          <p:cNvSpPr txBox="1">
            <a:spLocks noChangeArrowheads="1"/>
          </p:cNvSpPr>
          <p:nvPr/>
        </p:nvSpPr>
        <p:spPr bwMode="auto">
          <a:xfrm>
            <a:off x="8879450" y="6366459"/>
            <a:ext cx="2376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2000" b="1" dirty="0" smtClean="0">
                <a:solidFill>
                  <a:srgbClr val="0033CC"/>
                </a:solidFill>
                <a:latin typeface="微軟正黑體" panose="020B0604030504040204" pitchFamily="34" charset="-120"/>
                <a:ea typeface="微軟正黑體" panose="020B0604030504040204" pitchFamily="34" charset="-120"/>
              </a:rPr>
              <a:t>（依簡章公告為準）</a:t>
            </a:r>
            <a:endParaRPr lang="zh-TW" altLang="en-US" sz="2000" b="1" dirty="0">
              <a:solidFill>
                <a:srgbClr val="0033CC"/>
              </a:solidFill>
              <a:latin typeface="微軟正黑體" panose="020B0604030504040204" pitchFamily="34" charset="-120"/>
              <a:ea typeface="微軟正黑體" panose="020B0604030504040204" pitchFamily="34" charset="-120"/>
            </a:endParaRPr>
          </a:p>
        </p:txBody>
      </p:sp>
      <p:sp>
        <p:nvSpPr>
          <p:cNvPr id="201" name="標題 1"/>
          <p:cNvSpPr>
            <a:spLocks noGrp="1"/>
          </p:cNvSpPr>
          <p:nvPr>
            <p:ph type="title"/>
          </p:nvPr>
        </p:nvSpPr>
        <p:spPr>
          <a:xfrm>
            <a:off x="838200" y="365125"/>
            <a:ext cx="10515600" cy="1325563"/>
          </a:xfrm>
        </p:spPr>
        <p:txBody>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壹、五專優先</a:t>
            </a:r>
            <a:r>
              <a:rPr lang="zh-TW" altLang="zh-TW" b="1" dirty="0" smtClean="0">
                <a:solidFill>
                  <a:srgbClr val="002060"/>
                </a:solidFill>
                <a:latin typeface="微軟正黑體" panose="020B0604030504040204" pitchFamily="34" charset="-120"/>
                <a:ea typeface="微軟正黑體" panose="020B0604030504040204" pitchFamily="34" charset="-120"/>
              </a:rPr>
              <a:t>免試</a:t>
            </a:r>
            <a:r>
              <a:rPr lang="zh-TW" altLang="en-US" b="1" dirty="0" smtClean="0">
                <a:solidFill>
                  <a:srgbClr val="002060"/>
                </a:solidFill>
                <a:latin typeface="微軟正黑體" panose="020B0604030504040204" pitchFamily="34" charset="-120"/>
                <a:ea typeface="微軟正黑體" panose="020B0604030504040204" pitchFamily="34" charset="-120"/>
              </a:rPr>
              <a:t>入學</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zh-TW" sz="3600" b="1" dirty="0" smtClean="0">
                <a:solidFill>
                  <a:srgbClr val="002060"/>
                </a:solidFill>
                <a:latin typeface="微軟正黑體" panose="020B0604030504040204" pitchFamily="34" charset="-120"/>
                <a:ea typeface="微軟正黑體" panose="020B0604030504040204" pitchFamily="34" charset="-120"/>
              </a:rPr>
              <a:t>招生名額</a:t>
            </a:r>
            <a:endParaRPr lang="zh-TW" altLang="en-US"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26595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9263" y="1928813"/>
            <a:ext cx="11474151" cy="4291012"/>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449263" y="1412875"/>
            <a:ext cx="11610975" cy="4576763"/>
          </a:xfrm>
        </p:spPr>
        <p:txBody>
          <a:bodyPr rtlCol="0">
            <a:noAutofit/>
          </a:bodyPr>
          <a:lstStyle/>
          <a:p>
            <a:pPr marL="0" indent="0" eaLnBrk="1" fontAlgn="auto" hangingPunct="1">
              <a:lnSpc>
                <a:spcPct val="100000"/>
              </a:lnSpc>
              <a:spcBef>
                <a:spcPts val="1200"/>
              </a:spcBef>
              <a:spcAft>
                <a:spcPts val="0"/>
              </a:spcAft>
              <a:buFont typeface="Arial" panose="020B0604020202020204" pitchFamily="34" charset="0"/>
              <a:buNone/>
              <a:defRPr/>
            </a:pPr>
            <a:r>
              <a:rPr lang="zh-TW" altLang="en-US" b="1" dirty="0" smtClean="0">
                <a:solidFill>
                  <a:srgbClr val="002060"/>
                </a:solidFill>
                <a:latin typeface="微軟正黑體" panose="020B0604030504040204" pitchFamily="34" charset="-120"/>
                <a:ea typeface="微軟正黑體" panose="020B0604030504040204" pitchFamily="34" charset="-120"/>
                <a:cs typeface="+mj-cs"/>
              </a:rPr>
              <a:t>依照免試生分發順位之順序，再按免試生選填登記之志願序進行統一分發。</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a:p>
            <a:pPr eaLnBrk="1" fontAlgn="auto" hangingPunct="1">
              <a:lnSpc>
                <a:spcPts val="3500"/>
              </a:lnSpc>
              <a:spcAft>
                <a:spcPts val="0"/>
              </a:spcAft>
              <a:buFont typeface="Wingdings" panose="05000000000000000000" pitchFamily="2" charset="2"/>
              <a:buChar char="n"/>
              <a:defRPr/>
            </a:pPr>
            <a:r>
              <a:rPr lang="zh-TW" altLang="en-US" b="1" dirty="0" smtClean="0">
                <a:solidFill>
                  <a:srgbClr val="C00000"/>
                </a:solidFill>
                <a:latin typeface="微軟正黑體" panose="020B0604030504040204" pitchFamily="34" charset="-120"/>
                <a:ea typeface="微軟正黑體" panose="020B0604030504040204" pitchFamily="34" charset="-120"/>
                <a:cs typeface="+mj-cs"/>
              </a:rPr>
              <a:t>一般生：</a:t>
            </a:r>
            <a:r>
              <a:rPr lang="zh-TW" altLang="en-US" b="1" dirty="0" smtClean="0">
                <a:solidFill>
                  <a:srgbClr val="002060"/>
                </a:solidFill>
                <a:latin typeface="微軟正黑體" panose="020B0604030504040204" pitchFamily="34" charset="-120"/>
                <a:ea typeface="微軟正黑體" panose="020B0604030504040204" pitchFamily="34" charset="-120"/>
                <a:cs typeface="+mj-cs"/>
              </a:rPr>
              <a:t>各校一般生科（組）名額，依一般生分發順位之順序錄取至額滿為止；惟大陸長期探親子女為依選填之志願順序，達該科（組）一般生之最低錄取標準者，依其分發順位順序僅限於該科組之「大陸長期探親子女」招生名額下分發。</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a:p>
            <a:pPr eaLnBrk="1" fontAlgn="auto" hangingPunct="1">
              <a:lnSpc>
                <a:spcPts val="3500"/>
              </a:lnSpc>
              <a:spcAft>
                <a:spcPts val="0"/>
              </a:spcAft>
              <a:buFont typeface="Wingdings" panose="05000000000000000000" pitchFamily="2" charset="2"/>
              <a:buChar char="n"/>
              <a:defRPr/>
            </a:pPr>
            <a:r>
              <a:rPr lang="zh-TW" altLang="en-US" b="1" dirty="0" smtClean="0">
                <a:solidFill>
                  <a:srgbClr val="C00000"/>
                </a:solidFill>
                <a:latin typeface="微軟正黑體" panose="020B0604030504040204" pitchFamily="34" charset="-120"/>
                <a:ea typeface="微軟正黑體" panose="020B0604030504040204" pitchFamily="34" charset="-120"/>
                <a:cs typeface="+mj-cs"/>
              </a:rPr>
              <a:t>特種身分生：</a:t>
            </a:r>
            <a:r>
              <a:rPr lang="zh-TW" altLang="en-US" b="1" dirty="0" smtClean="0">
                <a:solidFill>
                  <a:srgbClr val="002060"/>
                </a:solidFill>
                <a:latin typeface="微軟正黑體" panose="020B0604030504040204" pitchFamily="34" charset="-120"/>
                <a:ea typeface="微軟正黑體" panose="020B0604030504040204" pitchFamily="34" charset="-120"/>
                <a:cs typeface="+mj-cs"/>
              </a:rPr>
              <a:t>依選填之校科（組）之志願順序，先以一般生身分與其他一般生依一般生分發順位之順序，分發於該校科（組）之一般生名額，至額滿為止；未以一般生身分獲分發錄取者，但若該校科（組）有該類特種身分生外加名額，再以特種生身分及依其特種身分生分發順位之順序，分發於該類特種身分生之外加名額，至額滿為止。</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p:txBody>
      </p:sp>
      <p:sp>
        <p:nvSpPr>
          <p:cNvPr id="5" name="標題 1"/>
          <p:cNvSpPr txBox="1">
            <a:spLocks/>
          </p:cNvSpPr>
          <p:nvPr/>
        </p:nvSpPr>
        <p:spPr>
          <a:xfrm>
            <a:off x="730250" y="288925"/>
            <a:ext cx="10769600" cy="863600"/>
          </a:xfrm>
          <a:prstGeom prst="rect">
            <a:avLst/>
          </a:prstGeom>
        </p:spPr>
        <p:txBody>
          <a:bodyPr anchor="ctr">
            <a:normAutofit fontScale="97500"/>
          </a:bodyPr>
          <a:lstStyle/>
          <a:p>
            <a:pPr eaLnBrk="1" fontAlgn="auto" hangingPunct="1">
              <a:spcAft>
                <a:spcPts val="0"/>
              </a:spcAft>
              <a:defRPr/>
            </a:pPr>
            <a:r>
              <a:rPr lang="zh-TW" altLang="en-US" sz="4000" b="1" dirty="0">
                <a:solidFill>
                  <a:srgbClr val="002060"/>
                </a:solidFill>
                <a:latin typeface="微軟正黑體" panose="020B0604030504040204" pitchFamily="34" charset="-120"/>
                <a:ea typeface="微軟正黑體" panose="020B0604030504040204" pitchFamily="34" charset="-120"/>
                <a:cs typeface="+mj-cs"/>
              </a:rPr>
              <a:t> 捌、分發方式（</a:t>
            </a:r>
            <a:r>
              <a:rPr lang="en-US" altLang="zh-TW" sz="4000" b="1" dirty="0">
                <a:solidFill>
                  <a:srgbClr val="002060"/>
                </a:solidFill>
                <a:latin typeface="微軟正黑體" panose="020B0604030504040204" pitchFamily="34" charset="-120"/>
                <a:ea typeface="微軟正黑體" panose="020B0604030504040204" pitchFamily="34" charset="-120"/>
                <a:cs typeface="+mj-cs"/>
              </a:rPr>
              <a:t>1/3</a:t>
            </a:r>
            <a:r>
              <a:rPr lang="zh-TW" altLang="en-US" sz="4000" b="1" dirty="0">
                <a:solidFill>
                  <a:srgbClr val="002060"/>
                </a:solidFill>
                <a:latin typeface="微軟正黑體" panose="020B0604030504040204" pitchFamily="34" charset="-120"/>
                <a:ea typeface="微軟正黑體" panose="020B0604030504040204" pitchFamily="34" charset="-120"/>
                <a:cs typeface="+mj-cs"/>
              </a:rPr>
              <a:t>）</a:t>
            </a:r>
          </a:p>
        </p:txBody>
      </p:sp>
      <p:pic>
        <p:nvPicPr>
          <p:cNvPr id="74757" name="Picture 2" descr="http://img2.hackhome.com/img/20131/20130130708718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51875" y="155575"/>
            <a:ext cx="30670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32B176E5-75C0-4765-9779-B913D2EEC6A8}" type="slidenum">
              <a:rPr lang="zh-TW" altLang="en-US" sz="2000" b="1" u="sng" smtClean="0"/>
              <a:pPr fontAlgn="base">
                <a:lnSpc>
                  <a:spcPct val="100000"/>
                </a:lnSpc>
                <a:spcBef>
                  <a:spcPct val="0"/>
                </a:spcBef>
                <a:spcAft>
                  <a:spcPct val="0"/>
                </a:spcAft>
                <a:buFontTx/>
                <a:buNone/>
              </a:pPr>
              <a:t>30</a:t>
            </a:fld>
            <a:endParaRPr lang="zh-TW" altLang="en-US" sz="2000" b="1" u="sng" dirty="0" smtClean="0"/>
          </a:p>
        </p:txBody>
      </p:sp>
    </p:spTree>
    <p:extLst>
      <p:ext uri="{BB962C8B-B14F-4D97-AF65-F5344CB8AC3E}">
        <p14:creationId xmlns:p14="http://schemas.microsoft.com/office/powerpoint/2010/main" val="1633370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34975" y="2173288"/>
            <a:ext cx="11371263" cy="3071812"/>
          </a:xfrm>
          <a:prstGeom prst="rect">
            <a:avLst/>
          </a:prstGeom>
          <a:solidFill>
            <a:srgbClr val="EBF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標題 1"/>
          <p:cNvSpPr txBox="1">
            <a:spLocks/>
          </p:cNvSpPr>
          <p:nvPr/>
        </p:nvSpPr>
        <p:spPr>
          <a:xfrm>
            <a:off x="711200" y="436563"/>
            <a:ext cx="10769600" cy="863600"/>
          </a:xfrm>
          <a:prstGeom prst="rect">
            <a:avLst/>
          </a:prstGeom>
        </p:spPr>
        <p:txBody>
          <a:bodyPr anchor="ctr">
            <a:normAutofit fontScale="97500"/>
          </a:bodyPr>
          <a:lstStyle/>
          <a:p>
            <a:pPr eaLnBrk="1" fontAlgn="auto" hangingPunct="1">
              <a:spcAft>
                <a:spcPts val="0"/>
              </a:spcAft>
              <a:defRPr/>
            </a:pPr>
            <a:r>
              <a:rPr lang="zh-TW" altLang="en-US" sz="3600" b="1" dirty="0">
                <a:solidFill>
                  <a:srgbClr val="002060"/>
                </a:solidFill>
                <a:latin typeface="微軟正黑體" panose="020B0604030504040204" pitchFamily="34" charset="-120"/>
                <a:ea typeface="微軟正黑體" panose="020B0604030504040204" pitchFamily="34" charset="-120"/>
              </a:rPr>
              <a:t>捌</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zh-TW" altLang="en-US" sz="3900" b="1" dirty="0">
                <a:solidFill>
                  <a:srgbClr val="002060"/>
                </a:solidFill>
                <a:latin typeface="微軟正黑體" panose="020B0604030504040204" pitchFamily="34" charset="-120"/>
                <a:ea typeface="微軟正黑體" panose="020B0604030504040204" pitchFamily="34" charset="-120"/>
              </a:rPr>
              <a:t>分發方式</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2/3</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p>
        </p:txBody>
      </p:sp>
      <p:pic>
        <p:nvPicPr>
          <p:cNvPr id="76804" name="Picture 4" descr="http://img2.hackhome.com/img/20131/20130130708718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8450" y="5816600"/>
            <a:ext cx="38671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7B1BD90F-A915-4328-A887-3AD8A0F0FCCF}" type="slidenum">
              <a:rPr lang="zh-TW" altLang="en-US" sz="2000" b="1" u="sng" smtClean="0"/>
              <a:pPr fontAlgn="base">
                <a:lnSpc>
                  <a:spcPct val="100000"/>
                </a:lnSpc>
                <a:spcBef>
                  <a:spcPct val="0"/>
                </a:spcBef>
                <a:spcAft>
                  <a:spcPct val="0"/>
                </a:spcAft>
                <a:buFontTx/>
                <a:buNone/>
              </a:pPr>
              <a:t>31</a:t>
            </a:fld>
            <a:endParaRPr lang="zh-TW" altLang="en-US" sz="2000" b="1" u="sng" dirty="0" smtClean="0"/>
          </a:p>
        </p:txBody>
      </p:sp>
      <p:sp>
        <p:nvSpPr>
          <p:cNvPr id="4" name="內容版面配置區 3"/>
          <p:cNvSpPr>
            <a:spLocks noGrp="1"/>
          </p:cNvSpPr>
          <p:nvPr>
            <p:ph idx="1"/>
          </p:nvPr>
        </p:nvSpPr>
        <p:spPr>
          <a:xfrm>
            <a:off x="484188" y="1649413"/>
            <a:ext cx="11136312" cy="4351337"/>
          </a:xfrm>
        </p:spPr>
        <p:txBody>
          <a:bodyPr rtlCol="0">
            <a:normAutofit/>
          </a:bodyPr>
          <a:lstStyle/>
          <a:p>
            <a:pPr eaLnBrk="1" fontAlgn="auto" hangingPunct="1">
              <a:lnSpc>
                <a:spcPts val="3500"/>
              </a:lnSpc>
              <a:spcAft>
                <a:spcPts val="600"/>
              </a:spcAft>
              <a:buFont typeface="Wingdings" panose="05000000000000000000" pitchFamily="2" charset="2"/>
              <a:buChar char="n"/>
              <a:defRPr/>
            </a:pPr>
            <a:r>
              <a:rPr lang="zh-TW" altLang="en-US" b="1" dirty="0">
                <a:solidFill>
                  <a:srgbClr val="C00000"/>
                </a:solidFill>
                <a:latin typeface="微軟正黑體" panose="020B0604030504040204" pitchFamily="34" charset="-120"/>
                <a:ea typeface="微軟正黑體" panose="020B0604030504040204" pitchFamily="34" charset="-120"/>
              </a:rPr>
              <a:t>當分發順位相同時且招生名額不足分配時，以下列方式增額錄取：</a:t>
            </a:r>
            <a:endParaRPr lang="en-US" altLang="zh-TW" b="1" dirty="0">
              <a:solidFill>
                <a:srgbClr val="C00000"/>
              </a:solidFill>
              <a:latin typeface="微軟正黑體" panose="020B0604030504040204" pitchFamily="34" charset="-120"/>
              <a:ea typeface="微軟正黑體" panose="020B0604030504040204" pitchFamily="34" charset="-120"/>
            </a:endParaRPr>
          </a:p>
          <a:p>
            <a:pPr indent="38100" eaLnBrk="1" fontAlgn="auto" hangingPunct="1">
              <a:lnSpc>
                <a:spcPts val="3500"/>
              </a:lnSpc>
              <a:spcAft>
                <a:spcPts val="0"/>
              </a:spcAft>
              <a:buFont typeface="Wingdings" panose="05000000000000000000" pitchFamily="2" charset="2"/>
              <a:buChar char="ü"/>
              <a:defRPr/>
            </a:pPr>
            <a:r>
              <a:rPr lang="zh-TW" altLang="en-US" b="1" dirty="0">
                <a:solidFill>
                  <a:srgbClr val="C00000"/>
                </a:solidFill>
                <a:latin typeface="微軟正黑體" panose="020B0604030504040204" pitchFamily="34" charset="-120"/>
                <a:ea typeface="微軟正黑體" panose="020B0604030504040204" pitchFamily="34" charset="-120"/>
              </a:rPr>
              <a:t>增額人數以不超過該校科</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組</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招生名額之</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為原則；惟如增額</a:t>
            </a:r>
            <a:r>
              <a:rPr lang="zh-TW" altLang="en-US" b="1" dirty="0" smtClean="0">
                <a:solidFill>
                  <a:srgbClr val="C00000"/>
                </a:solidFill>
                <a:latin typeface="微軟正黑體" panose="020B0604030504040204" pitchFamily="34" charset="-120"/>
                <a:ea typeface="微軟正黑體" panose="020B0604030504040204" pitchFamily="34" charset="-120"/>
              </a:rPr>
              <a:t>人</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pPr indent="0" eaLnBrk="1" fontAlgn="auto" hangingPunct="1">
              <a:lnSpc>
                <a:spcPts val="3500"/>
              </a:lnSpc>
              <a:spcAft>
                <a:spcPts val="0"/>
              </a:spcAft>
              <a:buFont typeface="Arial" panose="020B0604020202020204" pitchFamily="34" charset="0"/>
              <a:buNone/>
              <a:defRPr/>
            </a:pPr>
            <a:r>
              <a:rPr lang="zh-TW" altLang="en-US" b="1" dirty="0">
                <a:solidFill>
                  <a:srgbClr val="C00000"/>
                </a:solidFill>
                <a:latin typeface="微軟正黑體" panose="020B0604030504040204" pitchFamily="34" charset="-120"/>
                <a:ea typeface="微軟正黑體" panose="020B0604030504040204" pitchFamily="34" charset="-120"/>
              </a:rPr>
              <a:t> </a:t>
            </a:r>
            <a:r>
              <a:rPr lang="zh-TW" altLang="en-US" b="1" dirty="0" smtClean="0">
                <a:solidFill>
                  <a:srgbClr val="C00000"/>
                </a:solidFill>
                <a:latin typeface="微軟正黑體" panose="020B0604030504040204" pitchFamily="34" charset="-120"/>
                <a:ea typeface="微軟正黑體" panose="020B0604030504040204" pitchFamily="34" charset="-120"/>
              </a:rPr>
              <a:t>  數</a:t>
            </a:r>
            <a:r>
              <a:rPr lang="zh-TW" altLang="en-US" b="1" dirty="0">
                <a:solidFill>
                  <a:srgbClr val="C00000"/>
                </a:solidFill>
                <a:latin typeface="微軟正黑體" panose="020B0604030504040204" pitchFamily="34" charset="-120"/>
                <a:ea typeface="微軟正黑體" panose="020B0604030504040204" pitchFamily="34" charset="-120"/>
              </a:rPr>
              <a:t>逾該校科</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組</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之招生名額</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，增額部分依免試生選填之</a:t>
            </a:r>
            <a:r>
              <a:rPr lang="zh-TW" altLang="en-US" b="1" dirty="0" smtClean="0">
                <a:solidFill>
                  <a:srgbClr val="C00000"/>
                </a:solidFill>
                <a:latin typeface="微軟正黑體" panose="020B0604030504040204" pitchFamily="34" charset="-120"/>
                <a:ea typeface="微軟正黑體" panose="020B0604030504040204" pitchFamily="34" charset="-120"/>
              </a:rPr>
              <a:t>志願順序</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pPr indent="0" eaLnBrk="1" fontAlgn="auto" hangingPunct="1">
              <a:lnSpc>
                <a:spcPts val="3500"/>
              </a:lnSpc>
              <a:spcAft>
                <a:spcPts val="0"/>
              </a:spcAft>
              <a:buFont typeface="Arial" panose="020B0604020202020204" pitchFamily="34" charset="0"/>
              <a:buNone/>
              <a:defRPr/>
            </a:pPr>
            <a:r>
              <a:rPr lang="zh-TW" altLang="en-US" b="1" dirty="0">
                <a:solidFill>
                  <a:srgbClr val="C00000"/>
                </a:solidFill>
                <a:latin typeface="微軟正黑體" panose="020B0604030504040204" pitchFamily="34" charset="-120"/>
                <a:ea typeface="微軟正黑體" panose="020B0604030504040204" pitchFamily="34" charset="-120"/>
              </a:rPr>
              <a:t> </a:t>
            </a:r>
            <a:r>
              <a:rPr lang="zh-TW" altLang="en-US" b="1" dirty="0" smtClean="0">
                <a:solidFill>
                  <a:srgbClr val="C00000"/>
                </a:solidFill>
                <a:latin typeface="微軟正黑體" panose="020B0604030504040204" pitchFamily="34" charset="-120"/>
                <a:ea typeface="微軟正黑體" panose="020B0604030504040204" pitchFamily="34" charset="-120"/>
              </a:rPr>
              <a:t>  ，</a:t>
            </a:r>
            <a:r>
              <a:rPr lang="zh-TW" altLang="en-US" b="1" dirty="0">
                <a:solidFill>
                  <a:srgbClr val="C00000"/>
                </a:solidFill>
                <a:latin typeface="微軟正黑體" panose="020B0604030504040204" pitchFamily="34" charset="-120"/>
                <a:ea typeface="微軟正黑體" panose="020B0604030504040204" pitchFamily="34" charset="-120"/>
              </a:rPr>
              <a:t>於招生名額</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以內依序錄取</a:t>
            </a:r>
            <a:r>
              <a:rPr lang="zh-TW" altLang="en-US" b="1" dirty="0" smtClean="0">
                <a:solidFill>
                  <a:srgbClr val="C00000"/>
                </a:solidFill>
                <a:latin typeface="微軟正黑體" panose="020B0604030504040204" pitchFamily="34" charset="-120"/>
                <a:ea typeface="微軟正黑體" panose="020B0604030504040204" pitchFamily="34" charset="-120"/>
              </a:rPr>
              <a:t>。</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pPr indent="38100" eaLnBrk="1" fontAlgn="auto" hangingPunct="1">
              <a:lnSpc>
                <a:spcPts val="3500"/>
              </a:lnSpc>
              <a:spcAft>
                <a:spcPts val="0"/>
              </a:spcAft>
              <a:buFont typeface="Wingdings" panose="05000000000000000000" pitchFamily="2" charset="2"/>
              <a:buChar char="ü"/>
              <a:defRPr/>
            </a:pPr>
            <a:r>
              <a:rPr lang="zh-TW" altLang="en-US" b="1" dirty="0" smtClean="0">
                <a:solidFill>
                  <a:srgbClr val="002060"/>
                </a:solidFill>
                <a:latin typeface="微軟正黑體" panose="020B0604030504040204" pitchFamily="34" charset="-120"/>
                <a:ea typeface="微軟正黑體" panose="020B0604030504040204" pitchFamily="34" charset="-120"/>
              </a:rPr>
              <a:t>如</a:t>
            </a:r>
            <a:r>
              <a:rPr lang="zh-TW" altLang="en-US" b="1" dirty="0">
                <a:solidFill>
                  <a:srgbClr val="002060"/>
                </a:solidFill>
                <a:latin typeface="微軟正黑體" panose="020B0604030504040204" pitchFamily="34" charset="-120"/>
                <a:ea typeface="微軟正黑體" panose="020B0604030504040204" pitchFamily="34" charset="-120"/>
              </a:rPr>
              <a:t>經上述適當之處理後仍有超額情形，以增加名額錄取</a:t>
            </a:r>
            <a:r>
              <a:rPr lang="zh-TW" altLang="en-US" b="1" dirty="0" smtClean="0">
                <a:solidFill>
                  <a:srgbClr val="002060"/>
                </a:solidFill>
                <a:latin typeface="微軟正黑體" panose="020B0604030504040204" pitchFamily="34" charset="-120"/>
                <a:ea typeface="微軟正黑體" panose="020B0604030504040204" pitchFamily="34" charset="-120"/>
              </a:rPr>
              <a:t>。</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indent="38100" eaLnBrk="1" fontAlgn="auto" hangingPunct="1">
              <a:lnSpc>
                <a:spcPts val="3500"/>
              </a:lnSpc>
              <a:spcAft>
                <a:spcPts val="0"/>
              </a:spcAft>
              <a:buFont typeface="Wingdings" panose="05000000000000000000" pitchFamily="2" charset="2"/>
              <a:buChar char="ü"/>
              <a:defRPr/>
            </a:pPr>
            <a:r>
              <a:rPr lang="zh-TW" altLang="en-US" b="1" dirty="0" smtClean="0">
                <a:solidFill>
                  <a:srgbClr val="002060"/>
                </a:solidFill>
                <a:latin typeface="微軟正黑體" panose="020B0604030504040204" pitchFamily="34" charset="-120"/>
                <a:ea typeface="微軟正黑體" panose="020B0604030504040204" pitchFamily="34" charset="-120"/>
              </a:rPr>
              <a:t>增</a:t>
            </a:r>
            <a:r>
              <a:rPr lang="zh-TW" altLang="en-US" b="1" dirty="0">
                <a:solidFill>
                  <a:srgbClr val="002060"/>
                </a:solidFill>
                <a:latin typeface="微軟正黑體" panose="020B0604030504040204" pitchFamily="34" charset="-120"/>
                <a:ea typeface="微軟正黑體" panose="020B0604030504040204" pitchFamily="34" charset="-120"/>
              </a:rPr>
              <a:t>額錄取之名額，報請教育部核准。</a:t>
            </a:r>
            <a:endParaRPr lang="en-US" altLang="zh-TW" b="1" dirty="0">
              <a:solidFill>
                <a:srgbClr val="002060"/>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Arial" panose="020B0604020202020204" pitchFamily="34" charset="0"/>
              <a:buNone/>
              <a:defRPr/>
            </a:pPr>
            <a:endParaRPr lang="zh-TW" altLang="en-US" dirty="0"/>
          </a:p>
        </p:txBody>
      </p:sp>
      <p:pic>
        <p:nvPicPr>
          <p:cNvPr id="76807" name="Picture 4" descr="http://www.itouchchina.com/wp-content/uploads/2013/05/723280_164919577334_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47250" y="0"/>
            <a:ext cx="2444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915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916613" y="4662488"/>
            <a:ext cx="6215062" cy="131127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9" name="矩形 8"/>
          <p:cNvSpPr/>
          <p:nvPr/>
        </p:nvSpPr>
        <p:spPr>
          <a:xfrm>
            <a:off x="5875338" y="2297113"/>
            <a:ext cx="6215062" cy="1506537"/>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78852" name="矩形 12"/>
          <p:cNvSpPr>
            <a:spLocks noChangeArrowheads="1"/>
          </p:cNvSpPr>
          <p:nvPr/>
        </p:nvSpPr>
        <p:spPr bwMode="auto">
          <a:xfrm>
            <a:off x="5957888" y="4779963"/>
            <a:ext cx="613251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just" eaLnBrk="1" hangingPunct="1">
              <a:lnSpc>
                <a:spcPts val="2600"/>
              </a:lnSpc>
              <a:spcBef>
                <a:spcPct val="0"/>
              </a:spcBef>
              <a:buFontTx/>
              <a:buNone/>
            </a:pP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增額條件同上，假設免試生分發順位皆為第</a:t>
            </a:r>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者</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有</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b="1" u="sng"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u="sng"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為招生名額內，</a:t>
            </a:r>
            <a:r>
              <a:rPr lang="zh-TW" altLang="en-US" sz="2000"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另</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000"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為增額錄取</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；雖增額錄取超過</a:t>
            </a:r>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，但因均為同一志願序，故皆為增額錄取。</a:t>
            </a:r>
            <a:endParaRPr lang="zh-TW" altLang="en-US"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8853" name="內容版面配置區 2"/>
          <p:cNvSpPr txBox="1">
            <a:spLocks/>
          </p:cNvSpPr>
          <p:nvPr/>
        </p:nvSpPr>
        <p:spPr bwMode="auto">
          <a:xfrm>
            <a:off x="533400" y="992188"/>
            <a:ext cx="106838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2800"/>
              </a:lnSpc>
              <a:spcBef>
                <a:spcPts val="600"/>
              </a:spcBef>
              <a:spcAft>
                <a:spcPts val="2400"/>
              </a:spcAft>
              <a:buFont typeface="Wingdings" panose="05000000000000000000" pitchFamily="2" charset="2"/>
              <a:buChar char="Ø"/>
            </a:pPr>
            <a:r>
              <a:rPr lang="zh-TW" altLang="en-US" sz="26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當分發順位相同，且招生名額不足分配時之釋例說明：</a:t>
            </a:r>
            <a:r>
              <a:rPr lang="en-US" altLang="zh-TW" sz="26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6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例一、國立臺北科技大學</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智慧自動化工程科：招生名額</a:t>
            </a:r>
            <a:r>
              <a:rPr lang="en-US" altLang="zh-TW" sz="2600" b="1" u="sng" dirty="0">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名</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最低錄取標準：</a:t>
            </a:r>
            <a:r>
              <a:rPr lang="en-US" altLang="zh-TW" sz="26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（分發順位）</a:t>
            </a:r>
            <a:r>
              <a:rPr lang="en-US" altLang="zh-TW"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8854" name="內容版面配置區 2"/>
          <p:cNvSpPr txBox="1">
            <a:spLocks/>
          </p:cNvSpPr>
          <p:nvPr/>
        </p:nvSpPr>
        <p:spPr bwMode="auto">
          <a:xfrm>
            <a:off x="5875338" y="2357437"/>
            <a:ext cx="6215062"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2700"/>
              </a:lnSpc>
              <a:spcBef>
                <a:spcPct val="0"/>
              </a:spcBef>
              <a:buFont typeface="Arial" panose="020B0604020202020204" pitchFamily="34" charset="0"/>
              <a:buNone/>
            </a:pP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增額：</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5%=1.2</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無條件進位為</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增額</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，假設免試</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生分發順位皆為第</a:t>
            </a:r>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者</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有</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，且可供分發招生名額僅剩</a:t>
            </a:r>
            <a:r>
              <a:rPr lang="en-US" altLang="zh-TW" sz="2000"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en-US" altLang="zh-TW" sz="2500" b="1" u="sng"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u="sng"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為招生名額內，</a:t>
            </a:r>
            <a:r>
              <a:rPr lang="zh-TW" altLang="en-US" sz="2000"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另</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000"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為增額錄取</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，故增額錄取</a:t>
            </a:r>
            <a:r>
              <a:rPr lang="en-US" altLang="zh-TW"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000"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名。</a:t>
            </a:r>
          </a:p>
        </p:txBody>
      </p:sp>
      <p:cxnSp>
        <p:nvCxnSpPr>
          <p:cNvPr id="10" name="直線接點 9"/>
          <p:cNvCxnSpPr/>
          <p:nvPr/>
        </p:nvCxnSpPr>
        <p:spPr>
          <a:xfrm>
            <a:off x="119063" y="3981450"/>
            <a:ext cx="11836400" cy="0"/>
          </a:xfrm>
          <a:prstGeom prst="line">
            <a:avLst/>
          </a:prstGeom>
          <a:ln w="19050">
            <a:solidFill>
              <a:srgbClr val="0070C0"/>
            </a:solidFill>
            <a:prstDash val="lgDash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52475" y="4135438"/>
            <a:ext cx="7310438" cy="466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ts val="2600"/>
              </a:lnSpc>
              <a:spcBef>
                <a:spcPts val="0"/>
              </a:spcBef>
              <a:spcAft>
                <a:spcPts val="0"/>
              </a:spcAft>
              <a:buFont typeface="Arial" panose="020B0604020202020204" pitchFamily="34" charset="0"/>
              <a:buNone/>
              <a:defRPr/>
            </a:pP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例二、同範例一，</a:t>
            </a:r>
            <a:r>
              <a:rPr lang="en-US" altLang="zh-TW"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最低</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錄取標準</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6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分發順位</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marL="449263" indent="-271463" fontAlgn="auto">
              <a:lnSpc>
                <a:spcPts val="2600"/>
              </a:lnSpc>
              <a:spcBef>
                <a:spcPts val="0"/>
              </a:spcBef>
              <a:spcAft>
                <a:spcPts val="0"/>
              </a:spcAft>
              <a:buFont typeface="Wingdings" panose="05000000000000000000" pitchFamily="2" charset="2"/>
              <a:buChar char="ü"/>
              <a:defRPr/>
            </a:pP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969233945"/>
              </p:ext>
            </p:extLst>
          </p:nvPr>
        </p:nvGraphicFramePr>
        <p:xfrm>
          <a:off x="279400" y="4714875"/>
          <a:ext cx="5595936" cy="1219200"/>
        </p:xfrm>
        <a:graphic>
          <a:graphicData uri="http://schemas.openxmlformats.org/drawingml/2006/table">
            <a:tbl>
              <a:tblPr firstRow="1" bandRow="1">
                <a:tableStyleId>{5C22544A-7EE6-4342-B048-85BDC9FD1C3A}</a:tableStyleId>
              </a:tblPr>
              <a:tblGrid>
                <a:gridCol w="1160031">
                  <a:extLst>
                    <a:ext uri="{9D8B030D-6E8A-4147-A177-3AD203B41FA5}">
                      <a16:colId xmlns:a16="http://schemas.microsoft.com/office/drawing/2014/main" val="20000"/>
                    </a:ext>
                  </a:extLst>
                </a:gridCol>
                <a:gridCol w="660860">
                  <a:extLst>
                    <a:ext uri="{9D8B030D-6E8A-4147-A177-3AD203B41FA5}">
                      <a16:colId xmlns:a16="http://schemas.microsoft.com/office/drawing/2014/main" val="20001"/>
                    </a:ext>
                  </a:extLst>
                </a:gridCol>
                <a:gridCol w="755009">
                  <a:extLst>
                    <a:ext uri="{9D8B030D-6E8A-4147-A177-3AD203B41FA5}">
                      <a16:colId xmlns:a16="http://schemas.microsoft.com/office/drawing/2014/main" val="20002"/>
                    </a:ext>
                  </a:extLst>
                </a:gridCol>
                <a:gridCol w="755009">
                  <a:extLst>
                    <a:ext uri="{9D8B030D-6E8A-4147-A177-3AD203B41FA5}">
                      <a16:colId xmlns:a16="http://schemas.microsoft.com/office/drawing/2014/main" val="20003"/>
                    </a:ext>
                  </a:extLst>
                </a:gridCol>
                <a:gridCol w="755009">
                  <a:extLst>
                    <a:ext uri="{9D8B030D-6E8A-4147-A177-3AD203B41FA5}">
                      <a16:colId xmlns:a16="http://schemas.microsoft.com/office/drawing/2014/main" val="20004"/>
                    </a:ext>
                  </a:extLst>
                </a:gridCol>
                <a:gridCol w="755009">
                  <a:extLst>
                    <a:ext uri="{9D8B030D-6E8A-4147-A177-3AD203B41FA5}">
                      <a16:colId xmlns:a16="http://schemas.microsoft.com/office/drawing/2014/main" val="20005"/>
                    </a:ext>
                  </a:extLst>
                </a:gridCol>
                <a:gridCol w="755009">
                  <a:extLst>
                    <a:ext uri="{9D8B030D-6E8A-4147-A177-3AD203B41FA5}">
                      <a16:colId xmlns:a16="http://schemas.microsoft.com/office/drawing/2014/main" val="20006"/>
                    </a:ext>
                  </a:extLst>
                </a:gridCol>
              </a:tblGrid>
              <a:tr h="1422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免試生</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tc>
                <a:tc rowSpan="3">
                  <a:txBody>
                    <a:bodyPr/>
                    <a:lstStyle/>
                    <a:p>
                      <a:pPr marL="0" algn="ctr" defTabSz="914400" rtl="0" eaLnBrk="1" latinLnBrk="0" hangingPunct="1"/>
                      <a:r>
                        <a:rPr lang="en-US" altLang="zh-TW"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1~23</a:t>
                      </a:r>
                      <a:r>
                        <a:rPr lang="zh-TW" altLang="en-US"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名</a:t>
                      </a:r>
                      <a:endParaRPr lang="zh-TW" altLang="en-US" sz="1800" b="1" kern="1200" dirty="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nchor="ct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甲</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丁</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辰</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0"/>
                  </a:ext>
                </a:extLst>
              </a:tr>
              <a:tr h="3708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分發順位</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tc>
                <a:tc vMerge="1">
                  <a:txBody>
                    <a:bodyPr/>
                    <a:lstStyle/>
                    <a:p>
                      <a:endParaRPr lang="zh-TW" altLang="en-US" dirty="0"/>
                    </a:p>
                  </a:txBody>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solidFill>
                      <a:srgbClr val="FFFF00"/>
                    </a:solidFill>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TlToBr w="28575" cap="flat" cmpd="sng" algn="ctr">
                      <a:solidFill>
                        <a:schemeClr val="tx1">
                          <a:lumMod val="65000"/>
                          <a:lumOff val="35000"/>
                        </a:schemeClr>
                      </a:solidFill>
                      <a:prstDash val="solid"/>
                      <a:round/>
                      <a:headEnd type="none" w="med" len="med"/>
                      <a:tailEnd type="none" w="med" len="med"/>
                    </a:lnTlToBr>
                    <a:solidFill>
                      <a:srgbClr val="FFFF00"/>
                    </a:solidFill>
                  </a:tcPr>
                </a:tc>
                <a:extLst>
                  <a:ext uri="{0D108BD9-81ED-4DB2-BD59-A6C34878D82A}">
                    <a16:rowId xmlns:a16="http://schemas.microsoft.com/office/drawing/2014/main" val="10001"/>
                  </a:ext>
                </a:extLst>
              </a:tr>
              <a:tr h="370840">
                <a:tc>
                  <a:txBody>
                    <a:bodyPr/>
                    <a:lstStyle/>
                    <a:p>
                      <a:pPr algn="ctr"/>
                      <a:r>
                        <a:rPr lang="zh-TW" altLang="en-US" b="1" spc="-100" baseline="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志 願 順序</a:t>
                      </a:r>
                      <a:endParaRPr lang="zh-TW" altLang="en-US" b="1" spc="-100"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tc>
                <a:tc vMerge="1">
                  <a:txBody>
                    <a:bodyPr/>
                    <a:lstStyle/>
                    <a:p>
                      <a:endParaRPr lang="zh-TW" altLang="en-US" dirty="0"/>
                    </a:p>
                  </a:txBody>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2"/>
                  </a:ext>
                </a:extLst>
              </a:tr>
            </a:tbl>
          </a:graphicData>
        </a:graphic>
      </p:graphicFrame>
      <p:sp>
        <p:nvSpPr>
          <p:cNvPr id="78902" name="矩形 6"/>
          <p:cNvSpPr>
            <a:spLocks noChangeArrowheads="1"/>
          </p:cNvSpPr>
          <p:nvPr/>
        </p:nvSpPr>
        <p:spPr bwMode="auto">
          <a:xfrm>
            <a:off x="3846513" y="3502025"/>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8903" name="矩形 17"/>
          <p:cNvSpPr>
            <a:spLocks noChangeArrowheads="1"/>
          </p:cNvSpPr>
          <p:nvPr/>
        </p:nvSpPr>
        <p:spPr bwMode="auto">
          <a:xfrm>
            <a:off x="3735388" y="5895975"/>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6" name="表格 15"/>
          <p:cNvGraphicFramePr>
            <a:graphicFrameLocks noGrp="1"/>
          </p:cNvGraphicFramePr>
          <p:nvPr>
            <p:extLst>
              <p:ext uri="{D42A27DB-BD31-4B8C-83A1-F6EECF244321}">
                <p14:modId xmlns:p14="http://schemas.microsoft.com/office/powerpoint/2010/main" val="719373082"/>
              </p:ext>
            </p:extLst>
          </p:nvPr>
        </p:nvGraphicFramePr>
        <p:xfrm>
          <a:off x="365125" y="2357437"/>
          <a:ext cx="5016878" cy="1219200"/>
        </p:xfrm>
        <a:graphic>
          <a:graphicData uri="http://schemas.openxmlformats.org/drawingml/2006/table">
            <a:tbl>
              <a:tblPr firstRow="1" bandRow="1">
                <a:tableStyleId>{5C22544A-7EE6-4342-B048-85BDC9FD1C3A}</a:tableStyleId>
              </a:tblPr>
              <a:tblGrid>
                <a:gridCol w="1164911">
                  <a:extLst>
                    <a:ext uri="{9D8B030D-6E8A-4147-A177-3AD203B41FA5}">
                      <a16:colId xmlns:a16="http://schemas.microsoft.com/office/drawing/2014/main" val="20000"/>
                    </a:ext>
                  </a:extLst>
                </a:gridCol>
                <a:gridCol w="722163">
                  <a:extLst>
                    <a:ext uri="{9D8B030D-6E8A-4147-A177-3AD203B41FA5}">
                      <a16:colId xmlns:a16="http://schemas.microsoft.com/office/drawing/2014/main" val="20001"/>
                    </a:ext>
                  </a:extLst>
                </a:gridCol>
                <a:gridCol w="782451">
                  <a:extLst>
                    <a:ext uri="{9D8B030D-6E8A-4147-A177-3AD203B41FA5}">
                      <a16:colId xmlns:a16="http://schemas.microsoft.com/office/drawing/2014/main" val="20002"/>
                    </a:ext>
                  </a:extLst>
                </a:gridCol>
                <a:gridCol w="782451">
                  <a:extLst>
                    <a:ext uri="{9D8B030D-6E8A-4147-A177-3AD203B41FA5}">
                      <a16:colId xmlns:a16="http://schemas.microsoft.com/office/drawing/2014/main" val="20003"/>
                    </a:ext>
                  </a:extLst>
                </a:gridCol>
                <a:gridCol w="782451">
                  <a:extLst>
                    <a:ext uri="{9D8B030D-6E8A-4147-A177-3AD203B41FA5}">
                      <a16:colId xmlns:a16="http://schemas.microsoft.com/office/drawing/2014/main" val="20004"/>
                    </a:ext>
                  </a:extLst>
                </a:gridCol>
                <a:gridCol w="782451">
                  <a:extLst>
                    <a:ext uri="{9D8B030D-6E8A-4147-A177-3AD203B41FA5}">
                      <a16:colId xmlns:a16="http://schemas.microsoft.com/office/drawing/2014/main" val="20005"/>
                    </a:ext>
                  </a:extLst>
                </a:gridCol>
              </a:tblGrid>
              <a:tr h="1422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免試生</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tc>
                <a:tc rowSpan="3">
                  <a:txBody>
                    <a:bodyPr/>
                    <a:lstStyle/>
                    <a:p>
                      <a:pPr marL="0" algn="ctr" defTabSz="914400" rtl="0" eaLnBrk="1" latinLnBrk="0" hangingPunct="1"/>
                      <a:r>
                        <a:rPr lang="en-US" altLang="zh-TW"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1~23</a:t>
                      </a:r>
                      <a:r>
                        <a:rPr lang="zh-TW" altLang="en-US"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名</a:t>
                      </a:r>
                      <a:endParaRPr lang="zh-TW" altLang="en-US" sz="1800" b="1" kern="1200" dirty="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nchor="ct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甲</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丁</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0"/>
                  </a:ext>
                </a:extLst>
              </a:tr>
              <a:tr h="3708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分發順位</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tc>
                <a:tc vMerge="1">
                  <a:txBody>
                    <a:bodyPr/>
                    <a:lstStyle/>
                    <a:p>
                      <a:endParaRPr lang="zh-TW" altLang="en-US" dirty="0"/>
                    </a:p>
                  </a:txBody>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solidFill>
                      <a:srgbClr val="FFFF00"/>
                    </a:solidFill>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lToBr w="28575" cap="flat" cmpd="sng" algn="ctr">
                      <a:solidFill>
                        <a:schemeClr val="tx1">
                          <a:lumMod val="65000"/>
                          <a:lumOff val="35000"/>
                        </a:schemeClr>
                      </a:solidFill>
                      <a:prstDash val="solid"/>
                      <a:round/>
                      <a:headEnd type="none" w="med" len="med"/>
                      <a:tailEnd type="none" w="med" len="med"/>
                    </a:lnTlToBr>
                    <a:solidFill>
                      <a:srgbClr val="FFFF00"/>
                    </a:solidFill>
                  </a:tcPr>
                </a:tc>
                <a:extLst>
                  <a:ext uri="{0D108BD9-81ED-4DB2-BD59-A6C34878D82A}">
                    <a16:rowId xmlns:a16="http://schemas.microsoft.com/office/drawing/2014/main" val="10001"/>
                  </a:ext>
                </a:extLst>
              </a:tr>
              <a:tr h="370840">
                <a:tc>
                  <a:txBody>
                    <a:bodyPr/>
                    <a:lstStyle/>
                    <a:p>
                      <a:pPr algn="ctr"/>
                      <a:r>
                        <a:rPr lang="zh-TW" altLang="en-US" b="1" spc="-100" baseline="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志 願 順序</a:t>
                      </a:r>
                      <a:endParaRPr lang="zh-TW" altLang="en-US" b="1" spc="-100" baseline="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tc>
                <a:tc vMerge="1">
                  <a:txBody>
                    <a:bodyPr/>
                    <a:lstStyle/>
                    <a:p>
                      <a:endParaRPr lang="zh-TW" altLang="en-US" dirty="0"/>
                    </a:p>
                  </a:txBody>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2"/>
                  </a:ext>
                </a:extLst>
              </a:tr>
            </a:tbl>
          </a:graphicData>
        </a:graphic>
      </p:graphicFrame>
      <p:sp>
        <p:nvSpPr>
          <p:cNvPr id="2" name="向下箭號 1"/>
          <p:cNvSpPr/>
          <p:nvPr/>
        </p:nvSpPr>
        <p:spPr>
          <a:xfrm>
            <a:off x="4092575" y="2121011"/>
            <a:ext cx="246062" cy="285750"/>
          </a:xfrm>
          <a:prstGeom prst="downArrow">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17" name="向下箭號 16"/>
          <p:cNvSpPr/>
          <p:nvPr/>
        </p:nvSpPr>
        <p:spPr>
          <a:xfrm>
            <a:off x="3859213" y="4494213"/>
            <a:ext cx="246062" cy="285750"/>
          </a:xfrm>
          <a:prstGeom prst="downArrow">
            <a:avLst/>
          </a:prstGeom>
          <a:solidFill>
            <a:schemeClr val="accent2">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19" name="標題 1"/>
          <p:cNvSpPr txBox="1">
            <a:spLocks/>
          </p:cNvSpPr>
          <p:nvPr/>
        </p:nvSpPr>
        <p:spPr>
          <a:xfrm>
            <a:off x="365125" y="93663"/>
            <a:ext cx="10769600" cy="865187"/>
          </a:xfrm>
          <a:prstGeom prst="rect">
            <a:avLst/>
          </a:prstGeom>
        </p:spPr>
        <p:txBody>
          <a:bodyPr anchor="ctr">
            <a:normAutofit fontScale="97500"/>
          </a:bodyPr>
          <a:lstStyle/>
          <a:p>
            <a:pPr eaLnBrk="1" fontAlgn="auto" hangingPunct="1">
              <a:spcAft>
                <a:spcPts val="0"/>
              </a:spcAft>
              <a:defRPr/>
            </a:pPr>
            <a:r>
              <a:rPr lang="zh-TW" altLang="en-US" sz="3900" b="1" dirty="0">
                <a:solidFill>
                  <a:srgbClr val="002060"/>
                </a:solidFill>
                <a:latin typeface="微軟正黑體" panose="020B0604030504040204" pitchFamily="34" charset="-120"/>
                <a:ea typeface="微軟正黑體" panose="020B0604030504040204" pitchFamily="34" charset="-120"/>
              </a:rPr>
              <a:t>捌</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zh-TW" altLang="en-US" sz="3900" b="1" dirty="0">
                <a:solidFill>
                  <a:srgbClr val="002060"/>
                </a:solidFill>
                <a:latin typeface="微軟正黑體" panose="020B0604030504040204" pitchFamily="34" charset="-120"/>
                <a:ea typeface="微軟正黑體" panose="020B0604030504040204" pitchFamily="34" charset="-120"/>
              </a:rPr>
              <a:t>分發方式</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3/3</a:t>
            </a:r>
            <a:r>
              <a:rPr lang="zh-TW" altLang="en-US" sz="3900" b="1" dirty="0">
                <a:solidFill>
                  <a:srgbClr val="002060"/>
                </a:solidFill>
                <a:latin typeface="微軟正黑體" panose="020B0604030504040204" pitchFamily="34" charset="-120"/>
                <a:ea typeface="微軟正黑體" panose="020B0604030504040204" pitchFamily="34" charset="-120"/>
                <a:cs typeface="+mj-cs"/>
              </a:rPr>
              <a:t>）</a:t>
            </a:r>
            <a:r>
              <a:rPr lang="en-US" altLang="zh-TW" sz="3900" b="1" dirty="0">
                <a:solidFill>
                  <a:srgbClr val="002060"/>
                </a:solidFill>
                <a:latin typeface="微軟正黑體" panose="020B0604030504040204" pitchFamily="34" charset="-120"/>
                <a:ea typeface="微軟正黑體" panose="020B0604030504040204" pitchFamily="34" charset="-120"/>
                <a:cs typeface="+mj-cs"/>
              </a:rPr>
              <a:t>-</a:t>
            </a:r>
            <a:r>
              <a:rPr lang="zh-TW" altLang="en-US" sz="3300" b="1" dirty="0">
                <a:solidFill>
                  <a:srgbClr val="002060"/>
                </a:solidFill>
                <a:latin typeface="微軟正黑體" panose="020B0604030504040204" pitchFamily="34" charset="-120"/>
                <a:ea typeface="微軟正黑體" panose="020B0604030504040204" pitchFamily="34" charset="-120"/>
                <a:cs typeface="+mj-cs"/>
              </a:rPr>
              <a:t>增額錄取釋例</a:t>
            </a:r>
          </a:p>
        </p:txBody>
      </p:sp>
      <p:pic>
        <p:nvPicPr>
          <p:cNvPr id="78948" name="Picture 2" descr="http://image.cache.storm.mg/styles/smg-800xauto-er/s3/media/image/2015/08/28/20150828-065240_U1004_M83588_5407.jpg?itok=n1PIEmXn"/>
          <p:cNvPicPr>
            <a:picLocks noChangeAspect="1" noChangeArrowheads="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bwMode="auto">
          <a:xfrm>
            <a:off x="9477375" y="0"/>
            <a:ext cx="27146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49" name="投影片編號版面配置區 1"/>
          <p:cNvSpPr>
            <a:spLocks noGrp="1"/>
          </p:cNvSpPr>
          <p:nvPr>
            <p:ph type="sldNum" sz="quarter" idx="12"/>
          </p:nvPr>
        </p:nvSpPr>
        <p:spPr bwMode="auto">
          <a:xfrm>
            <a:off x="9324000" y="640800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702496CA-9B91-4B93-B68B-71133F167655}" type="slidenum">
              <a:rPr lang="zh-TW" altLang="en-US" sz="2000" b="1" u="sng" smtClean="0"/>
              <a:pPr fontAlgn="base">
                <a:lnSpc>
                  <a:spcPct val="100000"/>
                </a:lnSpc>
                <a:spcBef>
                  <a:spcPct val="0"/>
                </a:spcBef>
                <a:spcAft>
                  <a:spcPct val="0"/>
                </a:spcAft>
                <a:buFontTx/>
                <a:buNone/>
              </a:pPr>
              <a:t>32</a:t>
            </a:fld>
            <a:endParaRPr lang="zh-TW" altLang="en-US" sz="2000" b="1" u="sng" dirty="0" smtClean="0"/>
          </a:p>
        </p:txBody>
      </p:sp>
    </p:spTree>
    <p:extLst>
      <p:ext uri="{BB962C8B-B14F-4D97-AF65-F5344CB8AC3E}">
        <p14:creationId xmlns:p14="http://schemas.microsoft.com/office/powerpoint/2010/main" val="2107106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接點 22"/>
          <p:cNvCxnSpPr/>
          <p:nvPr/>
        </p:nvCxnSpPr>
        <p:spPr>
          <a:xfrm>
            <a:off x="887413" y="0"/>
            <a:ext cx="0" cy="6858000"/>
          </a:xfrm>
          <a:prstGeom prst="line">
            <a:avLst/>
          </a:prstGeom>
          <a:ln w="57150"/>
        </p:spPr>
        <p:style>
          <a:lnRef idx="1">
            <a:schemeClr val="dk1"/>
          </a:lnRef>
          <a:fillRef idx="0">
            <a:schemeClr val="dk1"/>
          </a:fillRef>
          <a:effectRef idx="0">
            <a:schemeClr val="dk1"/>
          </a:effectRef>
          <a:fontRef idx="minor">
            <a:schemeClr val="tx1"/>
          </a:fontRef>
        </p:style>
      </p:cxnSp>
      <p:sp>
        <p:nvSpPr>
          <p:cNvPr id="7" name="標題 1"/>
          <p:cNvSpPr txBox="1">
            <a:spLocks/>
          </p:cNvSpPr>
          <p:nvPr/>
        </p:nvSpPr>
        <p:spPr>
          <a:xfrm>
            <a:off x="1360488" y="441325"/>
            <a:ext cx="7124700" cy="936625"/>
          </a:xfrm>
          <a:prstGeom prst="rect">
            <a:avLst/>
          </a:prstGeom>
        </p:spPr>
        <p:txBody>
          <a:bodyPr anchor="ctr">
            <a:normAutofit/>
          </a:bodyPr>
          <a:lstStyle/>
          <a:p>
            <a:pPr eaLnBrk="1" fontAlgn="auto" hangingPunct="1">
              <a:lnSpc>
                <a:spcPct val="90000"/>
              </a:lnSpc>
              <a:spcAft>
                <a:spcPts val="0"/>
              </a:spcAft>
              <a:defRPr/>
            </a:pPr>
            <a:r>
              <a:rPr lang="zh-TW" altLang="en-US" sz="3800" b="1" dirty="0">
                <a:solidFill>
                  <a:srgbClr val="002060"/>
                </a:solidFill>
                <a:latin typeface="微軟正黑體" panose="020B0604030504040204" pitchFamily="34" charset="-120"/>
                <a:ea typeface="微軟正黑體" panose="020B0604030504040204" pitchFamily="34" charset="-120"/>
                <a:cs typeface="+mj-cs"/>
              </a:rPr>
              <a:t>玖、報到及放棄</a:t>
            </a:r>
          </a:p>
        </p:txBody>
      </p:sp>
      <p:sp>
        <p:nvSpPr>
          <p:cNvPr id="80900" name="文字方塊 7"/>
          <p:cNvSpPr txBox="1">
            <a:spLocks noChangeArrowheads="1"/>
          </p:cNvSpPr>
          <p:nvPr/>
        </p:nvSpPr>
        <p:spPr bwMode="auto">
          <a:xfrm>
            <a:off x="1235075" y="1812925"/>
            <a:ext cx="10660063"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3000"/>
              </a:lnSpc>
              <a:spcBef>
                <a:spcPts val="1200"/>
              </a:spcBef>
              <a:spcAft>
                <a:spcPts val="2400"/>
              </a:spcAft>
              <a:buClr>
                <a:schemeClr val="accent2"/>
              </a:buClr>
              <a:buFontTx/>
              <a:buNone/>
            </a:pPr>
            <a:r>
              <a:rPr lang="zh-TW" altLang="en-US" sz="2000" b="1" dirty="0">
                <a:solidFill>
                  <a:srgbClr val="0070C0"/>
                </a:solidFill>
                <a:latin typeface="微軟正黑體" panose="020B0604030504040204" pitchFamily="34" charset="-120"/>
                <a:ea typeface="微軟正黑體" panose="020B0604030504040204" pitchFamily="34" charset="-120"/>
              </a:rPr>
              <a:t>依所錄取招生學校之報到規定辦理報到手續，</a:t>
            </a:r>
            <a:r>
              <a:rPr lang="zh-TW" altLang="en-US" sz="2000" b="1" dirty="0">
                <a:solidFill>
                  <a:srgbClr val="C00000"/>
                </a:solidFill>
                <a:latin typeface="微軟正黑體" panose="020B0604030504040204" pitchFamily="34" charset="-120"/>
                <a:ea typeface="微軟正黑體" panose="020B0604030504040204" pitchFamily="34" charset="-120"/>
              </a:rPr>
              <a:t>逾期未完成報到手續者，取消錄取資格，錄取生不得異議</a:t>
            </a:r>
            <a:r>
              <a:rPr lang="zh-TW" altLang="en-US" sz="2000" b="1" dirty="0">
                <a:solidFill>
                  <a:srgbClr val="0070C0"/>
                </a:solidFill>
                <a:latin typeface="微軟正黑體" panose="020B0604030504040204" pitchFamily="34" charset="-120"/>
                <a:ea typeface="微軟正黑體" panose="020B0604030504040204" pitchFamily="34" charset="-120"/>
              </a:rPr>
              <a:t>。錄取生請務必詳閱所錄取招生學校「錄取生報到相關資訊」之規定，或向所錄取學校查詢。</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eaLnBrk="1" hangingPunct="1">
              <a:lnSpc>
                <a:spcPts val="3000"/>
              </a:lnSpc>
              <a:spcBef>
                <a:spcPts val="1200"/>
              </a:spcBef>
              <a:spcAft>
                <a:spcPts val="600"/>
              </a:spcAft>
              <a:buClr>
                <a:schemeClr val="accent2"/>
              </a:buClr>
              <a:buFontTx/>
              <a:buNone/>
            </a:pPr>
            <a:r>
              <a:rPr lang="zh-TW" altLang="en-US" sz="2000" b="1" dirty="0">
                <a:solidFill>
                  <a:srgbClr val="0070C0"/>
                </a:solidFill>
                <a:latin typeface="微軟正黑體" panose="020B0604030504040204" pitchFamily="34" charset="-120"/>
                <a:ea typeface="微軟正黑體" panose="020B0604030504040204" pitchFamily="34" charset="-120"/>
              </a:rPr>
              <a:t>錄取生完成報到後，如欲放棄錄取資格者，應填寫</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en-US" altLang="zh-TW" sz="2000" b="1" dirty="0" smtClean="0">
                <a:solidFill>
                  <a:srgbClr val="C00000"/>
                </a:solidFill>
                <a:latin typeface="微軟正黑體" panose="020B0604030504040204" pitchFamily="34" charset="-120"/>
                <a:ea typeface="微軟正黑體" panose="020B0604030504040204" pitchFamily="34" charset="-120"/>
              </a:rPr>
              <a:t>109</a:t>
            </a:r>
            <a:r>
              <a:rPr lang="zh-TW" altLang="en-US" sz="2000" b="1" dirty="0" smtClean="0">
                <a:solidFill>
                  <a:srgbClr val="C00000"/>
                </a:solidFill>
                <a:latin typeface="微軟正黑體" panose="020B0604030504040204" pitchFamily="34" charset="-120"/>
                <a:ea typeface="微軟正黑體" panose="020B0604030504040204" pitchFamily="34" charset="-120"/>
              </a:rPr>
              <a:t>學年</a:t>
            </a:r>
            <a:r>
              <a:rPr lang="zh-TW" altLang="en-US" sz="2000" b="1" dirty="0">
                <a:solidFill>
                  <a:srgbClr val="C00000"/>
                </a:solidFill>
                <a:latin typeface="微軟正黑體" panose="020B0604030504040204" pitchFamily="34" charset="-120"/>
                <a:ea typeface="微軟正黑體" panose="020B0604030504040204" pitchFamily="34" charset="-120"/>
              </a:rPr>
              <a:t>度五專優先免試入學錄取報到生放棄錄取資格聲明書」</a:t>
            </a:r>
            <a:r>
              <a:rPr lang="zh-TW" altLang="en-US" sz="2000" b="1" dirty="0">
                <a:solidFill>
                  <a:srgbClr val="0070C0"/>
                </a:solidFill>
                <a:latin typeface="微軟正黑體" panose="020B0604030504040204" pitchFamily="34" charset="-120"/>
                <a:ea typeface="微軟正黑體" panose="020B0604030504040204" pitchFamily="34" charset="-120"/>
              </a:rPr>
              <a:t>，於</a:t>
            </a:r>
            <a:r>
              <a:rPr lang="en-US" altLang="zh-TW" sz="2000" b="1" dirty="0" smtClean="0">
                <a:solidFill>
                  <a:srgbClr val="C00000"/>
                </a:solidFill>
                <a:latin typeface="微軟正黑體" panose="020B0604030504040204" pitchFamily="34" charset="-120"/>
                <a:ea typeface="微軟正黑體" panose="020B0604030504040204" pitchFamily="34" charset="-120"/>
              </a:rPr>
              <a:t>109</a:t>
            </a:r>
            <a:r>
              <a:rPr lang="zh-TW" altLang="en-US" sz="2000" b="1" dirty="0" smtClean="0">
                <a:solidFill>
                  <a:srgbClr val="C00000"/>
                </a:solidFill>
                <a:latin typeface="微軟正黑體" panose="020B0604030504040204" pitchFamily="34" charset="-120"/>
                <a:ea typeface="微軟正黑體" panose="020B0604030504040204" pitchFamily="34" charset="-120"/>
              </a:rPr>
              <a:t>年</a:t>
            </a:r>
            <a:r>
              <a:rPr lang="en-US" altLang="zh-TW" sz="2000" b="1" dirty="0">
                <a:solidFill>
                  <a:srgbClr val="C00000"/>
                </a:solidFill>
                <a:latin typeface="微軟正黑體" panose="020B0604030504040204" pitchFamily="34" charset="-120"/>
                <a:ea typeface="微軟正黑體" panose="020B0604030504040204" pitchFamily="34" charset="-120"/>
              </a:rPr>
              <a:t>6</a:t>
            </a:r>
            <a:r>
              <a:rPr lang="zh-TW" altLang="en-US" sz="2000" b="1" dirty="0">
                <a:solidFill>
                  <a:srgbClr val="C00000"/>
                </a:solidFill>
                <a:latin typeface="微軟正黑體" panose="020B0604030504040204" pitchFamily="34" charset="-120"/>
                <a:ea typeface="微軟正黑體" panose="020B0604030504040204" pitchFamily="34" charset="-120"/>
              </a:rPr>
              <a:t>月</a:t>
            </a:r>
            <a:r>
              <a:rPr lang="en-US" altLang="zh-TW" sz="2000" b="1" dirty="0" smtClean="0">
                <a:solidFill>
                  <a:srgbClr val="C00000"/>
                </a:solidFill>
                <a:latin typeface="微軟正黑體" panose="020B0604030504040204" pitchFamily="34" charset="-120"/>
                <a:ea typeface="微軟正黑體" panose="020B0604030504040204" pitchFamily="34" charset="-120"/>
              </a:rPr>
              <a:t>15</a:t>
            </a:r>
            <a:r>
              <a:rPr lang="zh-TW" altLang="en-US" sz="2000" b="1" dirty="0" smtClean="0">
                <a:solidFill>
                  <a:srgbClr val="C00000"/>
                </a:solidFill>
                <a:latin typeface="微軟正黑體" panose="020B0604030504040204" pitchFamily="34" charset="-120"/>
                <a:ea typeface="微軟正黑體" panose="020B0604030504040204" pitchFamily="34" charset="-120"/>
              </a:rPr>
              <a:t>日</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smtClean="0">
                <a:solidFill>
                  <a:srgbClr val="C00000"/>
                </a:solidFill>
                <a:latin typeface="微軟正黑體" panose="020B0604030504040204" pitchFamily="34" charset="-120"/>
                <a:ea typeface="微軟正黑體" panose="020B0604030504040204" pitchFamily="34" charset="-120"/>
              </a:rPr>
              <a:t>星期一）</a:t>
            </a:r>
            <a:r>
              <a:rPr lang="en-US" altLang="zh-TW" sz="2000" b="1" dirty="0" smtClean="0">
                <a:solidFill>
                  <a:srgbClr val="C00000"/>
                </a:solidFill>
                <a:latin typeface="微軟正黑體" panose="020B0604030504040204" pitchFamily="34" charset="-120"/>
                <a:ea typeface="微軟正黑體" panose="020B0604030504040204" pitchFamily="34" charset="-120"/>
              </a:rPr>
              <a:t>15:00</a:t>
            </a:r>
            <a:r>
              <a:rPr lang="zh-TW" altLang="en-US" sz="2000" b="1" dirty="0">
                <a:solidFill>
                  <a:srgbClr val="C00000"/>
                </a:solidFill>
                <a:latin typeface="微軟正黑體" panose="020B0604030504040204" pitchFamily="34" charset="-120"/>
                <a:ea typeface="微軟正黑體" panose="020B0604030504040204" pitchFamily="34" charset="-120"/>
              </a:rPr>
              <a:t>前</a:t>
            </a:r>
            <a:r>
              <a:rPr lang="zh-TW" altLang="en-US" sz="2000" b="1" dirty="0">
                <a:solidFill>
                  <a:srgbClr val="0070C0"/>
                </a:solidFill>
                <a:latin typeface="微軟正黑體" panose="020B0604030504040204" pitchFamily="34" charset="-120"/>
                <a:ea typeface="微軟正黑體" panose="020B0604030504040204" pitchFamily="34" charset="-120"/>
              </a:rPr>
              <a:t>傳真並同時以電話確認後，再以限時掛號郵寄（郵戳為憑，逾期不予受理）至錄取學校辦理。</a:t>
            </a:r>
            <a:endParaRPr lang="en-US" altLang="zh-TW" sz="2000" b="1" dirty="0">
              <a:solidFill>
                <a:srgbClr val="0070C0"/>
              </a:solidFill>
              <a:latin typeface="微軟正黑體" panose="020B0604030504040204" pitchFamily="34" charset="-120"/>
              <a:ea typeface="微軟正黑體" panose="020B0604030504040204" pitchFamily="34" charset="-120"/>
            </a:endParaRPr>
          </a:p>
          <a:p>
            <a:pPr algn="just" eaLnBrk="1" hangingPunct="1">
              <a:lnSpc>
                <a:spcPts val="3000"/>
              </a:lnSpc>
              <a:spcBef>
                <a:spcPts val="3600"/>
              </a:spcBef>
              <a:spcAft>
                <a:spcPts val="600"/>
              </a:spcAft>
              <a:buClr>
                <a:schemeClr val="accent2"/>
              </a:buClr>
              <a:buFontTx/>
              <a:buNone/>
            </a:pPr>
            <a:r>
              <a:rPr lang="zh-TW" altLang="en-US" sz="2000" b="1" dirty="0">
                <a:solidFill>
                  <a:srgbClr val="0070C0"/>
                </a:solidFill>
                <a:latin typeface="微軟正黑體" panose="020B0604030504040204" pitchFamily="34" charset="-120"/>
                <a:ea typeface="微軟正黑體" panose="020B0604030504040204" pitchFamily="34" charset="-120"/>
              </a:rPr>
              <a:t>錄取生已完成報到且</a:t>
            </a:r>
            <a:r>
              <a:rPr lang="zh-TW" altLang="en-US" sz="2000" b="1" dirty="0">
                <a:solidFill>
                  <a:srgbClr val="C00000"/>
                </a:solidFill>
                <a:latin typeface="微軟正黑體" panose="020B0604030504040204" pitchFamily="34" charset="-120"/>
                <a:ea typeface="微軟正黑體" panose="020B0604030504040204" pitchFamily="34" charset="-120"/>
              </a:rPr>
              <a:t>未聲明放棄錄取資格</a:t>
            </a:r>
            <a:r>
              <a:rPr kumimoji="1" lang="zh-TW" altLang="zh-TW" sz="2000" b="1" dirty="0">
                <a:solidFill>
                  <a:srgbClr val="C00000"/>
                </a:solidFill>
                <a:latin typeface="微軟正黑體" panose="020B0604030504040204" pitchFamily="34" charset="-120"/>
                <a:ea typeface="微軟正黑體" panose="020B0604030504040204" pitchFamily="34" charset="-120"/>
              </a:rPr>
              <a:t>者，不得</a:t>
            </a:r>
            <a:r>
              <a:rPr kumimoji="1" lang="zh-TW" altLang="en-US" sz="2000" b="1" dirty="0">
                <a:solidFill>
                  <a:srgbClr val="C00000"/>
                </a:solidFill>
                <a:latin typeface="微軟正黑體" panose="020B0604030504040204" pitchFamily="34" charset="-120"/>
                <a:ea typeface="微軟正黑體" panose="020B0604030504040204" pitchFamily="34" charset="-120"/>
              </a:rPr>
              <a:t>再</a:t>
            </a:r>
            <a:r>
              <a:rPr kumimoji="1" lang="zh-TW" altLang="zh-TW" sz="2000" b="1" dirty="0">
                <a:solidFill>
                  <a:srgbClr val="C00000"/>
                </a:solidFill>
                <a:latin typeface="微軟正黑體" panose="020B0604030504040204" pitchFamily="34" charset="-120"/>
                <a:ea typeface="微軟正黑體" panose="020B0604030504040204" pitchFamily="34" charset="-120"/>
              </a:rPr>
              <a:t>參加</a:t>
            </a:r>
            <a:r>
              <a:rPr kumimoji="1" lang="zh-TW" altLang="en-US" sz="2000" b="1" dirty="0">
                <a:solidFill>
                  <a:srgbClr val="C00000"/>
                </a:solidFill>
                <a:latin typeface="微軟正黑體" panose="020B0604030504040204" pitchFamily="34" charset="-120"/>
                <a:ea typeface="微軟正黑體" panose="020B0604030504040204" pitchFamily="34" charset="-120"/>
              </a:rPr>
              <a:t>本學</a:t>
            </a:r>
            <a:r>
              <a:rPr kumimoji="1" lang="zh-TW" altLang="zh-TW" sz="2000" b="1" dirty="0">
                <a:solidFill>
                  <a:srgbClr val="C00000"/>
                </a:solidFill>
                <a:latin typeface="微軟正黑體" panose="020B0604030504040204" pitchFamily="34" charset="-120"/>
                <a:ea typeface="微軟正黑體" panose="020B0604030504040204" pitchFamily="34" charset="-120"/>
              </a:rPr>
              <a:t>年度</a:t>
            </a:r>
            <a:r>
              <a:rPr kumimoji="1" lang="zh-TW" altLang="en-US" sz="2000" b="1" dirty="0">
                <a:solidFill>
                  <a:srgbClr val="C00000"/>
                </a:solidFill>
                <a:latin typeface="微軟正黑體" panose="020B0604030504040204" pitchFamily="34" charset="-120"/>
                <a:ea typeface="微軟正黑體" panose="020B0604030504040204" pitchFamily="34" charset="-120"/>
              </a:rPr>
              <a:t>其後高級中等學校</a:t>
            </a:r>
            <a:r>
              <a:rPr kumimoji="1" lang="zh-TW" altLang="zh-TW" sz="2000" b="1" dirty="0">
                <a:solidFill>
                  <a:srgbClr val="C00000"/>
                </a:solidFill>
                <a:latin typeface="微軟正黑體" panose="020B0604030504040204" pitchFamily="34" charset="-120"/>
                <a:ea typeface="微軟正黑體" panose="020B0604030504040204" pitchFamily="34" charset="-120"/>
              </a:rPr>
              <a:t>及五專各項入學</a:t>
            </a:r>
            <a:r>
              <a:rPr kumimoji="1" lang="zh-TW" altLang="en-US" sz="2000" b="1" dirty="0">
                <a:solidFill>
                  <a:srgbClr val="C00000"/>
                </a:solidFill>
                <a:latin typeface="微軟正黑體" panose="020B0604030504040204" pitchFamily="34" charset="-120"/>
                <a:ea typeface="微軟正黑體" panose="020B0604030504040204" pitchFamily="34" charset="-120"/>
              </a:rPr>
              <a:t>招生，違者取消其五專優先免試入學錄取資格</a:t>
            </a:r>
            <a:r>
              <a:rPr kumimoji="1" lang="zh-TW" altLang="zh-TW" sz="2000" b="1" dirty="0">
                <a:solidFill>
                  <a:srgbClr val="C00000"/>
                </a:solidFill>
                <a:latin typeface="微軟正黑體" panose="020B0604030504040204" pitchFamily="34" charset="-120"/>
                <a:ea typeface="微軟正黑體" panose="020B0604030504040204" pitchFamily="34" charset="-120"/>
              </a:rPr>
              <a:t>。</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grpSp>
        <p:nvGrpSpPr>
          <p:cNvPr id="80901" name="群組 20"/>
          <p:cNvGrpSpPr>
            <a:grpSpLocks/>
          </p:cNvGrpSpPr>
          <p:nvPr/>
        </p:nvGrpSpPr>
        <p:grpSpPr bwMode="auto">
          <a:xfrm>
            <a:off x="296863" y="1735138"/>
            <a:ext cx="1131887" cy="4313237"/>
            <a:chOff x="350468" y="1200639"/>
            <a:chExt cx="1133364" cy="4313559"/>
          </a:xfrm>
        </p:grpSpPr>
        <p:grpSp>
          <p:nvGrpSpPr>
            <p:cNvPr id="80933" name="群組 17"/>
            <p:cNvGrpSpPr>
              <a:grpSpLocks/>
            </p:cNvGrpSpPr>
            <p:nvPr/>
          </p:nvGrpSpPr>
          <p:grpSpPr bwMode="auto">
            <a:xfrm>
              <a:off x="415122" y="2818737"/>
              <a:ext cx="1052877" cy="1077363"/>
              <a:chOff x="375899" y="2755362"/>
              <a:chExt cx="1052877" cy="1077363"/>
            </a:xfrm>
          </p:grpSpPr>
          <p:sp>
            <p:nvSpPr>
              <p:cNvPr id="11" name="橢圓 10"/>
              <p:cNvSpPr/>
              <p:nvPr/>
            </p:nvSpPr>
            <p:spPr>
              <a:xfrm>
                <a:off x="376417" y="2755047"/>
                <a:ext cx="1052296" cy="10779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600" b="1" dirty="0">
                  <a:latin typeface="微軟正黑體" pitchFamily="34" charset="-120"/>
                  <a:ea typeface="微軟正黑體" pitchFamily="34" charset="-120"/>
                </a:endParaRPr>
              </a:p>
            </p:txBody>
          </p:sp>
          <p:sp>
            <p:nvSpPr>
              <p:cNvPr id="80941" name="文字方塊 11"/>
              <p:cNvSpPr txBox="1">
                <a:spLocks noChangeArrowheads="1"/>
              </p:cNvSpPr>
              <p:nvPr/>
            </p:nvSpPr>
            <p:spPr bwMode="auto">
              <a:xfrm>
                <a:off x="425284" y="3017044"/>
                <a:ext cx="9541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3000" b="1" dirty="0">
                    <a:solidFill>
                      <a:schemeClr val="bg1"/>
                    </a:solidFill>
                    <a:latin typeface="微軟正黑體" panose="020B0604030504040204" pitchFamily="34" charset="-120"/>
                    <a:ea typeface="微軟正黑體" panose="020B0604030504040204" pitchFamily="34" charset="-120"/>
                  </a:rPr>
                  <a:t>放棄</a:t>
                </a:r>
              </a:p>
            </p:txBody>
          </p:sp>
        </p:grpSp>
        <p:grpSp>
          <p:nvGrpSpPr>
            <p:cNvPr id="80934" name="群組 18"/>
            <p:cNvGrpSpPr>
              <a:grpSpLocks/>
            </p:cNvGrpSpPr>
            <p:nvPr/>
          </p:nvGrpSpPr>
          <p:grpSpPr bwMode="auto">
            <a:xfrm>
              <a:off x="350468" y="1200639"/>
              <a:ext cx="1052877" cy="1077363"/>
              <a:chOff x="276540" y="1101051"/>
              <a:chExt cx="1052877" cy="1077363"/>
            </a:xfrm>
          </p:grpSpPr>
          <p:sp>
            <p:nvSpPr>
              <p:cNvPr id="10" name="橢圓 9"/>
              <p:cNvSpPr/>
              <p:nvPr/>
            </p:nvSpPr>
            <p:spPr>
              <a:xfrm>
                <a:off x="276540" y="1101051"/>
                <a:ext cx="1052296" cy="10779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400" b="1" dirty="0">
                  <a:latin typeface="微軟正黑體" pitchFamily="34" charset="-120"/>
                  <a:ea typeface="微軟正黑體" pitchFamily="34" charset="-120"/>
                </a:endParaRPr>
              </a:p>
            </p:txBody>
          </p:sp>
          <p:sp>
            <p:nvSpPr>
              <p:cNvPr id="80939" name="文字方塊 13"/>
              <p:cNvSpPr txBox="1">
                <a:spLocks noChangeArrowheads="1"/>
              </p:cNvSpPr>
              <p:nvPr/>
            </p:nvSpPr>
            <p:spPr bwMode="auto">
              <a:xfrm>
                <a:off x="325925" y="1362733"/>
                <a:ext cx="9541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zh-TW" altLang="en-US" sz="3000" b="1">
                    <a:solidFill>
                      <a:schemeClr val="bg1"/>
                    </a:solidFill>
                    <a:latin typeface="微軟正黑體" panose="020B0604030504040204" pitchFamily="34" charset="-120"/>
                    <a:ea typeface="微軟正黑體" panose="020B0604030504040204" pitchFamily="34" charset="-120"/>
                  </a:rPr>
                  <a:t>報到</a:t>
                </a:r>
              </a:p>
            </p:txBody>
          </p:sp>
        </p:grpSp>
        <p:grpSp>
          <p:nvGrpSpPr>
            <p:cNvPr id="80935" name="群組 16"/>
            <p:cNvGrpSpPr>
              <a:grpSpLocks/>
            </p:cNvGrpSpPr>
            <p:nvPr/>
          </p:nvGrpSpPr>
          <p:grpSpPr bwMode="auto">
            <a:xfrm>
              <a:off x="375836" y="4436835"/>
              <a:ext cx="1107996" cy="1077363"/>
              <a:chOff x="375836" y="4282927"/>
              <a:chExt cx="1107996" cy="1077363"/>
            </a:xfrm>
          </p:grpSpPr>
          <p:sp>
            <p:nvSpPr>
              <p:cNvPr id="15" name="橢圓 14"/>
              <p:cNvSpPr/>
              <p:nvPr/>
            </p:nvSpPr>
            <p:spPr>
              <a:xfrm>
                <a:off x="399744" y="4282298"/>
                <a:ext cx="1052296" cy="10779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600" b="1" dirty="0">
                  <a:latin typeface="微軟正黑體" pitchFamily="34" charset="-120"/>
                  <a:ea typeface="微軟正黑體" pitchFamily="34" charset="-120"/>
                </a:endParaRPr>
              </a:p>
            </p:txBody>
          </p:sp>
          <p:sp>
            <p:nvSpPr>
              <p:cNvPr id="80937" name="文字方塊 15"/>
              <p:cNvSpPr txBox="1">
                <a:spLocks noChangeArrowheads="1"/>
              </p:cNvSpPr>
              <p:nvPr/>
            </p:nvSpPr>
            <p:spPr bwMode="auto">
              <a:xfrm>
                <a:off x="375836" y="4590775"/>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dirty="0">
                    <a:solidFill>
                      <a:schemeClr val="bg1"/>
                    </a:solidFill>
                    <a:latin typeface="微軟正黑體" panose="020B0604030504040204" pitchFamily="34" charset="-120"/>
                    <a:ea typeface="微軟正黑體" panose="020B0604030504040204" pitchFamily="34" charset="-120"/>
                  </a:rPr>
                  <a:t>未放棄</a:t>
                </a:r>
              </a:p>
            </p:txBody>
          </p:sp>
        </p:grpSp>
      </p:grpSp>
      <p:grpSp>
        <p:nvGrpSpPr>
          <p:cNvPr id="80902" name="群組 27"/>
          <p:cNvGrpSpPr>
            <a:grpSpLocks/>
          </p:cNvGrpSpPr>
          <p:nvPr/>
        </p:nvGrpSpPr>
        <p:grpSpPr bwMode="auto">
          <a:xfrm>
            <a:off x="625475" y="588963"/>
            <a:ext cx="506413" cy="506412"/>
            <a:chOff x="1973655" y="5640309"/>
            <a:chExt cx="760492" cy="760492"/>
          </a:xfrm>
        </p:grpSpPr>
        <p:sp>
          <p:nvSpPr>
            <p:cNvPr id="26" name="橢圓 25"/>
            <p:cNvSpPr/>
            <p:nvPr/>
          </p:nvSpPr>
          <p:spPr>
            <a:xfrm>
              <a:off x="1973655" y="5640309"/>
              <a:ext cx="760492" cy="7604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7" name="等腰三角形 26"/>
            <p:cNvSpPr/>
            <p:nvPr/>
          </p:nvSpPr>
          <p:spPr>
            <a:xfrm rot="5400000">
              <a:off x="2216821" y="5847716"/>
              <a:ext cx="355215" cy="345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sp>
        <p:nvSpPr>
          <p:cNvPr id="80903"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AD102A6A-BC76-4297-9E90-3EE6F57DD1BA}" type="slidenum">
              <a:rPr lang="zh-TW" altLang="en-US" sz="2000" b="1" u="sng" smtClean="0"/>
              <a:pPr fontAlgn="base">
                <a:lnSpc>
                  <a:spcPct val="100000"/>
                </a:lnSpc>
                <a:spcBef>
                  <a:spcPct val="0"/>
                </a:spcBef>
                <a:spcAft>
                  <a:spcPct val="0"/>
                </a:spcAft>
                <a:buFontTx/>
                <a:buNone/>
              </a:pPr>
              <a:t>33</a:t>
            </a:fld>
            <a:endParaRPr lang="zh-TW" altLang="en-US" sz="2000" b="1" u="sng" dirty="0" smtClean="0"/>
          </a:p>
        </p:txBody>
      </p:sp>
      <p:grpSp>
        <p:nvGrpSpPr>
          <p:cNvPr id="80904" name="群組 19"/>
          <p:cNvGrpSpPr>
            <a:grpSpLocks/>
          </p:cNvGrpSpPr>
          <p:nvPr/>
        </p:nvGrpSpPr>
        <p:grpSpPr bwMode="auto">
          <a:xfrm>
            <a:off x="11074400" y="320675"/>
            <a:ext cx="1011238" cy="1274763"/>
            <a:chOff x="2820982" y="1854131"/>
            <a:chExt cx="1010536" cy="1275456"/>
          </a:xfrm>
        </p:grpSpPr>
        <p:grpSp>
          <p:nvGrpSpPr>
            <p:cNvPr id="80905" name="PA_库_组合 23"/>
            <p:cNvGrpSpPr>
              <a:grpSpLocks/>
            </p:cNvGrpSpPr>
            <p:nvPr>
              <p:custDataLst>
                <p:tags r:id="rId1"/>
              </p:custDataLst>
            </p:nvPr>
          </p:nvGrpSpPr>
          <p:grpSpPr bwMode="auto">
            <a:xfrm>
              <a:off x="2820982" y="2249530"/>
              <a:ext cx="1010536" cy="880057"/>
              <a:chOff x="2820982" y="2249530"/>
              <a:chExt cx="1010536" cy="880057"/>
            </a:xfrm>
          </p:grpSpPr>
          <p:sp>
            <p:nvSpPr>
              <p:cNvPr id="45" name="任意多边形 24"/>
              <p:cNvSpPr/>
              <p:nvPr/>
            </p:nvSpPr>
            <p:spPr>
              <a:xfrm>
                <a:off x="2820982" y="2249634"/>
                <a:ext cx="109462" cy="733824"/>
              </a:xfrm>
              <a:custGeom>
                <a:avLst/>
                <a:gdLst>
                  <a:gd name="connsiteX0" fmla="*/ 92015 w 92015"/>
                  <a:gd name="connsiteY0" fmla="*/ 0 h 615351"/>
                  <a:gd name="connsiteX1" fmla="*/ 74762 w 92015"/>
                  <a:gd name="connsiteY1" fmla="*/ 241540 h 615351"/>
                  <a:gd name="connsiteX2" fmla="*/ 0 w 92015"/>
                  <a:gd name="connsiteY2" fmla="*/ 615351 h 615351"/>
                </a:gdLst>
                <a:ahLst/>
                <a:cxnLst>
                  <a:cxn ang="0">
                    <a:pos x="connsiteX0" y="connsiteY0"/>
                  </a:cxn>
                  <a:cxn ang="0">
                    <a:pos x="connsiteX1" y="connsiteY1"/>
                  </a:cxn>
                  <a:cxn ang="0">
                    <a:pos x="connsiteX2" y="connsiteY2"/>
                  </a:cxn>
                </a:cxnLst>
                <a:rect l="l" t="t" r="r" b="b"/>
                <a:pathLst>
                  <a:path w="92015" h="615351">
                    <a:moveTo>
                      <a:pt x="92015" y="0"/>
                    </a:moveTo>
                    <a:cubicBezTo>
                      <a:pt x="91056" y="69491"/>
                      <a:pt x="90098" y="138982"/>
                      <a:pt x="74762" y="241540"/>
                    </a:cubicBezTo>
                    <a:cubicBezTo>
                      <a:pt x="59426" y="344098"/>
                      <a:pt x="29713" y="479724"/>
                      <a:pt x="0" y="615351"/>
                    </a:cubicBezTo>
                  </a:path>
                </a:pathLst>
              </a:custGeom>
              <a:noFill/>
              <a:ln w="9525"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6" name="任意多边形 25"/>
              <p:cNvSpPr/>
              <p:nvPr/>
            </p:nvSpPr>
            <p:spPr>
              <a:xfrm rot="3304667" flipH="1">
                <a:off x="3283311" y="2303416"/>
                <a:ext cx="173131" cy="923284"/>
              </a:xfrm>
              <a:custGeom>
                <a:avLst/>
                <a:gdLst>
                  <a:gd name="connsiteX0" fmla="*/ 92015 w 92015"/>
                  <a:gd name="connsiteY0" fmla="*/ 0 h 615351"/>
                  <a:gd name="connsiteX1" fmla="*/ 74762 w 92015"/>
                  <a:gd name="connsiteY1" fmla="*/ 241540 h 615351"/>
                  <a:gd name="connsiteX2" fmla="*/ 0 w 92015"/>
                  <a:gd name="connsiteY2" fmla="*/ 615351 h 615351"/>
                  <a:gd name="connsiteX0" fmla="*/ 64938 w 64938"/>
                  <a:gd name="connsiteY0" fmla="*/ 0 h 560251"/>
                  <a:gd name="connsiteX1" fmla="*/ 47685 w 64938"/>
                  <a:gd name="connsiteY1" fmla="*/ 241540 h 560251"/>
                  <a:gd name="connsiteX2" fmla="*/ 0 w 64938"/>
                  <a:gd name="connsiteY2" fmla="*/ 560251 h 560251"/>
                </a:gdLst>
                <a:ahLst/>
                <a:cxnLst>
                  <a:cxn ang="0">
                    <a:pos x="connsiteX0" y="connsiteY0"/>
                  </a:cxn>
                  <a:cxn ang="0">
                    <a:pos x="connsiteX1" y="connsiteY1"/>
                  </a:cxn>
                  <a:cxn ang="0">
                    <a:pos x="connsiteX2" y="connsiteY2"/>
                  </a:cxn>
                </a:cxnLst>
                <a:rect l="l" t="t" r="r" b="b"/>
                <a:pathLst>
                  <a:path w="64938" h="560251">
                    <a:moveTo>
                      <a:pt x="64938" y="0"/>
                    </a:moveTo>
                    <a:cubicBezTo>
                      <a:pt x="63979" y="69491"/>
                      <a:pt x="58508" y="148165"/>
                      <a:pt x="47685" y="241540"/>
                    </a:cubicBezTo>
                    <a:cubicBezTo>
                      <a:pt x="36862" y="334915"/>
                      <a:pt x="29713" y="424624"/>
                      <a:pt x="0" y="560251"/>
                    </a:cubicBezTo>
                  </a:path>
                </a:pathLst>
              </a:custGeom>
              <a:noFill/>
              <a:ln w="9525"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7" name="任意多边形 26"/>
              <p:cNvSpPr/>
              <p:nvPr/>
            </p:nvSpPr>
            <p:spPr>
              <a:xfrm rot="3304667" flipH="1">
                <a:off x="2906578" y="2939149"/>
                <a:ext cx="112774" cy="268101"/>
              </a:xfrm>
              <a:custGeom>
                <a:avLst/>
                <a:gdLst>
                  <a:gd name="connsiteX0" fmla="*/ 92015 w 92015"/>
                  <a:gd name="connsiteY0" fmla="*/ 0 h 615351"/>
                  <a:gd name="connsiteX1" fmla="*/ 74762 w 92015"/>
                  <a:gd name="connsiteY1" fmla="*/ 241540 h 615351"/>
                  <a:gd name="connsiteX2" fmla="*/ 0 w 92015"/>
                  <a:gd name="connsiteY2" fmla="*/ 615351 h 615351"/>
                  <a:gd name="connsiteX0" fmla="*/ 139115 w 139115"/>
                  <a:gd name="connsiteY0" fmla="*/ 2 h 732249"/>
                  <a:gd name="connsiteX1" fmla="*/ 74762 w 139115"/>
                  <a:gd name="connsiteY1" fmla="*/ 358438 h 732249"/>
                  <a:gd name="connsiteX2" fmla="*/ 0 w 139115"/>
                  <a:gd name="connsiteY2" fmla="*/ 732249 h 732249"/>
                </a:gdLst>
                <a:ahLst/>
                <a:cxnLst>
                  <a:cxn ang="0">
                    <a:pos x="connsiteX0" y="connsiteY0"/>
                  </a:cxn>
                  <a:cxn ang="0">
                    <a:pos x="connsiteX1" y="connsiteY1"/>
                  </a:cxn>
                  <a:cxn ang="0">
                    <a:pos x="connsiteX2" y="connsiteY2"/>
                  </a:cxn>
                </a:cxnLst>
                <a:rect l="l" t="t" r="r" b="b"/>
                <a:pathLst>
                  <a:path w="139115" h="732249">
                    <a:moveTo>
                      <a:pt x="139115" y="2"/>
                    </a:moveTo>
                    <a:cubicBezTo>
                      <a:pt x="138156" y="69493"/>
                      <a:pt x="97948" y="236397"/>
                      <a:pt x="74762" y="358438"/>
                    </a:cubicBezTo>
                    <a:cubicBezTo>
                      <a:pt x="51576" y="480479"/>
                      <a:pt x="29713" y="596622"/>
                      <a:pt x="0" y="732249"/>
                    </a:cubicBezTo>
                  </a:path>
                </a:pathLst>
              </a:custGeom>
              <a:noFill/>
              <a:ln w="63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8" name="任意多边形 27"/>
              <p:cNvSpPr/>
              <p:nvPr/>
            </p:nvSpPr>
            <p:spPr>
              <a:xfrm rot="3304667" flipH="1">
                <a:off x="3354755" y="2709693"/>
                <a:ext cx="81006" cy="368044"/>
              </a:xfrm>
              <a:custGeom>
                <a:avLst/>
                <a:gdLst>
                  <a:gd name="connsiteX0" fmla="*/ 92015 w 92015"/>
                  <a:gd name="connsiteY0" fmla="*/ 0 h 615351"/>
                  <a:gd name="connsiteX1" fmla="*/ 74762 w 92015"/>
                  <a:gd name="connsiteY1" fmla="*/ 241540 h 615351"/>
                  <a:gd name="connsiteX2" fmla="*/ 0 w 92015"/>
                  <a:gd name="connsiteY2" fmla="*/ 615351 h 615351"/>
                </a:gdLst>
                <a:ahLst/>
                <a:cxnLst>
                  <a:cxn ang="0">
                    <a:pos x="connsiteX0" y="connsiteY0"/>
                  </a:cxn>
                  <a:cxn ang="0">
                    <a:pos x="connsiteX1" y="connsiteY1"/>
                  </a:cxn>
                  <a:cxn ang="0">
                    <a:pos x="connsiteX2" y="connsiteY2"/>
                  </a:cxn>
                </a:cxnLst>
                <a:rect l="l" t="t" r="r" b="b"/>
                <a:pathLst>
                  <a:path w="92015" h="615351">
                    <a:moveTo>
                      <a:pt x="92015" y="0"/>
                    </a:moveTo>
                    <a:cubicBezTo>
                      <a:pt x="91056" y="69491"/>
                      <a:pt x="90098" y="138982"/>
                      <a:pt x="74762" y="241540"/>
                    </a:cubicBezTo>
                    <a:cubicBezTo>
                      <a:pt x="59426" y="344098"/>
                      <a:pt x="29713" y="479724"/>
                      <a:pt x="0" y="615351"/>
                    </a:cubicBezTo>
                  </a:path>
                </a:pathLst>
              </a:custGeom>
              <a:noFill/>
              <a:ln w="63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9" name="任意多边形 28"/>
              <p:cNvSpPr/>
              <p:nvPr/>
            </p:nvSpPr>
            <p:spPr>
              <a:xfrm>
                <a:off x="2892370" y="2854800"/>
                <a:ext cx="77733" cy="165190"/>
              </a:xfrm>
              <a:custGeom>
                <a:avLst/>
                <a:gdLst>
                  <a:gd name="connsiteX0" fmla="*/ 92015 w 92015"/>
                  <a:gd name="connsiteY0" fmla="*/ 0 h 615351"/>
                  <a:gd name="connsiteX1" fmla="*/ 74762 w 92015"/>
                  <a:gd name="connsiteY1" fmla="*/ 241540 h 615351"/>
                  <a:gd name="connsiteX2" fmla="*/ 0 w 92015"/>
                  <a:gd name="connsiteY2" fmla="*/ 615351 h 615351"/>
                  <a:gd name="connsiteX0" fmla="*/ 74762 w 74763"/>
                  <a:gd name="connsiteY0" fmla="*/ 2 h 373813"/>
                  <a:gd name="connsiteX1" fmla="*/ 0 w 74763"/>
                  <a:gd name="connsiteY1" fmla="*/ 373813 h 373813"/>
                  <a:gd name="connsiteX0" fmla="*/ 130195 w 130195"/>
                  <a:gd name="connsiteY0" fmla="*/ 0 h 466913"/>
                  <a:gd name="connsiteX1" fmla="*/ 0 w 130195"/>
                  <a:gd name="connsiteY1" fmla="*/ 466913 h 466913"/>
                </a:gdLst>
                <a:ahLst/>
                <a:cxnLst>
                  <a:cxn ang="0">
                    <a:pos x="connsiteX0" y="connsiteY0"/>
                  </a:cxn>
                  <a:cxn ang="0">
                    <a:pos x="connsiteX1" y="connsiteY1"/>
                  </a:cxn>
                </a:cxnLst>
                <a:rect l="l" t="t" r="r" b="b"/>
                <a:pathLst>
                  <a:path w="130195" h="466913">
                    <a:moveTo>
                      <a:pt x="130195" y="0"/>
                    </a:moveTo>
                    <a:cubicBezTo>
                      <a:pt x="114859" y="102558"/>
                      <a:pt x="29713" y="331286"/>
                      <a:pt x="0" y="466913"/>
                    </a:cubicBezTo>
                  </a:path>
                </a:pathLst>
              </a:custGeom>
              <a:noFill/>
              <a:ln w="63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grpSp>
          <p:nvGrpSpPr>
            <p:cNvPr id="80906" name="PA_库_组合 37"/>
            <p:cNvGrpSpPr>
              <a:grpSpLocks/>
            </p:cNvGrpSpPr>
            <p:nvPr>
              <p:custDataLst>
                <p:tags r:id="rId2"/>
              </p:custDataLst>
            </p:nvPr>
          </p:nvGrpSpPr>
          <p:grpSpPr bwMode="auto">
            <a:xfrm rot="1097561">
              <a:off x="2964787" y="1854131"/>
              <a:ext cx="518154" cy="944243"/>
              <a:chOff x="3837695" y="3806247"/>
              <a:chExt cx="988235" cy="1800882"/>
            </a:xfrm>
          </p:grpSpPr>
          <p:sp>
            <p:nvSpPr>
              <p:cNvPr id="25" name="椭圆 31"/>
              <p:cNvSpPr/>
              <p:nvPr/>
            </p:nvSpPr>
            <p:spPr>
              <a:xfrm>
                <a:off x="3989945" y="3802067"/>
                <a:ext cx="659584" cy="65434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nvGrpSpPr>
              <p:cNvPr id="80908" name="组合 39"/>
              <p:cNvGrpSpPr>
                <a:grpSpLocks/>
              </p:cNvGrpSpPr>
              <p:nvPr/>
            </p:nvGrpSpPr>
            <p:grpSpPr bwMode="auto">
              <a:xfrm>
                <a:off x="4023296" y="4392930"/>
                <a:ext cx="653089" cy="833565"/>
                <a:chOff x="2608597" y="2785704"/>
                <a:chExt cx="1041086" cy="990735"/>
              </a:xfrm>
            </p:grpSpPr>
            <p:sp>
              <p:nvSpPr>
                <p:cNvPr id="43" name="任意多边形 53"/>
                <p:cNvSpPr/>
                <p:nvPr/>
              </p:nvSpPr>
              <p:spPr>
                <a:xfrm>
                  <a:off x="2659211" y="2831525"/>
                  <a:ext cx="916393" cy="867735"/>
                </a:xfrm>
                <a:custGeom>
                  <a:avLst/>
                  <a:gdLst>
                    <a:gd name="connsiteX0" fmla="*/ 175696 w 939708"/>
                    <a:gd name="connsiteY0" fmla="*/ 77322 h 848052"/>
                    <a:gd name="connsiteX1" fmla="*/ 93503 w 939708"/>
                    <a:gd name="connsiteY1" fmla="*/ 313627 h 848052"/>
                    <a:gd name="connsiteX2" fmla="*/ 52406 w 939708"/>
                    <a:gd name="connsiteY2" fmla="*/ 775964 h 848052"/>
                    <a:gd name="connsiteX3" fmla="*/ 874339 w 939708"/>
                    <a:gd name="connsiteY3" fmla="*/ 786239 h 848052"/>
                    <a:gd name="connsiteX4" fmla="*/ 853791 w 939708"/>
                    <a:gd name="connsiteY4" fmla="*/ 190337 h 848052"/>
                    <a:gd name="connsiteX5" fmla="*/ 576388 w 939708"/>
                    <a:gd name="connsiteY5" fmla="*/ 5403 h 848052"/>
                    <a:gd name="connsiteX6" fmla="*/ 175696 w 939708"/>
                    <a:gd name="connsiteY6" fmla="*/ 77322 h 848052"/>
                    <a:gd name="connsiteX0" fmla="*/ 135695 w 899707"/>
                    <a:gd name="connsiteY0" fmla="*/ 77322 h 848052"/>
                    <a:gd name="connsiteX1" fmla="*/ 53502 w 899707"/>
                    <a:gd name="connsiteY1" fmla="*/ 313627 h 848052"/>
                    <a:gd name="connsiteX2" fmla="*/ 12405 w 899707"/>
                    <a:gd name="connsiteY2" fmla="*/ 775964 h 848052"/>
                    <a:gd name="connsiteX3" fmla="*/ 834338 w 899707"/>
                    <a:gd name="connsiteY3" fmla="*/ 786239 h 848052"/>
                    <a:gd name="connsiteX4" fmla="*/ 813790 w 899707"/>
                    <a:gd name="connsiteY4" fmla="*/ 190337 h 848052"/>
                    <a:gd name="connsiteX5" fmla="*/ 536387 w 899707"/>
                    <a:gd name="connsiteY5" fmla="*/ 5403 h 848052"/>
                    <a:gd name="connsiteX6" fmla="*/ 135695 w 899707"/>
                    <a:gd name="connsiteY6" fmla="*/ 77322 h 84805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59512 w 923524"/>
                    <a:gd name="connsiteY0" fmla="*/ 77919 h 837322"/>
                    <a:gd name="connsiteX1" fmla="*/ 15674 w 923524"/>
                    <a:gd name="connsiteY1" fmla="*/ 355320 h 837322"/>
                    <a:gd name="connsiteX2" fmla="*/ 36222 w 923524"/>
                    <a:gd name="connsiteY2" fmla="*/ 776561 h 837322"/>
                    <a:gd name="connsiteX3" fmla="*/ 858155 w 923524"/>
                    <a:gd name="connsiteY3" fmla="*/ 786836 h 837322"/>
                    <a:gd name="connsiteX4" fmla="*/ 837607 w 923524"/>
                    <a:gd name="connsiteY4" fmla="*/ 190934 h 837322"/>
                    <a:gd name="connsiteX5" fmla="*/ 560204 w 923524"/>
                    <a:gd name="connsiteY5" fmla="*/ 6000 h 837322"/>
                    <a:gd name="connsiteX6" fmla="*/ 159512 w 923524"/>
                    <a:gd name="connsiteY6" fmla="*/ 77919 h 837322"/>
                    <a:gd name="connsiteX0" fmla="*/ 159512 w 923524"/>
                    <a:gd name="connsiteY0" fmla="*/ 136669 h 896072"/>
                    <a:gd name="connsiteX1" fmla="*/ 15674 w 923524"/>
                    <a:gd name="connsiteY1" fmla="*/ 414070 h 896072"/>
                    <a:gd name="connsiteX2" fmla="*/ 36222 w 923524"/>
                    <a:gd name="connsiteY2" fmla="*/ 835311 h 896072"/>
                    <a:gd name="connsiteX3" fmla="*/ 858155 w 923524"/>
                    <a:gd name="connsiteY3" fmla="*/ 845586 h 896072"/>
                    <a:gd name="connsiteX4" fmla="*/ 837607 w 923524"/>
                    <a:gd name="connsiteY4" fmla="*/ 249684 h 896072"/>
                    <a:gd name="connsiteX5" fmla="*/ 436914 w 923524"/>
                    <a:gd name="connsiteY5" fmla="*/ 3105 h 896072"/>
                    <a:gd name="connsiteX6" fmla="*/ 159512 w 923524"/>
                    <a:gd name="connsiteY6" fmla="*/ 136669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528354 w 923524"/>
                    <a:gd name="connsiteY6" fmla="*/ 94545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620821 w 923524"/>
                    <a:gd name="connsiteY6" fmla="*/ 63722 h 89607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1839 w 920642"/>
                    <a:gd name="connsiteY0" fmla="*/ 2650 h 875069"/>
                    <a:gd name="connsiteX1" fmla="*/ 113646 w 920642"/>
                    <a:gd name="connsiteY1" fmla="*/ 150835 h 875069"/>
                    <a:gd name="connsiteX2" fmla="*/ 12792 w 920642"/>
                    <a:gd name="connsiteY2" fmla="*/ 393067 h 875069"/>
                    <a:gd name="connsiteX3" fmla="*/ 33340 w 920642"/>
                    <a:gd name="connsiteY3" fmla="*/ 814308 h 875069"/>
                    <a:gd name="connsiteX4" fmla="*/ 855273 w 920642"/>
                    <a:gd name="connsiteY4" fmla="*/ 824583 h 875069"/>
                    <a:gd name="connsiteX5" fmla="*/ 834725 w 920642"/>
                    <a:gd name="connsiteY5" fmla="*/ 228681 h 875069"/>
                    <a:gd name="connsiteX6" fmla="*/ 614031 w 920642"/>
                    <a:gd name="connsiteY6" fmla="*/ 7549 h 875069"/>
                    <a:gd name="connsiteX0" fmla="*/ 351839 w 920642"/>
                    <a:gd name="connsiteY0" fmla="*/ 3022 h 875441"/>
                    <a:gd name="connsiteX1" fmla="*/ 113646 w 920642"/>
                    <a:gd name="connsiteY1" fmla="*/ 151207 h 875441"/>
                    <a:gd name="connsiteX2" fmla="*/ 12792 w 920642"/>
                    <a:gd name="connsiteY2" fmla="*/ 393439 h 875441"/>
                    <a:gd name="connsiteX3" fmla="*/ 33340 w 920642"/>
                    <a:gd name="connsiteY3" fmla="*/ 814680 h 875441"/>
                    <a:gd name="connsiteX4" fmla="*/ 855273 w 920642"/>
                    <a:gd name="connsiteY4" fmla="*/ 824955 h 875441"/>
                    <a:gd name="connsiteX5" fmla="*/ 834725 w 920642"/>
                    <a:gd name="connsiteY5" fmla="*/ 229053 h 875441"/>
                    <a:gd name="connsiteX6" fmla="*/ 614031 w 920642"/>
                    <a:gd name="connsiteY6" fmla="*/ 7921 h 875441"/>
                    <a:gd name="connsiteX0" fmla="*/ 350820 w 919623"/>
                    <a:gd name="connsiteY0" fmla="*/ 2727 h 875146"/>
                    <a:gd name="connsiteX1" fmla="*/ 96996 w 919623"/>
                    <a:gd name="connsiteY1" fmla="*/ 162635 h 875146"/>
                    <a:gd name="connsiteX2" fmla="*/ 11773 w 919623"/>
                    <a:gd name="connsiteY2" fmla="*/ 393144 h 875146"/>
                    <a:gd name="connsiteX3" fmla="*/ 32321 w 919623"/>
                    <a:gd name="connsiteY3" fmla="*/ 814385 h 875146"/>
                    <a:gd name="connsiteX4" fmla="*/ 854254 w 919623"/>
                    <a:gd name="connsiteY4" fmla="*/ 824660 h 875146"/>
                    <a:gd name="connsiteX5" fmla="*/ 833706 w 919623"/>
                    <a:gd name="connsiteY5" fmla="*/ 228758 h 875146"/>
                    <a:gd name="connsiteX6" fmla="*/ 613012 w 919623"/>
                    <a:gd name="connsiteY6" fmla="*/ 7626 h 8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623" h="875146">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4" name="任意多边形 54"/>
                <p:cNvSpPr/>
                <p:nvPr/>
              </p:nvSpPr>
              <p:spPr>
                <a:xfrm>
                  <a:off x="2608597" y="2785704"/>
                  <a:ext cx="1041086" cy="990735"/>
                </a:xfrm>
                <a:custGeom>
                  <a:avLst/>
                  <a:gdLst>
                    <a:gd name="connsiteX0" fmla="*/ 175696 w 939708"/>
                    <a:gd name="connsiteY0" fmla="*/ 77322 h 848052"/>
                    <a:gd name="connsiteX1" fmla="*/ 93503 w 939708"/>
                    <a:gd name="connsiteY1" fmla="*/ 313627 h 848052"/>
                    <a:gd name="connsiteX2" fmla="*/ 52406 w 939708"/>
                    <a:gd name="connsiteY2" fmla="*/ 775964 h 848052"/>
                    <a:gd name="connsiteX3" fmla="*/ 874339 w 939708"/>
                    <a:gd name="connsiteY3" fmla="*/ 786239 h 848052"/>
                    <a:gd name="connsiteX4" fmla="*/ 853791 w 939708"/>
                    <a:gd name="connsiteY4" fmla="*/ 190337 h 848052"/>
                    <a:gd name="connsiteX5" fmla="*/ 576388 w 939708"/>
                    <a:gd name="connsiteY5" fmla="*/ 5403 h 848052"/>
                    <a:gd name="connsiteX6" fmla="*/ 175696 w 939708"/>
                    <a:gd name="connsiteY6" fmla="*/ 77322 h 848052"/>
                    <a:gd name="connsiteX0" fmla="*/ 135695 w 899707"/>
                    <a:gd name="connsiteY0" fmla="*/ 77322 h 848052"/>
                    <a:gd name="connsiteX1" fmla="*/ 53502 w 899707"/>
                    <a:gd name="connsiteY1" fmla="*/ 313627 h 848052"/>
                    <a:gd name="connsiteX2" fmla="*/ 12405 w 899707"/>
                    <a:gd name="connsiteY2" fmla="*/ 775964 h 848052"/>
                    <a:gd name="connsiteX3" fmla="*/ 834338 w 899707"/>
                    <a:gd name="connsiteY3" fmla="*/ 786239 h 848052"/>
                    <a:gd name="connsiteX4" fmla="*/ 813790 w 899707"/>
                    <a:gd name="connsiteY4" fmla="*/ 190337 h 848052"/>
                    <a:gd name="connsiteX5" fmla="*/ 536387 w 899707"/>
                    <a:gd name="connsiteY5" fmla="*/ 5403 h 848052"/>
                    <a:gd name="connsiteX6" fmla="*/ 135695 w 899707"/>
                    <a:gd name="connsiteY6" fmla="*/ 77322 h 84805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97100 w 961112"/>
                    <a:gd name="connsiteY0" fmla="*/ 77919 h 846422"/>
                    <a:gd name="connsiteX1" fmla="*/ 53262 w 961112"/>
                    <a:gd name="connsiteY1" fmla="*/ 355320 h 846422"/>
                    <a:gd name="connsiteX2" fmla="*/ 73810 w 961112"/>
                    <a:gd name="connsiteY2" fmla="*/ 776561 h 846422"/>
                    <a:gd name="connsiteX3" fmla="*/ 895743 w 961112"/>
                    <a:gd name="connsiteY3" fmla="*/ 786836 h 846422"/>
                    <a:gd name="connsiteX4" fmla="*/ 875195 w 961112"/>
                    <a:gd name="connsiteY4" fmla="*/ 190934 h 846422"/>
                    <a:gd name="connsiteX5" fmla="*/ 597792 w 961112"/>
                    <a:gd name="connsiteY5" fmla="*/ 6000 h 846422"/>
                    <a:gd name="connsiteX6" fmla="*/ 197100 w 961112"/>
                    <a:gd name="connsiteY6" fmla="*/ 77919 h 846422"/>
                    <a:gd name="connsiteX0" fmla="*/ 159512 w 923524"/>
                    <a:gd name="connsiteY0" fmla="*/ 77919 h 837322"/>
                    <a:gd name="connsiteX1" fmla="*/ 15674 w 923524"/>
                    <a:gd name="connsiteY1" fmla="*/ 355320 h 837322"/>
                    <a:gd name="connsiteX2" fmla="*/ 36222 w 923524"/>
                    <a:gd name="connsiteY2" fmla="*/ 776561 h 837322"/>
                    <a:gd name="connsiteX3" fmla="*/ 858155 w 923524"/>
                    <a:gd name="connsiteY3" fmla="*/ 786836 h 837322"/>
                    <a:gd name="connsiteX4" fmla="*/ 837607 w 923524"/>
                    <a:gd name="connsiteY4" fmla="*/ 190934 h 837322"/>
                    <a:gd name="connsiteX5" fmla="*/ 560204 w 923524"/>
                    <a:gd name="connsiteY5" fmla="*/ 6000 h 837322"/>
                    <a:gd name="connsiteX6" fmla="*/ 159512 w 923524"/>
                    <a:gd name="connsiteY6" fmla="*/ 77919 h 837322"/>
                    <a:gd name="connsiteX0" fmla="*/ 159512 w 923524"/>
                    <a:gd name="connsiteY0" fmla="*/ 136669 h 896072"/>
                    <a:gd name="connsiteX1" fmla="*/ 15674 w 923524"/>
                    <a:gd name="connsiteY1" fmla="*/ 414070 h 896072"/>
                    <a:gd name="connsiteX2" fmla="*/ 36222 w 923524"/>
                    <a:gd name="connsiteY2" fmla="*/ 835311 h 896072"/>
                    <a:gd name="connsiteX3" fmla="*/ 858155 w 923524"/>
                    <a:gd name="connsiteY3" fmla="*/ 845586 h 896072"/>
                    <a:gd name="connsiteX4" fmla="*/ 837607 w 923524"/>
                    <a:gd name="connsiteY4" fmla="*/ 249684 h 896072"/>
                    <a:gd name="connsiteX5" fmla="*/ 436914 w 923524"/>
                    <a:gd name="connsiteY5" fmla="*/ 3105 h 896072"/>
                    <a:gd name="connsiteX6" fmla="*/ 159512 w 923524"/>
                    <a:gd name="connsiteY6" fmla="*/ 136669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528354 w 923524"/>
                    <a:gd name="connsiteY6" fmla="*/ 94545 h 896072"/>
                    <a:gd name="connsiteX0" fmla="*/ 436914 w 923524"/>
                    <a:gd name="connsiteY0" fmla="*/ 3105 h 896072"/>
                    <a:gd name="connsiteX1" fmla="*/ 159512 w 923524"/>
                    <a:gd name="connsiteY1" fmla="*/ 136669 h 896072"/>
                    <a:gd name="connsiteX2" fmla="*/ 15674 w 923524"/>
                    <a:gd name="connsiteY2" fmla="*/ 414070 h 896072"/>
                    <a:gd name="connsiteX3" fmla="*/ 36222 w 923524"/>
                    <a:gd name="connsiteY3" fmla="*/ 835311 h 896072"/>
                    <a:gd name="connsiteX4" fmla="*/ 858155 w 923524"/>
                    <a:gd name="connsiteY4" fmla="*/ 845586 h 896072"/>
                    <a:gd name="connsiteX5" fmla="*/ 837607 w 923524"/>
                    <a:gd name="connsiteY5" fmla="*/ 249684 h 896072"/>
                    <a:gd name="connsiteX6" fmla="*/ 620821 w 923524"/>
                    <a:gd name="connsiteY6" fmla="*/ 63722 h 89607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20821 w 923524"/>
                    <a:gd name="connsiteY6" fmla="*/ 4378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4721 w 923524"/>
                    <a:gd name="connsiteY0" fmla="*/ 3713 h 876132"/>
                    <a:gd name="connsiteX1" fmla="*/ 159512 w 923524"/>
                    <a:gd name="connsiteY1" fmla="*/ 116729 h 876132"/>
                    <a:gd name="connsiteX2" fmla="*/ 15674 w 923524"/>
                    <a:gd name="connsiteY2" fmla="*/ 394130 h 876132"/>
                    <a:gd name="connsiteX3" fmla="*/ 36222 w 923524"/>
                    <a:gd name="connsiteY3" fmla="*/ 815371 h 876132"/>
                    <a:gd name="connsiteX4" fmla="*/ 858155 w 923524"/>
                    <a:gd name="connsiteY4" fmla="*/ 825646 h 876132"/>
                    <a:gd name="connsiteX5" fmla="*/ 837607 w 923524"/>
                    <a:gd name="connsiteY5" fmla="*/ 229744 h 876132"/>
                    <a:gd name="connsiteX6" fmla="*/ 616913 w 923524"/>
                    <a:gd name="connsiteY6" fmla="*/ 8612 h 876132"/>
                    <a:gd name="connsiteX0" fmla="*/ 351839 w 920642"/>
                    <a:gd name="connsiteY0" fmla="*/ 2650 h 875069"/>
                    <a:gd name="connsiteX1" fmla="*/ 113646 w 920642"/>
                    <a:gd name="connsiteY1" fmla="*/ 150835 h 875069"/>
                    <a:gd name="connsiteX2" fmla="*/ 12792 w 920642"/>
                    <a:gd name="connsiteY2" fmla="*/ 393067 h 875069"/>
                    <a:gd name="connsiteX3" fmla="*/ 33340 w 920642"/>
                    <a:gd name="connsiteY3" fmla="*/ 814308 h 875069"/>
                    <a:gd name="connsiteX4" fmla="*/ 855273 w 920642"/>
                    <a:gd name="connsiteY4" fmla="*/ 824583 h 875069"/>
                    <a:gd name="connsiteX5" fmla="*/ 834725 w 920642"/>
                    <a:gd name="connsiteY5" fmla="*/ 228681 h 875069"/>
                    <a:gd name="connsiteX6" fmla="*/ 614031 w 920642"/>
                    <a:gd name="connsiteY6" fmla="*/ 7549 h 875069"/>
                    <a:gd name="connsiteX0" fmla="*/ 351839 w 920642"/>
                    <a:gd name="connsiteY0" fmla="*/ 3022 h 875441"/>
                    <a:gd name="connsiteX1" fmla="*/ 113646 w 920642"/>
                    <a:gd name="connsiteY1" fmla="*/ 151207 h 875441"/>
                    <a:gd name="connsiteX2" fmla="*/ 12792 w 920642"/>
                    <a:gd name="connsiteY2" fmla="*/ 393439 h 875441"/>
                    <a:gd name="connsiteX3" fmla="*/ 33340 w 920642"/>
                    <a:gd name="connsiteY3" fmla="*/ 814680 h 875441"/>
                    <a:gd name="connsiteX4" fmla="*/ 855273 w 920642"/>
                    <a:gd name="connsiteY4" fmla="*/ 824955 h 875441"/>
                    <a:gd name="connsiteX5" fmla="*/ 834725 w 920642"/>
                    <a:gd name="connsiteY5" fmla="*/ 229053 h 875441"/>
                    <a:gd name="connsiteX6" fmla="*/ 614031 w 920642"/>
                    <a:gd name="connsiteY6" fmla="*/ 7921 h 875441"/>
                    <a:gd name="connsiteX0" fmla="*/ 350820 w 919623"/>
                    <a:gd name="connsiteY0" fmla="*/ 2727 h 875146"/>
                    <a:gd name="connsiteX1" fmla="*/ 96996 w 919623"/>
                    <a:gd name="connsiteY1" fmla="*/ 162635 h 875146"/>
                    <a:gd name="connsiteX2" fmla="*/ 11773 w 919623"/>
                    <a:gd name="connsiteY2" fmla="*/ 393144 h 875146"/>
                    <a:gd name="connsiteX3" fmla="*/ 32321 w 919623"/>
                    <a:gd name="connsiteY3" fmla="*/ 814385 h 875146"/>
                    <a:gd name="connsiteX4" fmla="*/ 854254 w 919623"/>
                    <a:gd name="connsiteY4" fmla="*/ 824660 h 875146"/>
                    <a:gd name="connsiteX5" fmla="*/ 833706 w 919623"/>
                    <a:gd name="connsiteY5" fmla="*/ 228758 h 875146"/>
                    <a:gd name="connsiteX6" fmla="*/ 613012 w 919623"/>
                    <a:gd name="connsiteY6" fmla="*/ 7626 h 8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623" h="875146">
                      <a:moveTo>
                        <a:pt x="350820" y="2727"/>
                      </a:moveTo>
                      <a:cubicBezTo>
                        <a:pt x="239516" y="-17821"/>
                        <a:pt x="137873" y="81934"/>
                        <a:pt x="96996" y="162635"/>
                      </a:cubicBezTo>
                      <a:cubicBezTo>
                        <a:pt x="56119" y="243336"/>
                        <a:pt x="22552" y="284519"/>
                        <a:pt x="11773" y="393144"/>
                      </a:cubicBezTo>
                      <a:cubicBezTo>
                        <a:pt x="994" y="501769"/>
                        <a:pt x="-15625" y="773288"/>
                        <a:pt x="32321" y="814385"/>
                      </a:cubicBezTo>
                      <a:cubicBezTo>
                        <a:pt x="80267" y="855482"/>
                        <a:pt x="720690" y="922264"/>
                        <a:pt x="854254" y="824660"/>
                      </a:cubicBezTo>
                      <a:cubicBezTo>
                        <a:pt x="987818" y="727056"/>
                        <a:pt x="883365" y="358897"/>
                        <a:pt x="833706" y="228758"/>
                      </a:cubicBezTo>
                      <a:cubicBezTo>
                        <a:pt x="784047" y="98619"/>
                        <a:pt x="734477" y="50057"/>
                        <a:pt x="613012" y="7626"/>
                      </a:cubicBezTo>
                    </a:path>
                  </a:pathLst>
                </a:custGeom>
                <a:solidFill>
                  <a:schemeClr val="accent2">
                    <a:lumMod val="40000"/>
                    <a:lumOff val="60000"/>
                  </a:schemeClr>
                </a:solidFill>
                <a:ln w="19050" cap="rnd">
                  <a:solidFill>
                    <a:srgbClr val="FBA6A5"/>
                  </a:solidFill>
                  <a:round/>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sp>
            <p:nvSpPr>
              <p:cNvPr id="30" name="任意多边形 40"/>
              <p:cNvSpPr/>
              <p:nvPr/>
            </p:nvSpPr>
            <p:spPr>
              <a:xfrm>
                <a:off x="4199115" y="4026018"/>
                <a:ext cx="9076" cy="72705"/>
              </a:xfrm>
              <a:custGeom>
                <a:avLst/>
                <a:gdLst>
                  <a:gd name="connsiteX0" fmla="*/ 0 w 9525"/>
                  <a:gd name="connsiteY0" fmla="*/ 104775 h 104775"/>
                  <a:gd name="connsiteX1" fmla="*/ 9525 w 9525"/>
                  <a:gd name="connsiteY1" fmla="*/ 0 h 104775"/>
                </a:gdLst>
                <a:ahLst/>
                <a:cxnLst>
                  <a:cxn ang="0">
                    <a:pos x="connsiteX0" y="connsiteY0"/>
                  </a:cxn>
                  <a:cxn ang="0">
                    <a:pos x="connsiteX1" y="connsiteY1"/>
                  </a:cxn>
                </a:cxnLst>
                <a:rect l="l" t="t" r="r" b="b"/>
                <a:pathLst>
                  <a:path w="9525" h="104775">
                    <a:moveTo>
                      <a:pt x="0" y="104775"/>
                    </a:moveTo>
                    <a:lnTo>
                      <a:pt x="9525" y="0"/>
                    </a:ln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31" name="任意多边形 41"/>
              <p:cNvSpPr/>
              <p:nvPr/>
            </p:nvSpPr>
            <p:spPr>
              <a:xfrm>
                <a:off x="4407759" y="4030845"/>
                <a:ext cx="6051" cy="72705"/>
              </a:xfrm>
              <a:custGeom>
                <a:avLst/>
                <a:gdLst>
                  <a:gd name="connsiteX0" fmla="*/ 0 w 9525"/>
                  <a:gd name="connsiteY0" fmla="*/ 104775 h 104775"/>
                  <a:gd name="connsiteX1" fmla="*/ 9525 w 9525"/>
                  <a:gd name="connsiteY1" fmla="*/ 0 h 104775"/>
                </a:gdLst>
                <a:ahLst/>
                <a:cxnLst>
                  <a:cxn ang="0">
                    <a:pos x="connsiteX0" y="connsiteY0"/>
                  </a:cxn>
                  <a:cxn ang="0">
                    <a:pos x="connsiteX1" y="connsiteY1"/>
                  </a:cxn>
                </a:cxnLst>
                <a:rect l="l" t="t" r="r" b="b"/>
                <a:pathLst>
                  <a:path w="9525" h="104775">
                    <a:moveTo>
                      <a:pt x="0" y="104775"/>
                    </a:moveTo>
                    <a:lnTo>
                      <a:pt x="9525" y="0"/>
                    </a:ln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32" name="任意多边形 42"/>
              <p:cNvSpPr/>
              <p:nvPr/>
            </p:nvSpPr>
            <p:spPr>
              <a:xfrm>
                <a:off x="4209453" y="5148240"/>
                <a:ext cx="42359" cy="375641"/>
              </a:xfrm>
              <a:custGeom>
                <a:avLst/>
                <a:gdLst>
                  <a:gd name="connsiteX0" fmla="*/ 123825 w 123825"/>
                  <a:gd name="connsiteY0" fmla="*/ 0 h 504574"/>
                  <a:gd name="connsiteX1" fmla="*/ 85725 w 123825"/>
                  <a:gd name="connsiteY1" fmla="*/ 438150 h 504574"/>
                  <a:gd name="connsiteX2" fmla="*/ 0 w 123825"/>
                  <a:gd name="connsiteY2" fmla="*/ 495300 h 504574"/>
                  <a:gd name="connsiteX0" fmla="*/ 38100 w 38100"/>
                  <a:gd name="connsiteY0" fmla="*/ 0 h 438150"/>
                  <a:gd name="connsiteX1" fmla="*/ 0 w 38100"/>
                  <a:gd name="connsiteY1" fmla="*/ 438150 h 438150"/>
                </a:gdLst>
                <a:ahLst/>
                <a:cxnLst>
                  <a:cxn ang="0">
                    <a:pos x="connsiteX0" y="connsiteY0"/>
                  </a:cxn>
                  <a:cxn ang="0">
                    <a:pos x="connsiteX1" y="connsiteY1"/>
                  </a:cxn>
                </a:cxnLst>
                <a:rect l="l" t="t" r="r" b="b"/>
                <a:pathLst>
                  <a:path w="38100" h="438150">
                    <a:moveTo>
                      <a:pt x="38100" y="0"/>
                    </a:moveTo>
                    <a:cubicBezTo>
                      <a:pt x="29368" y="177800"/>
                      <a:pt x="20637" y="355600"/>
                      <a:pt x="0" y="438150"/>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33" name="任意多边形 43"/>
              <p:cNvSpPr/>
              <p:nvPr/>
            </p:nvSpPr>
            <p:spPr>
              <a:xfrm flipH="1">
                <a:off x="4425620" y="5175601"/>
                <a:ext cx="42359" cy="375641"/>
              </a:xfrm>
              <a:custGeom>
                <a:avLst/>
                <a:gdLst>
                  <a:gd name="connsiteX0" fmla="*/ 123825 w 123825"/>
                  <a:gd name="connsiteY0" fmla="*/ 0 h 504574"/>
                  <a:gd name="connsiteX1" fmla="*/ 85725 w 123825"/>
                  <a:gd name="connsiteY1" fmla="*/ 438150 h 504574"/>
                  <a:gd name="connsiteX2" fmla="*/ 0 w 123825"/>
                  <a:gd name="connsiteY2" fmla="*/ 495300 h 504574"/>
                  <a:gd name="connsiteX0" fmla="*/ 123825 w 123825"/>
                  <a:gd name="connsiteY0" fmla="*/ 0 h 498322"/>
                  <a:gd name="connsiteX1" fmla="*/ 85725 w 123825"/>
                  <a:gd name="connsiteY1" fmla="*/ 438150 h 498322"/>
                  <a:gd name="connsiteX2" fmla="*/ 0 w 123825"/>
                  <a:gd name="connsiteY2" fmla="*/ 495300 h 498322"/>
                  <a:gd name="connsiteX0" fmla="*/ 123825 w 123825"/>
                  <a:gd name="connsiteY0" fmla="*/ 0 h 490784"/>
                  <a:gd name="connsiteX1" fmla="*/ 85725 w 123825"/>
                  <a:gd name="connsiteY1" fmla="*/ 438150 h 490784"/>
                  <a:gd name="connsiteX2" fmla="*/ 0 w 123825"/>
                  <a:gd name="connsiteY2" fmla="*/ 474499 h 490784"/>
                  <a:gd name="connsiteX0" fmla="*/ 123825 w 123825"/>
                  <a:gd name="connsiteY0" fmla="*/ 0 h 490784"/>
                  <a:gd name="connsiteX1" fmla="*/ 85725 w 123825"/>
                  <a:gd name="connsiteY1" fmla="*/ 438150 h 490784"/>
                  <a:gd name="connsiteX2" fmla="*/ 0 w 123825"/>
                  <a:gd name="connsiteY2" fmla="*/ 474499 h 490784"/>
                  <a:gd name="connsiteX0" fmla="*/ 38100 w 38100"/>
                  <a:gd name="connsiteY0" fmla="*/ 0 h 438150"/>
                  <a:gd name="connsiteX1" fmla="*/ 0 w 38100"/>
                  <a:gd name="connsiteY1" fmla="*/ 438150 h 438150"/>
                </a:gdLst>
                <a:ahLst/>
                <a:cxnLst>
                  <a:cxn ang="0">
                    <a:pos x="connsiteX0" y="connsiteY0"/>
                  </a:cxn>
                  <a:cxn ang="0">
                    <a:pos x="connsiteX1" y="connsiteY1"/>
                  </a:cxn>
                </a:cxnLst>
                <a:rect l="l" t="t" r="r" b="b"/>
                <a:pathLst>
                  <a:path w="38100" h="438150">
                    <a:moveTo>
                      <a:pt x="38100" y="0"/>
                    </a:moveTo>
                    <a:cubicBezTo>
                      <a:pt x="29368" y="177800"/>
                      <a:pt x="20638" y="359067"/>
                      <a:pt x="0" y="438150"/>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nvGrpSpPr>
              <p:cNvPr id="80913" name="组合 44"/>
              <p:cNvGrpSpPr>
                <a:grpSpLocks/>
              </p:cNvGrpSpPr>
              <p:nvPr/>
            </p:nvGrpSpPr>
            <p:grpSpPr bwMode="auto">
              <a:xfrm>
                <a:off x="3837695" y="3943150"/>
                <a:ext cx="239716" cy="622777"/>
                <a:chOff x="3837695" y="3943150"/>
                <a:chExt cx="239716" cy="622777"/>
              </a:xfrm>
            </p:grpSpPr>
            <p:sp>
              <p:nvSpPr>
                <p:cNvPr id="41" name="任意多边形 51"/>
                <p:cNvSpPr/>
                <p:nvPr/>
              </p:nvSpPr>
              <p:spPr>
                <a:xfrm flipV="1">
                  <a:off x="3865004" y="4015615"/>
                  <a:ext cx="199690" cy="548315"/>
                </a:xfrm>
                <a:custGeom>
                  <a:avLst/>
                  <a:gdLst>
                    <a:gd name="connsiteX0" fmla="*/ 381000 w 381000"/>
                    <a:gd name="connsiteY0" fmla="*/ 0 h 476250"/>
                    <a:gd name="connsiteX1" fmla="*/ 114300 w 381000"/>
                    <a:gd name="connsiteY1" fmla="*/ 142875 h 476250"/>
                    <a:gd name="connsiteX2" fmla="*/ 0 w 381000"/>
                    <a:gd name="connsiteY2" fmla="*/ 476250 h 476250"/>
                    <a:gd name="connsiteX0" fmla="*/ 278130 w 278130"/>
                    <a:gd name="connsiteY0" fmla="*/ 0 h 676275"/>
                    <a:gd name="connsiteX1" fmla="*/ 11430 w 278130"/>
                    <a:gd name="connsiteY1" fmla="*/ 142875 h 676275"/>
                    <a:gd name="connsiteX2" fmla="*/ 30480 w 278130"/>
                    <a:gd name="connsiteY2" fmla="*/ 676275 h 676275"/>
                    <a:gd name="connsiteX0" fmla="*/ 247650 w 247650"/>
                    <a:gd name="connsiteY0" fmla="*/ 0 h 676275"/>
                    <a:gd name="connsiteX1" fmla="*/ 76200 w 247650"/>
                    <a:gd name="connsiteY1" fmla="*/ 200025 h 676275"/>
                    <a:gd name="connsiteX2" fmla="*/ 0 w 247650"/>
                    <a:gd name="connsiteY2" fmla="*/ 676275 h 676275"/>
                    <a:gd name="connsiteX0" fmla="*/ 180048 w 180048"/>
                    <a:gd name="connsiteY0" fmla="*/ 0 h 676275"/>
                    <a:gd name="connsiteX1" fmla="*/ 8598 w 180048"/>
                    <a:gd name="connsiteY1" fmla="*/ 200025 h 676275"/>
                    <a:gd name="connsiteX2" fmla="*/ 8598 w 180048"/>
                    <a:gd name="connsiteY2" fmla="*/ 676275 h 676275"/>
                    <a:gd name="connsiteX0" fmla="*/ 171450 w 171450"/>
                    <a:gd name="connsiteY0" fmla="*/ 0 h 676275"/>
                    <a:gd name="connsiteX1" fmla="*/ 38100 w 171450"/>
                    <a:gd name="connsiteY1" fmla="*/ 238125 h 676275"/>
                    <a:gd name="connsiteX2" fmla="*/ 0 w 171450"/>
                    <a:gd name="connsiteY2" fmla="*/ 676275 h 676275"/>
                    <a:gd name="connsiteX0" fmla="*/ 171926 w 171926"/>
                    <a:gd name="connsiteY0" fmla="*/ 0 h 676275"/>
                    <a:gd name="connsiteX1" fmla="*/ 38576 w 171926"/>
                    <a:gd name="connsiteY1" fmla="*/ 238125 h 676275"/>
                    <a:gd name="connsiteX2" fmla="*/ 476 w 171926"/>
                    <a:gd name="connsiteY2" fmla="*/ 676275 h 676275"/>
                    <a:gd name="connsiteX0" fmla="*/ 200218 w 200218"/>
                    <a:gd name="connsiteY0" fmla="*/ 0 h 542925"/>
                    <a:gd name="connsiteX1" fmla="*/ 66868 w 200218"/>
                    <a:gd name="connsiteY1" fmla="*/ 238125 h 542925"/>
                    <a:gd name="connsiteX2" fmla="*/ 193 w 200218"/>
                    <a:gd name="connsiteY2" fmla="*/ 542925 h 542925"/>
                    <a:gd name="connsiteX0" fmla="*/ 200025 w 200025"/>
                    <a:gd name="connsiteY0" fmla="*/ 0 h 542925"/>
                    <a:gd name="connsiteX1" fmla="*/ 66675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0 w 200025"/>
                    <a:gd name="connsiteY1" fmla="*/ 542925 h 542925"/>
                    <a:gd name="connsiteX0" fmla="*/ 200025 w 200025"/>
                    <a:gd name="connsiteY0" fmla="*/ 0 h 542925"/>
                    <a:gd name="connsiteX1" fmla="*/ 0 w 200025"/>
                    <a:gd name="connsiteY1" fmla="*/ 542925 h 542925"/>
                    <a:gd name="connsiteX0" fmla="*/ 200025 w 200025"/>
                    <a:gd name="connsiteY0" fmla="*/ 0 h 542925"/>
                    <a:gd name="connsiteX1" fmla="*/ 0 w 200025"/>
                    <a:gd name="connsiteY1" fmla="*/ 542925 h 542925"/>
                  </a:gdLst>
                  <a:ahLst/>
                  <a:cxnLst>
                    <a:cxn ang="0">
                      <a:pos x="connsiteX0" y="connsiteY0"/>
                    </a:cxn>
                    <a:cxn ang="0">
                      <a:pos x="connsiteX1" y="connsiteY1"/>
                    </a:cxn>
                  </a:cxnLst>
                  <a:rect l="l" t="t" r="r" b="b"/>
                  <a:pathLst>
                    <a:path w="200025" h="542925">
                      <a:moveTo>
                        <a:pt x="200025" y="0"/>
                      </a:moveTo>
                      <a:cubicBezTo>
                        <a:pt x="66848" y="197601"/>
                        <a:pt x="11257" y="334241"/>
                        <a:pt x="0" y="542925"/>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2" name="椭圆 45"/>
                <p:cNvSpPr/>
                <p:nvPr/>
              </p:nvSpPr>
              <p:spPr>
                <a:xfrm>
                  <a:off x="3828225" y="3936414"/>
                  <a:ext cx="78666" cy="78763"/>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sp>
            <p:nvSpPr>
              <p:cNvPr id="35" name="椭圆 45"/>
              <p:cNvSpPr/>
              <p:nvPr/>
            </p:nvSpPr>
            <p:spPr>
              <a:xfrm rot="17671164">
                <a:off x="4143072" y="5506843"/>
                <a:ext cx="127233" cy="63539"/>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nvGrpSpPr>
              <p:cNvPr id="80915" name="组合 46"/>
              <p:cNvGrpSpPr>
                <a:grpSpLocks/>
              </p:cNvGrpSpPr>
              <p:nvPr/>
            </p:nvGrpSpPr>
            <p:grpSpPr bwMode="auto">
              <a:xfrm flipH="1">
                <a:off x="4586214" y="3943681"/>
                <a:ext cx="239716" cy="622777"/>
                <a:chOff x="3837695" y="3943150"/>
                <a:chExt cx="239716" cy="622777"/>
              </a:xfrm>
            </p:grpSpPr>
            <p:sp>
              <p:nvSpPr>
                <p:cNvPr id="39" name="任意多边形 49"/>
                <p:cNvSpPr/>
                <p:nvPr/>
              </p:nvSpPr>
              <p:spPr>
                <a:xfrm flipV="1">
                  <a:off x="3885168" y="4014943"/>
                  <a:ext cx="199690" cy="548315"/>
                </a:xfrm>
                <a:custGeom>
                  <a:avLst/>
                  <a:gdLst>
                    <a:gd name="connsiteX0" fmla="*/ 381000 w 381000"/>
                    <a:gd name="connsiteY0" fmla="*/ 0 h 476250"/>
                    <a:gd name="connsiteX1" fmla="*/ 114300 w 381000"/>
                    <a:gd name="connsiteY1" fmla="*/ 142875 h 476250"/>
                    <a:gd name="connsiteX2" fmla="*/ 0 w 381000"/>
                    <a:gd name="connsiteY2" fmla="*/ 476250 h 476250"/>
                    <a:gd name="connsiteX0" fmla="*/ 278130 w 278130"/>
                    <a:gd name="connsiteY0" fmla="*/ 0 h 676275"/>
                    <a:gd name="connsiteX1" fmla="*/ 11430 w 278130"/>
                    <a:gd name="connsiteY1" fmla="*/ 142875 h 676275"/>
                    <a:gd name="connsiteX2" fmla="*/ 30480 w 278130"/>
                    <a:gd name="connsiteY2" fmla="*/ 676275 h 676275"/>
                    <a:gd name="connsiteX0" fmla="*/ 247650 w 247650"/>
                    <a:gd name="connsiteY0" fmla="*/ 0 h 676275"/>
                    <a:gd name="connsiteX1" fmla="*/ 76200 w 247650"/>
                    <a:gd name="connsiteY1" fmla="*/ 200025 h 676275"/>
                    <a:gd name="connsiteX2" fmla="*/ 0 w 247650"/>
                    <a:gd name="connsiteY2" fmla="*/ 676275 h 676275"/>
                    <a:gd name="connsiteX0" fmla="*/ 180048 w 180048"/>
                    <a:gd name="connsiteY0" fmla="*/ 0 h 676275"/>
                    <a:gd name="connsiteX1" fmla="*/ 8598 w 180048"/>
                    <a:gd name="connsiteY1" fmla="*/ 200025 h 676275"/>
                    <a:gd name="connsiteX2" fmla="*/ 8598 w 180048"/>
                    <a:gd name="connsiteY2" fmla="*/ 676275 h 676275"/>
                    <a:gd name="connsiteX0" fmla="*/ 171450 w 171450"/>
                    <a:gd name="connsiteY0" fmla="*/ 0 h 676275"/>
                    <a:gd name="connsiteX1" fmla="*/ 38100 w 171450"/>
                    <a:gd name="connsiteY1" fmla="*/ 238125 h 676275"/>
                    <a:gd name="connsiteX2" fmla="*/ 0 w 171450"/>
                    <a:gd name="connsiteY2" fmla="*/ 676275 h 676275"/>
                    <a:gd name="connsiteX0" fmla="*/ 171926 w 171926"/>
                    <a:gd name="connsiteY0" fmla="*/ 0 h 676275"/>
                    <a:gd name="connsiteX1" fmla="*/ 38576 w 171926"/>
                    <a:gd name="connsiteY1" fmla="*/ 238125 h 676275"/>
                    <a:gd name="connsiteX2" fmla="*/ 476 w 171926"/>
                    <a:gd name="connsiteY2" fmla="*/ 676275 h 676275"/>
                    <a:gd name="connsiteX0" fmla="*/ 200218 w 200218"/>
                    <a:gd name="connsiteY0" fmla="*/ 0 h 542925"/>
                    <a:gd name="connsiteX1" fmla="*/ 66868 w 200218"/>
                    <a:gd name="connsiteY1" fmla="*/ 238125 h 542925"/>
                    <a:gd name="connsiteX2" fmla="*/ 193 w 200218"/>
                    <a:gd name="connsiteY2" fmla="*/ 542925 h 542925"/>
                    <a:gd name="connsiteX0" fmla="*/ 200025 w 200025"/>
                    <a:gd name="connsiteY0" fmla="*/ 0 h 542925"/>
                    <a:gd name="connsiteX1" fmla="*/ 66675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57150 w 200025"/>
                    <a:gd name="connsiteY1" fmla="*/ 238125 h 542925"/>
                    <a:gd name="connsiteX2" fmla="*/ 0 w 200025"/>
                    <a:gd name="connsiteY2" fmla="*/ 542925 h 542925"/>
                    <a:gd name="connsiteX0" fmla="*/ 200025 w 200025"/>
                    <a:gd name="connsiteY0" fmla="*/ 0 h 542925"/>
                    <a:gd name="connsiteX1" fmla="*/ 0 w 200025"/>
                    <a:gd name="connsiteY1" fmla="*/ 542925 h 542925"/>
                    <a:gd name="connsiteX0" fmla="*/ 200025 w 200025"/>
                    <a:gd name="connsiteY0" fmla="*/ 0 h 542925"/>
                    <a:gd name="connsiteX1" fmla="*/ 0 w 200025"/>
                    <a:gd name="connsiteY1" fmla="*/ 542925 h 542925"/>
                    <a:gd name="connsiteX0" fmla="*/ 200025 w 200025"/>
                    <a:gd name="connsiteY0" fmla="*/ 0 h 542925"/>
                    <a:gd name="connsiteX1" fmla="*/ 0 w 200025"/>
                    <a:gd name="connsiteY1" fmla="*/ 542925 h 542925"/>
                  </a:gdLst>
                  <a:ahLst/>
                  <a:cxnLst>
                    <a:cxn ang="0">
                      <a:pos x="connsiteX0" y="connsiteY0"/>
                    </a:cxn>
                    <a:cxn ang="0">
                      <a:pos x="connsiteX1" y="connsiteY1"/>
                    </a:cxn>
                  </a:cxnLst>
                  <a:rect l="l" t="t" r="r" b="b"/>
                  <a:pathLst>
                    <a:path w="200025" h="542925">
                      <a:moveTo>
                        <a:pt x="200025" y="0"/>
                      </a:moveTo>
                      <a:cubicBezTo>
                        <a:pt x="66848" y="197601"/>
                        <a:pt x="11257" y="334241"/>
                        <a:pt x="0" y="542925"/>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40" name="椭圆 45"/>
                <p:cNvSpPr/>
                <p:nvPr/>
              </p:nvSpPr>
              <p:spPr>
                <a:xfrm>
                  <a:off x="3847794" y="3938143"/>
                  <a:ext cx="78666" cy="78763"/>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sp>
            <p:nvSpPr>
              <p:cNvPr id="37" name="椭圆 45"/>
              <p:cNvSpPr/>
              <p:nvPr/>
            </p:nvSpPr>
            <p:spPr>
              <a:xfrm flipH="1">
                <a:off x="4285470" y="4202384"/>
                <a:ext cx="72615" cy="136320"/>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 name="connsiteX0" fmla="*/ 1 w 120325"/>
                  <a:gd name="connsiteY0" fmla="*/ 39926 h 132517"/>
                  <a:gd name="connsiteX1" fmla="*/ 37870 w 120325"/>
                  <a:gd name="connsiteY1" fmla="*/ 67 h 132517"/>
                  <a:gd name="connsiteX2" fmla="*/ 75739 w 120325"/>
                  <a:gd name="connsiteY2" fmla="*/ 39926 h 132517"/>
                  <a:gd name="connsiteX3" fmla="*/ 37870 w 120325"/>
                  <a:gd name="connsiteY3" fmla="*/ 79785 h 132517"/>
                  <a:gd name="connsiteX4" fmla="*/ 120326 w 120325"/>
                  <a:gd name="connsiteY4" fmla="*/ 132517 h 132517"/>
                  <a:gd name="connsiteX0" fmla="*/ 0 w 78107"/>
                  <a:gd name="connsiteY0" fmla="*/ 39926 h 79785"/>
                  <a:gd name="connsiteX1" fmla="*/ 37869 w 78107"/>
                  <a:gd name="connsiteY1" fmla="*/ 67 h 79785"/>
                  <a:gd name="connsiteX2" fmla="*/ 75738 w 78107"/>
                  <a:gd name="connsiteY2" fmla="*/ 39926 h 79785"/>
                  <a:gd name="connsiteX3" fmla="*/ 37869 w 78107"/>
                  <a:gd name="connsiteY3" fmla="*/ 79785 h 79785"/>
                  <a:gd name="connsiteX0" fmla="*/ 0 w 78108"/>
                  <a:gd name="connsiteY0" fmla="*/ 39926 h 68879"/>
                  <a:gd name="connsiteX1" fmla="*/ 37869 w 78108"/>
                  <a:gd name="connsiteY1" fmla="*/ 67 h 68879"/>
                  <a:gd name="connsiteX2" fmla="*/ 75738 w 78108"/>
                  <a:gd name="connsiteY2" fmla="*/ 39926 h 68879"/>
                  <a:gd name="connsiteX3" fmla="*/ 8441 w 78108"/>
                  <a:gd name="connsiteY3" fmla="*/ 68879 h 68879"/>
                  <a:gd name="connsiteX0" fmla="*/ 0 w 93956"/>
                  <a:gd name="connsiteY0" fmla="*/ 55363 h 69028"/>
                  <a:gd name="connsiteX1" fmla="*/ 54014 w 93956"/>
                  <a:gd name="connsiteY1" fmla="*/ 216 h 69028"/>
                  <a:gd name="connsiteX2" fmla="*/ 91883 w 93956"/>
                  <a:gd name="connsiteY2" fmla="*/ 40075 h 69028"/>
                  <a:gd name="connsiteX3" fmla="*/ 24586 w 93956"/>
                  <a:gd name="connsiteY3" fmla="*/ 69028 h 69028"/>
                  <a:gd name="connsiteX0" fmla="*/ 0 w 93957"/>
                  <a:gd name="connsiteY0" fmla="*/ 55363 h 71263"/>
                  <a:gd name="connsiteX1" fmla="*/ 54014 w 93957"/>
                  <a:gd name="connsiteY1" fmla="*/ 216 h 71263"/>
                  <a:gd name="connsiteX2" fmla="*/ 91883 w 93957"/>
                  <a:gd name="connsiteY2" fmla="*/ 40075 h 71263"/>
                  <a:gd name="connsiteX3" fmla="*/ 41252 w 93957"/>
                  <a:gd name="connsiteY3" fmla="*/ 71263 h 71263"/>
                  <a:gd name="connsiteX0" fmla="*/ 0 w 85561"/>
                  <a:gd name="connsiteY0" fmla="*/ 58807 h 71354"/>
                  <a:gd name="connsiteX1" fmla="*/ 45681 w 85561"/>
                  <a:gd name="connsiteY1" fmla="*/ 307 h 71354"/>
                  <a:gd name="connsiteX2" fmla="*/ 83550 w 85561"/>
                  <a:gd name="connsiteY2" fmla="*/ 40166 h 71354"/>
                  <a:gd name="connsiteX3" fmla="*/ 32919 w 85561"/>
                  <a:gd name="connsiteY3" fmla="*/ 71354 h 71354"/>
                  <a:gd name="connsiteX0" fmla="*/ 0 w 85236"/>
                  <a:gd name="connsiteY0" fmla="*/ 51130 h 63677"/>
                  <a:gd name="connsiteX1" fmla="*/ 37349 w 85236"/>
                  <a:gd name="connsiteY1" fmla="*/ 453 h 63677"/>
                  <a:gd name="connsiteX2" fmla="*/ 83550 w 85236"/>
                  <a:gd name="connsiteY2" fmla="*/ 32489 h 63677"/>
                  <a:gd name="connsiteX3" fmla="*/ 32919 w 85236"/>
                  <a:gd name="connsiteY3" fmla="*/ 63677 h 63677"/>
                </a:gdLst>
                <a:ahLst/>
                <a:cxnLst>
                  <a:cxn ang="0">
                    <a:pos x="connsiteX0" y="connsiteY0"/>
                  </a:cxn>
                  <a:cxn ang="0">
                    <a:pos x="connsiteX1" y="connsiteY1"/>
                  </a:cxn>
                  <a:cxn ang="0">
                    <a:pos x="connsiteX2" y="connsiteY2"/>
                  </a:cxn>
                  <a:cxn ang="0">
                    <a:pos x="connsiteX3" y="connsiteY3"/>
                  </a:cxn>
                </a:cxnLst>
                <a:rect l="l" t="t" r="r" b="b"/>
                <a:pathLst>
                  <a:path w="85236" h="63677">
                    <a:moveTo>
                      <a:pt x="0" y="51130"/>
                    </a:moveTo>
                    <a:cubicBezTo>
                      <a:pt x="7115" y="7768"/>
                      <a:pt x="23424" y="3560"/>
                      <a:pt x="37349" y="453"/>
                    </a:cubicBezTo>
                    <a:cubicBezTo>
                      <a:pt x="51274" y="-2654"/>
                      <a:pt x="94224" y="10475"/>
                      <a:pt x="83550" y="32489"/>
                    </a:cubicBezTo>
                    <a:cubicBezTo>
                      <a:pt x="83550" y="54503"/>
                      <a:pt x="53833" y="63677"/>
                      <a:pt x="32919" y="63677"/>
                    </a:cubicBezTo>
                  </a:path>
                </a:pathLst>
              </a:custGeom>
              <a:no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sp>
            <p:nvSpPr>
              <p:cNvPr id="38" name="椭圆 45"/>
              <p:cNvSpPr/>
              <p:nvPr/>
            </p:nvSpPr>
            <p:spPr>
              <a:xfrm rot="3928836" flipH="1">
                <a:off x="4412407" y="5505521"/>
                <a:ext cx="127233" cy="66564"/>
              </a:xfrm>
              <a:custGeom>
                <a:avLst/>
                <a:gdLst>
                  <a:gd name="connsiteX0" fmla="*/ 0 w 75737"/>
                  <a:gd name="connsiteY0" fmla="*/ 39859 h 79718"/>
                  <a:gd name="connsiteX1" fmla="*/ 37869 w 75737"/>
                  <a:gd name="connsiteY1" fmla="*/ 0 h 79718"/>
                  <a:gd name="connsiteX2" fmla="*/ 75738 w 75737"/>
                  <a:gd name="connsiteY2" fmla="*/ 39859 h 79718"/>
                  <a:gd name="connsiteX3" fmla="*/ 37869 w 75737"/>
                  <a:gd name="connsiteY3" fmla="*/ 79718 h 79718"/>
                  <a:gd name="connsiteX4" fmla="*/ 0 w 75737"/>
                  <a:gd name="connsiteY4" fmla="*/ 39859 h 79718"/>
                  <a:gd name="connsiteX0" fmla="*/ 1273 w 77011"/>
                  <a:gd name="connsiteY0" fmla="*/ 39926 h 79852"/>
                  <a:gd name="connsiteX1" fmla="*/ 39142 w 77011"/>
                  <a:gd name="connsiteY1" fmla="*/ 67 h 79852"/>
                  <a:gd name="connsiteX2" fmla="*/ 77011 w 77011"/>
                  <a:gd name="connsiteY2" fmla="*/ 39926 h 79852"/>
                  <a:gd name="connsiteX3" fmla="*/ 39142 w 77011"/>
                  <a:gd name="connsiteY3" fmla="*/ 79785 h 79852"/>
                  <a:gd name="connsiteX4" fmla="*/ 1273 w 77011"/>
                  <a:gd name="connsiteY4" fmla="*/ 39926 h 79852"/>
                  <a:gd name="connsiteX0" fmla="*/ 1273 w 79381"/>
                  <a:gd name="connsiteY0" fmla="*/ 39926 h 79852"/>
                  <a:gd name="connsiteX1" fmla="*/ 39142 w 79381"/>
                  <a:gd name="connsiteY1" fmla="*/ 67 h 79852"/>
                  <a:gd name="connsiteX2" fmla="*/ 77011 w 79381"/>
                  <a:gd name="connsiteY2" fmla="*/ 39926 h 79852"/>
                  <a:gd name="connsiteX3" fmla="*/ 39142 w 79381"/>
                  <a:gd name="connsiteY3" fmla="*/ 79785 h 79852"/>
                  <a:gd name="connsiteX4" fmla="*/ 1273 w 79381"/>
                  <a:gd name="connsiteY4" fmla="*/ 39926 h 7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1" h="79852">
                    <a:moveTo>
                      <a:pt x="1273" y="39926"/>
                    </a:moveTo>
                    <a:cubicBezTo>
                      <a:pt x="8388" y="-3436"/>
                      <a:pt x="18228" y="67"/>
                      <a:pt x="39142" y="67"/>
                    </a:cubicBezTo>
                    <a:cubicBezTo>
                      <a:pt x="60056" y="67"/>
                      <a:pt x="87685" y="17912"/>
                      <a:pt x="77011" y="39926"/>
                    </a:cubicBezTo>
                    <a:cubicBezTo>
                      <a:pt x="77011" y="61940"/>
                      <a:pt x="60056" y="79785"/>
                      <a:pt x="39142" y="79785"/>
                    </a:cubicBezTo>
                    <a:cubicBezTo>
                      <a:pt x="18228" y="79785"/>
                      <a:pt x="-5842" y="83288"/>
                      <a:pt x="1273" y="39926"/>
                    </a:cubicBezTo>
                    <a:close/>
                  </a:path>
                </a:pathLst>
              </a:custGeom>
              <a:solidFill>
                <a:schemeClr val="tx2"/>
              </a:solidFill>
              <a:ln w="19050" cap="rnd">
                <a:solidFill>
                  <a:srgbClr val="FBA6A5"/>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latin typeface="华康娃娃体W5" panose="040B0509000000000000" pitchFamily="81" charset="-122"/>
                  <a:ea typeface="华康娃娃体W5" panose="040B0509000000000000" pitchFamily="81" charset="-122"/>
                </a:endParaRPr>
              </a:p>
            </p:txBody>
          </p:sp>
        </p:grpSp>
      </p:grpSp>
    </p:spTree>
    <p:extLst>
      <p:ext uri="{BB962C8B-B14F-4D97-AF65-F5344CB8AC3E}">
        <p14:creationId xmlns:p14="http://schemas.microsoft.com/office/powerpoint/2010/main" val="900784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919163" y="1900238"/>
            <a:ext cx="10142537" cy="1470025"/>
          </a:xfrm>
          <a:prstGeom prst="rect">
            <a:avLst/>
          </a:prstGeom>
        </p:spPr>
        <p:txBody>
          <a:bodyPr anchor="ctr"/>
          <a:lstStyle/>
          <a:p>
            <a:pPr algn="ctr" eaLnBrk="1" fontAlgn="auto" hangingPunct="1">
              <a:spcAft>
                <a:spcPts val="0"/>
              </a:spcAft>
              <a:defRPr/>
            </a:pPr>
            <a:r>
              <a:rPr lang="zh-TW" altLang="en-US" sz="5000" b="1" dirty="0">
                <a:solidFill>
                  <a:srgbClr val="000099"/>
                </a:solidFill>
                <a:latin typeface="微軟正黑體" pitchFamily="34" charset="-120"/>
                <a:ea typeface="微軟正黑體" pitchFamily="34" charset="-120"/>
                <a:cs typeface="+mj-cs"/>
              </a:rPr>
              <a:t>拾、報名表件填寫範例</a:t>
            </a:r>
            <a:endParaRPr lang="zh-TW" altLang="en-US" sz="5000" dirty="0">
              <a:latin typeface="微軟正黑體" pitchFamily="34" charset="-120"/>
              <a:ea typeface="微軟正黑體" pitchFamily="34" charset="-120"/>
              <a:cs typeface="+mj-cs"/>
            </a:endParaRPr>
          </a:p>
        </p:txBody>
      </p:sp>
      <p:sp>
        <p:nvSpPr>
          <p:cNvPr id="10" name="副標題 2"/>
          <p:cNvSpPr txBox="1">
            <a:spLocks/>
          </p:cNvSpPr>
          <p:nvPr/>
        </p:nvSpPr>
        <p:spPr>
          <a:xfrm>
            <a:off x="0" y="5910263"/>
            <a:ext cx="11487150" cy="368300"/>
          </a:xfrm>
          <a:prstGeom prst="rect">
            <a:avLst/>
          </a:prstGeom>
          <a:solidFill>
            <a:srgbClr val="B7F0FB"/>
          </a:solidFill>
        </p:spPr>
        <p:txBody>
          <a:bodyPr>
            <a:normAutofit fontScale="85000" lnSpcReduction="20000"/>
          </a:bodyPr>
          <a:lstStyle/>
          <a:p>
            <a:pPr marL="228600" indent="-228600" eaLnBrk="1" fontAlgn="auto" hangingPunct="1">
              <a:lnSpc>
                <a:spcPct val="90000"/>
              </a:lnSpc>
              <a:spcBef>
                <a:spcPts val="1000"/>
              </a:spcBef>
              <a:spcAft>
                <a:spcPts val="0"/>
              </a:spcAft>
              <a:defRPr/>
            </a:pPr>
            <a:endParaRPr lang="en-US" altLang="zh-TW" sz="2800" dirty="0">
              <a:latin typeface="微軟正黑體" pitchFamily="34" charset="-120"/>
              <a:ea typeface="微軟正黑體" pitchFamily="34" charset="-120"/>
            </a:endParaRPr>
          </a:p>
        </p:txBody>
      </p:sp>
      <p:pic>
        <p:nvPicPr>
          <p:cNvPr id="82948" name="Picture 1" descr="F:\檢測\聯合會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50" y="153988"/>
            <a:ext cx="4305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9" name="群組 5"/>
          <p:cNvGrpSpPr>
            <a:grpSpLocks/>
          </p:cNvGrpSpPr>
          <p:nvPr/>
        </p:nvGrpSpPr>
        <p:grpSpPr bwMode="auto">
          <a:xfrm>
            <a:off x="-12700" y="3505200"/>
            <a:ext cx="5305425" cy="3373438"/>
            <a:chOff x="129389" y="1189848"/>
            <a:chExt cx="9778054" cy="5628804"/>
          </a:xfrm>
        </p:grpSpPr>
        <p:pic>
          <p:nvPicPr>
            <p:cNvPr id="82954" name="圖片 1"/>
            <p:cNvPicPr>
              <a:picLocks noChangeAspect="1"/>
            </p:cNvPicPr>
            <p:nvPr/>
          </p:nvPicPr>
          <p:blipFill>
            <a:blip r:embed="rId4" cstate="email">
              <a:extLst>
                <a:ext uri="{28A0092B-C50C-407E-A947-70E740481C1C}">
                  <a14:useLocalDpi xmlns:a14="http://schemas.microsoft.com/office/drawing/2010/main"/>
                </a:ext>
              </a:extLst>
            </a:blip>
            <a:srcRect b="-92"/>
            <a:stretch>
              <a:fillRect/>
            </a:stretch>
          </p:blipFill>
          <p:spPr bwMode="auto">
            <a:xfrm>
              <a:off x="129389" y="3020089"/>
              <a:ext cx="9778054" cy="37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圖片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7690" y="1189848"/>
              <a:ext cx="2500018" cy="226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50" name="圖片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48263" y="3506788"/>
            <a:ext cx="704373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圖片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64350" y="3840163"/>
            <a:ext cx="2341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9150" y="4465638"/>
            <a:ext cx="1268413"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投影片編號版面配置區 1"/>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A9A2A5D2-CE32-4AB1-ACB4-A8F6A1A62049}" type="slidenum">
              <a:rPr lang="zh-TW" altLang="en-US" sz="2000" b="1" u="sng" smtClean="0"/>
              <a:pPr fontAlgn="base">
                <a:lnSpc>
                  <a:spcPct val="100000"/>
                </a:lnSpc>
                <a:spcBef>
                  <a:spcPct val="0"/>
                </a:spcBef>
                <a:spcAft>
                  <a:spcPct val="0"/>
                </a:spcAft>
                <a:buFontTx/>
                <a:buNone/>
              </a:pPr>
              <a:t>34</a:t>
            </a:fld>
            <a:endParaRPr lang="zh-TW" altLang="en-US" sz="2000" b="1" u="sng" dirty="0" smtClean="0"/>
          </a:p>
        </p:txBody>
      </p:sp>
    </p:spTree>
    <p:extLst>
      <p:ext uri="{BB962C8B-B14F-4D97-AF65-F5344CB8AC3E}">
        <p14:creationId xmlns:p14="http://schemas.microsoft.com/office/powerpoint/2010/main" val="35348286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格 24"/>
          <p:cNvGraphicFramePr>
            <a:graphicFrameLocks noGrp="1"/>
          </p:cNvGraphicFramePr>
          <p:nvPr>
            <p:extLst>
              <p:ext uri="{D42A27DB-BD31-4B8C-83A1-F6EECF244321}">
                <p14:modId xmlns:p14="http://schemas.microsoft.com/office/powerpoint/2010/main" val="1684606177"/>
              </p:ext>
            </p:extLst>
          </p:nvPr>
        </p:nvGraphicFramePr>
        <p:xfrm>
          <a:off x="283992" y="968882"/>
          <a:ext cx="5960330" cy="4552354"/>
        </p:xfrm>
        <a:graphic>
          <a:graphicData uri="http://schemas.openxmlformats.org/drawingml/2006/table">
            <a:tbl>
              <a:tblPr>
                <a:tableStyleId>{5C22544A-7EE6-4342-B048-85BDC9FD1C3A}</a:tableStyleId>
              </a:tblPr>
              <a:tblGrid>
                <a:gridCol w="370741">
                  <a:extLst>
                    <a:ext uri="{9D8B030D-6E8A-4147-A177-3AD203B41FA5}">
                      <a16:colId xmlns:a16="http://schemas.microsoft.com/office/drawing/2014/main" val="20000"/>
                    </a:ext>
                  </a:extLst>
                </a:gridCol>
                <a:gridCol w="146667">
                  <a:extLst>
                    <a:ext uri="{9D8B030D-6E8A-4147-A177-3AD203B41FA5}">
                      <a16:colId xmlns:a16="http://schemas.microsoft.com/office/drawing/2014/main" val="20001"/>
                    </a:ext>
                  </a:extLst>
                </a:gridCol>
                <a:gridCol w="231454">
                  <a:extLst>
                    <a:ext uri="{9D8B030D-6E8A-4147-A177-3AD203B41FA5}">
                      <a16:colId xmlns:a16="http://schemas.microsoft.com/office/drawing/2014/main" val="20002"/>
                    </a:ext>
                  </a:extLst>
                </a:gridCol>
                <a:gridCol w="1240221">
                  <a:extLst>
                    <a:ext uri="{9D8B030D-6E8A-4147-A177-3AD203B41FA5}">
                      <a16:colId xmlns:a16="http://schemas.microsoft.com/office/drawing/2014/main" val="20003"/>
                    </a:ext>
                  </a:extLst>
                </a:gridCol>
                <a:gridCol w="649957">
                  <a:extLst>
                    <a:ext uri="{9D8B030D-6E8A-4147-A177-3AD203B41FA5}">
                      <a16:colId xmlns:a16="http://schemas.microsoft.com/office/drawing/2014/main" val="20004"/>
                    </a:ext>
                  </a:extLst>
                </a:gridCol>
                <a:gridCol w="1031698">
                  <a:extLst>
                    <a:ext uri="{9D8B030D-6E8A-4147-A177-3AD203B41FA5}">
                      <a16:colId xmlns:a16="http://schemas.microsoft.com/office/drawing/2014/main" val="20005"/>
                    </a:ext>
                  </a:extLst>
                </a:gridCol>
                <a:gridCol w="1391104">
                  <a:extLst>
                    <a:ext uri="{9D8B030D-6E8A-4147-A177-3AD203B41FA5}">
                      <a16:colId xmlns:a16="http://schemas.microsoft.com/office/drawing/2014/main" val="20006"/>
                    </a:ext>
                  </a:extLst>
                </a:gridCol>
                <a:gridCol w="43180">
                  <a:extLst>
                    <a:ext uri="{9D8B030D-6E8A-4147-A177-3AD203B41FA5}">
                      <a16:colId xmlns:a16="http://schemas.microsoft.com/office/drawing/2014/main" val="20007"/>
                    </a:ext>
                  </a:extLst>
                </a:gridCol>
                <a:gridCol w="478185">
                  <a:extLst>
                    <a:ext uri="{9D8B030D-6E8A-4147-A177-3AD203B41FA5}">
                      <a16:colId xmlns:a16="http://schemas.microsoft.com/office/drawing/2014/main" val="20008"/>
                    </a:ext>
                  </a:extLst>
                </a:gridCol>
                <a:gridCol w="377123">
                  <a:extLst>
                    <a:ext uri="{9D8B030D-6E8A-4147-A177-3AD203B41FA5}">
                      <a16:colId xmlns:a16="http://schemas.microsoft.com/office/drawing/2014/main" val="20009"/>
                    </a:ext>
                  </a:extLst>
                </a:gridCol>
              </a:tblGrid>
              <a:tr h="237345">
                <a:tc gridSpan="3">
                  <a:txBody>
                    <a:bodyPr/>
                    <a:lstStyle/>
                    <a:p>
                      <a:pPr indent="0" algn="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就讀國中：</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a:txBody>
                    <a:bodyPr/>
                    <a:lstStyle/>
                    <a:p>
                      <a:pPr indent="8890">
                        <a:lnSpc>
                          <a:spcPts val="1200"/>
                        </a:lnSpc>
                        <a:spcAft>
                          <a:spcPts val="0"/>
                        </a:spcAft>
                      </a:pPr>
                      <a:r>
                        <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1200"/>
                        </a:lnSpc>
                        <a:spcAft>
                          <a:spcPts val="0"/>
                        </a:spcAft>
                      </a:pPr>
                      <a:r>
                        <a:rPr lang="en-US" sz="1200" kern="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algn="dist">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就讀國中代碼：</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ts val="1200"/>
                        </a:lnSpc>
                        <a:spcAft>
                          <a:spcPts val="0"/>
                        </a:spcAft>
                      </a:pPr>
                      <a:r>
                        <a:rPr lang="en-US" sz="1200" kern="100">
                          <a:effectLst/>
                          <a:latin typeface="Times New Roman" panose="02020603050405020304" pitchFamily="18" charset="0"/>
                          <a:ea typeface="標楷體" panose="03000509000000000000" pitchFamily="65" charset="-120"/>
                          <a:cs typeface="Times New Roman" panose="02020603050405020304" pitchFamily="18" charset="0"/>
                        </a:rPr>
                        <a:t>323505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65538">
                <a:tc gridSpan="2">
                  <a:txBody>
                    <a:bodyPr/>
                    <a:lstStyle/>
                    <a:p>
                      <a:pPr marR="7620" indent="8890" algn="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班級：</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gridSpan="2">
                  <a:txBody>
                    <a:bodyPr/>
                    <a:lstStyle/>
                    <a:p>
                      <a:pPr algn="l">
                        <a:lnSpc>
                          <a:spcPts val="1200"/>
                        </a:lnSpc>
                        <a:spcAft>
                          <a:spcPts val="0"/>
                        </a:spcAft>
                      </a:pP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9</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3</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班</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p>
                      <a:pPr marL="85725" algn="just">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姓名： </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rPr>
                        <a:t>陳筱玲</a:t>
                      </a: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ts val="1200"/>
                        </a:lnSpc>
                        <a:spcAft>
                          <a:spcPts val="0"/>
                        </a:spcAft>
                      </a:pPr>
                      <a:r>
                        <a:rPr lang="en-US" sz="1200" kern="100" dirty="0">
                          <a:effectLst/>
                          <a:latin typeface="Times New Roman" panose="02020603050405020304" pitchFamily="18" charset="0"/>
                          <a:ea typeface="標楷體" panose="03000509000000000000" pitchFamily="65" charset="-120"/>
                          <a:cs typeface="Times New Roman" panose="02020603050405020304" pitchFamily="18" charset="0"/>
                        </a:rPr>
                        <a:t>A234567890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504372">
                <a:tc gridSpan="3">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比序項目</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積分核算說明</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單項</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積分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比序項目積分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86780">
                <a:tc rowSpan="2">
                  <a:txBody>
                    <a:bodyPr/>
                    <a:lstStyle/>
                    <a:p>
                      <a:pPr algn="ctr">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ts val="1200"/>
                        </a:lnSpc>
                        <a:spcAft>
                          <a:spcPts val="0"/>
                        </a:spcAft>
                      </a:pP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c gridSpan="5">
                  <a:txBody>
                    <a:bodyPr/>
                    <a:lstStyle/>
                    <a:p>
                      <a:pPr algn="just">
                        <a:lnSpc>
                          <a:spcPts val="1500"/>
                        </a:lnSpc>
                        <a:spcAft>
                          <a:spcPts val="0"/>
                        </a:spcAft>
                      </a:pP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201</a:t>
                      </a:r>
                      <a:r>
                        <a:rPr lang="en-US" alt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9</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臺灣國際科學展覽會（電腦科學科）</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等獎（國際性競賽）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1500"/>
                        </a:lnSpc>
                        <a:spcAft>
                          <a:spcPts val="0"/>
                        </a:spcAft>
                      </a:pP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8</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學年</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度全國學生美術比賽（國中組）書法類優等（全國競賽）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新北市</a:t>
                      </a:r>
                      <a:r>
                        <a:rPr lang="en-US"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8</a:t>
                      </a:r>
                      <a:r>
                        <a:rPr lang="zh-TW" sz="1200" kern="0" dirty="0" smtClean="0">
                          <a:effectLst/>
                          <a:latin typeface="Times New Roman" panose="02020603050405020304" pitchFamily="18" charset="0"/>
                          <a:ea typeface="標楷體" panose="03000509000000000000" pitchFamily="65" charset="-120"/>
                          <a:cs typeface="Times New Roman" panose="02020603050405020304" pitchFamily="18" charset="0"/>
                        </a:rPr>
                        <a:t>學年</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度學生音樂比賽（團體</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B</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組）弦樂合奏特優（區域及縣市競賽）</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500"/>
                        </a:lnSpc>
                        <a:spcAft>
                          <a:spcPts val="0"/>
                        </a:spcAft>
                      </a:pPr>
                      <a:r>
                        <a:rPr lang="en-US" sz="14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24493">
                <a:tc vMerge="1">
                  <a:txBody>
                    <a:bodyPr/>
                    <a:lstStyle/>
                    <a:p>
                      <a:endParaRPr lang="zh-TW" altLang="en-US"/>
                    </a:p>
                  </a:txBody>
                  <a:tcPr/>
                </a:tc>
                <a:tc gridSpan="2">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服務</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學習</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ts val="1200"/>
                        </a:lnSpc>
                        <a:spcAft>
                          <a:spcPts val="0"/>
                        </a:spcAft>
                      </a:pP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c gridSpan="5">
                  <a:txBody>
                    <a:bodyPr/>
                    <a:lstStyle/>
                    <a:p>
                      <a:pPr marR="386715"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3</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lang="en-US" sz="1200" u="sng" kern="0" dirty="0">
                          <a:effectLst/>
                          <a:latin typeface="Times New Roman" panose="02020603050405020304" pitchFamily="18" charset="0"/>
                          <a:ea typeface="標楷體" panose="03000509000000000000" pitchFamily="65" charset="-120"/>
                          <a:cs typeface="Times New Roman" panose="02020603050405020304" pitchFamily="18" charset="0"/>
                        </a:rPr>
                        <a:t> 27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小時</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TW" altLang="en-US"/>
                    </a:p>
                  </a:txBody>
                  <a:tcPr/>
                </a:tc>
                <a:extLst>
                  <a:ext uri="{0D108BD9-81ED-4DB2-BD59-A6C34878D82A}">
                    <a16:rowId xmlns:a16="http://schemas.microsoft.com/office/drawing/2014/main" val="10004"/>
                  </a:ext>
                </a:extLst>
              </a:tr>
              <a:tr h="472068">
                <a:tc gridSpan="3">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技藝教育課程平均總成績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85</a:t>
                      </a:r>
                      <a:r>
                        <a:rPr lang="zh-TW" sz="1200" u="sng" kern="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72068">
                <a:tc gridSpan="3">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gn="just">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具</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低收入戶子女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身分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73038">
                <a:tc gridSpan="3">
                  <a:txBody>
                    <a:bodyPr/>
                    <a:lstStyle/>
                    <a:p>
                      <a:pPr algn="ctr">
                        <a:lnSpc>
                          <a:spcPts val="1200"/>
                        </a:lnSpc>
                        <a:spcAft>
                          <a:spcPts val="0"/>
                        </a:spcAft>
                      </a:pPr>
                      <a:r>
                        <a:rPr lang="zh-TW" sz="12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5">
                  <a:txBody>
                    <a:bodyPr/>
                    <a:lstStyle/>
                    <a:p>
                      <a:pP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90</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88</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nSpc>
                          <a:spcPts val="12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綜合活動</a:t>
                      </a:r>
                      <a:r>
                        <a:rPr lang="en-US" sz="1200" kern="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en-US"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75</a:t>
                      </a:r>
                      <a:r>
                        <a:rPr lang="zh-TW" sz="1200" u="sng" kern="0" dirty="0">
                          <a:effectLst/>
                          <a:uFill>
                            <a:solidFill>
                              <a:srgbClr val="000000"/>
                            </a:solidFill>
                          </a:uFill>
                          <a:latin typeface="Times New Roman" panose="02020603050405020304" pitchFamily="18" charset="0"/>
                          <a:ea typeface="標楷體" panose="03000509000000000000" pitchFamily="65" charset="-120"/>
                          <a:cs typeface="Times New Roman" panose="02020603050405020304" pitchFamily="18" charset="0"/>
                        </a:rPr>
                        <a:t>　</a:t>
                      </a: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400"/>
                        </a:lnSpc>
                        <a:spcAft>
                          <a:spcPts val="0"/>
                        </a:spcAft>
                      </a:pPr>
                      <a:r>
                        <a:rPr lang="en-US" sz="14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16652">
                <a:tc gridSpan="9">
                  <a:txBody>
                    <a:bodyPr/>
                    <a:lstStyle/>
                    <a:p>
                      <a:pPr algn="ctr">
                        <a:lnSpc>
                          <a:spcPts val="1400"/>
                        </a:lnSpc>
                        <a:spcAft>
                          <a:spcPts val="0"/>
                        </a:spcAft>
                      </a:pPr>
                      <a:r>
                        <a:rPr lang="zh-TW" sz="1200" kern="0"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400"/>
                        </a:lnSpc>
                        <a:spcAft>
                          <a:spcPts val="0"/>
                        </a:spcAft>
                      </a:pPr>
                      <a:r>
                        <a:rPr lang="en-US" sz="1400" kern="0" dirty="0">
                          <a:effectLst/>
                          <a:latin typeface="Times New Roman" panose="02020603050405020304" pitchFamily="18" charset="0"/>
                          <a:ea typeface="標楷體" panose="03000509000000000000" pitchFamily="65" charset="-120"/>
                          <a:cs typeface="Times New Roman" panose="02020603050405020304" pitchFamily="18" charset="0"/>
                        </a:rPr>
                        <a:t>41.5</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A"/>
                    </a:solidFill>
                  </a:tcPr>
                </a:tc>
                <a:extLst>
                  <a:ext uri="{0D108BD9-81ED-4DB2-BD59-A6C34878D82A}">
                    <a16:rowId xmlns:a16="http://schemas.microsoft.com/office/drawing/2014/main" val="10008"/>
                  </a:ext>
                </a:extLst>
              </a:tr>
            </a:tbl>
          </a:graphicData>
        </a:graphic>
      </p:graphicFrame>
      <p:sp>
        <p:nvSpPr>
          <p:cNvPr id="21" name="矩形 20"/>
          <p:cNvSpPr/>
          <p:nvPr/>
        </p:nvSpPr>
        <p:spPr>
          <a:xfrm>
            <a:off x="6516688" y="1676400"/>
            <a:ext cx="5476875" cy="823913"/>
          </a:xfrm>
          <a:prstGeom prst="rect">
            <a:avLst/>
          </a:prstGeom>
          <a:noFill/>
          <a:ln w="3810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3" name="矩形 22"/>
          <p:cNvSpPr/>
          <p:nvPr/>
        </p:nvSpPr>
        <p:spPr>
          <a:xfrm>
            <a:off x="6569075" y="3303588"/>
            <a:ext cx="5287963" cy="1122362"/>
          </a:xfrm>
          <a:prstGeom prst="rect">
            <a:avLst/>
          </a:prstGeom>
          <a:noFill/>
          <a:ln w="3810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5048" name="文字方塊 17"/>
          <p:cNvSpPr txBox="1">
            <a:spLocks noChangeArrowheads="1"/>
          </p:cNvSpPr>
          <p:nvPr/>
        </p:nvSpPr>
        <p:spPr bwMode="auto">
          <a:xfrm>
            <a:off x="6340475" y="241300"/>
            <a:ext cx="5546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3000" b="1">
                <a:solidFill>
                  <a:srgbClr val="00B050"/>
                </a:solidFill>
                <a:latin typeface="微軟正黑體" panose="020B0604030504040204" pitchFamily="34" charset="-120"/>
                <a:ea typeface="微軟正黑體" panose="020B0604030504040204" pitchFamily="34" charset="-120"/>
              </a:rPr>
              <a:t>超額比序項目積分證明單</a:t>
            </a:r>
            <a:endParaRPr lang="en-US" altLang="zh-TW" sz="3000" b="1">
              <a:solidFill>
                <a:srgbClr val="00B05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3200" b="1">
                <a:solidFill>
                  <a:srgbClr val="C00000"/>
                </a:solidFill>
                <a:latin typeface="微軟正黑體" panose="020B0604030504040204" pitchFamily="34" charset="-120"/>
                <a:ea typeface="微軟正黑體" panose="020B0604030504040204" pitchFamily="34" charset="-120"/>
              </a:rPr>
              <a:t>注意事項</a:t>
            </a:r>
            <a:endParaRPr lang="en-US" altLang="zh-TW" sz="3200" b="1">
              <a:solidFill>
                <a:srgbClr val="C0000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endParaRPr lang="zh-TW" altLang="en-US" sz="1800"/>
          </a:p>
        </p:txBody>
      </p:sp>
      <p:sp>
        <p:nvSpPr>
          <p:cNvPr id="85049" name="矩形 5"/>
          <p:cNvSpPr>
            <a:spLocks noChangeArrowheads="1"/>
          </p:cNvSpPr>
          <p:nvPr/>
        </p:nvSpPr>
        <p:spPr bwMode="auto">
          <a:xfrm>
            <a:off x="6326188" y="1682750"/>
            <a:ext cx="5800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dirty="0">
                <a:solidFill>
                  <a:srgbClr val="0033CC"/>
                </a:solidFill>
                <a:latin typeface="微軟正黑體" panose="020B0604030504040204" pitchFamily="34" charset="-120"/>
                <a:ea typeface="微軟正黑體" panose="020B0604030504040204" pitchFamily="34" charset="-120"/>
              </a:rPr>
              <a:t>    競賽項目請檢附得獎證明（獎狀）影本</a:t>
            </a:r>
            <a:endParaRPr lang="en-US" altLang="zh-TW" sz="2400" b="1" dirty="0">
              <a:solidFill>
                <a:srgbClr val="0033CC"/>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a:solidFill>
                  <a:srgbClr val="0033CC"/>
                </a:solidFill>
                <a:latin typeface="微軟正黑體" panose="020B0604030504040204" pitchFamily="34" charset="-120"/>
                <a:ea typeface="微軟正黑體" panose="020B0604030504040204" pitchFamily="34" charset="-120"/>
              </a:rPr>
              <a:t>    以利查核。</a:t>
            </a:r>
            <a:endParaRPr lang="en-US" altLang="zh-TW" sz="2400" b="1" dirty="0">
              <a:solidFill>
                <a:srgbClr val="0033CC"/>
              </a:solidFill>
              <a:latin typeface="微軟正黑體" panose="020B0604030504040204" pitchFamily="34" charset="-120"/>
              <a:ea typeface="微軟正黑體" panose="020B0604030504040204" pitchFamily="34" charset="-120"/>
            </a:endParaRPr>
          </a:p>
        </p:txBody>
      </p:sp>
      <p:sp>
        <p:nvSpPr>
          <p:cNvPr id="85050" name="矩形 6"/>
          <p:cNvSpPr>
            <a:spLocks noChangeArrowheads="1"/>
          </p:cNvSpPr>
          <p:nvPr/>
        </p:nvSpPr>
        <p:spPr bwMode="auto">
          <a:xfrm>
            <a:off x="6350000" y="3273425"/>
            <a:ext cx="5527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dirty="0">
                <a:solidFill>
                  <a:srgbClr val="0033CC"/>
                </a:solidFill>
                <a:latin typeface="微軟正黑體" panose="020B0604030504040204" pitchFamily="34" charset="-120"/>
                <a:ea typeface="微軟正黑體" panose="020B0604030504040204" pitchFamily="34" charset="-120"/>
              </a:rPr>
              <a:t>     具弱勢身分者，須檢附有限期間之</a:t>
            </a:r>
            <a:r>
              <a:rPr lang="en-US" altLang="zh-TW" sz="2400" b="1" dirty="0">
                <a:solidFill>
                  <a:srgbClr val="0033CC"/>
                </a:solidFill>
                <a:latin typeface="微軟正黑體" panose="020B0604030504040204" pitchFamily="34" charset="-120"/>
                <a:ea typeface="微軟正黑體" panose="020B0604030504040204" pitchFamily="34" charset="-120"/>
              </a:rPr>
              <a:t/>
            </a:r>
            <a:br>
              <a:rPr lang="en-US" altLang="zh-TW" sz="2400" b="1" dirty="0">
                <a:solidFill>
                  <a:srgbClr val="0033CC"/>
                </a:solidFill>
                <a:latin typeface="微軟正黑體" panose="020B0604030504040204" pitchFamily="34" charset="-120"/>
                <a:ea typeface="微軟正黑體" panose="020B0604030504040204" pitchFamily="34" charset="-120"/>
              </a:rPr>
            </a:br>
            <a:r>
              <a:rPr lang="en-US" altLang="zh-TW" sz="24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身分證明文件，浮貼於報名表，以利</a:t>
            </a:r>
            <a:r>
              <a:rPr lang="en-US" altLang="zh-TW" sz="2400" b="1" dirty="0">
                <a:solidFill>
                  <a:srgbClr val="0033CC"/>
                </a:solidFill>
                <a:latin typeface="微軟正黑體" panose="020B0604030504040204" pitchFamily="34" charset="-120"/>
                <a:ea typeface="微軟正黑體" panose="020B0604030504040204" pitchFamily="34" charset="-120"/>
              </a:rPr>
              <a:t/>
            </a:r>
            <a:br>
              <a:rPr lang="en-US" altLang="zh-TW" sz="2400" b="1" dirty="0">
                <a:solidFill>
                  <a:srgbClr val="0033CC"/>
                </a:solidFill>
                <a:latin typeface="微軟正黑體" panose="020B0604030504040204" pitchFamily="34" charset="-120"/>
                <a:ea typeface="微軟正黑體" panose="020B0604030504040204" pitchFamily="34" charset="-120"/>
              </a:rPr>
            </a:br>
            <a:r>
              <a:rPr lang="en-US" altLang="zh-TW" sz="24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0033CC"/>
                </a:solidFill>
                <a:latin typeface="微軟正黑體" panose="020B0604030504040204" pitchFamily="34" charset="-120"/>
                <a:ea typeface="微軟正黑體" panose="020B0604030504040204" pitchFamily="34" charset="-120"/>
              </a:rPr>
              <a:t>審查及辦理報名費減免。</a:t>
            </a:r>
            <a:endParaRPr lang="en-US" altLang="zh-TW" sz="2400" b="1" dirty="0">
              <a:solidFill>
                <a:srgbClr val="0033CC"/>
              </a:solidFill>
              <a:latin typeface="微軟正黑體" panose="020B0604030504040204" pitchFamily="34" charset="-120"/>
              <a:ea typeface="微軟正黑體" panose="020B0604030504040204" pitchFamily="34" charset="-120"/>
            </a:endParaRPr>
          </a:p>
        </p:txBody>
      </p:sp>
      <p:pic>
        <p:nvPicPr>
          <p:cNvPr id="85051" name="圖片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9050" y="1425575"/>
            <a:ext cx="465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52" name="圖片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6363" y="3024188"/>
            <a:ext cx="465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53" name="投影片編號版面配置區 2"/>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ABB9BB36-8F76-425A-8129-8E1C7EA2335C}" type="slidenum">
              <a:rPr lang="zh-TW" altLang="en-US" sz="2000" b="1" u="sng" smtClean="0"/>
              <a:pPr fontAlgn="base">
                <a:lnSpc>
                  <a:spcPct val="100000"/>
                </a:lnSpc>
                <a:spcBef>
                  <a:spcPct val="0"/>
                </a:spcBef>
                <a:spcAft>
                  <a:spcPct val="0"/>
                </a:spcAft>
                <a:buFontTx/>
                <a:buNone/>
              </a:pPr>
              <a:t>35</a:t>
            </a:fld>
            <a:endParaRPr lang="zh-TW" altLang="en-US" sz="2000" b="1" u="sng" dirty="0" smtClean="0"/>
          </a:p>
        </p:txBody>
      </p:sp>
      <p:sp>
        <p:nvSpPr>
          <p:cNvPr id="11" name="矩形 10"/>
          <p:cNvSpPr/>
          <p:nvPr/>
        </p:nvSpPr>
        <p:spPr>
          <a:xfrm>
            <a:off x="1030288" y="1954214"/>
            <a:ext cx="4371975" cy="7994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26" name="直線單箭頭接點 25"/>
          <p:cNvCxnSpPr/>
          <p:nvPr/>
        </p:nvCxnSpPr>
        <p:spPr>
          <a:xfrm flipH="1">
            <a:off x="5402263" y="1933575"/>
            <a:ext cx="981075" cy="284163"/>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030288" y="3955587"/>
            <a:ext cx="4371975" cy="4703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29" name="直線單箭頭接點 28"/>
          <p:cNvCxnSpPr>
            <a:endCxn id="13" idx="3"/>
          </p:cNvCxnSpPr>
          <p:nvPr/>
        </p:nvCxnSpPr>
        <p:spPr>
          <a:xfrm flipH="1">
            <a:off x="5402263" y="3419670"/>
            <a:ext cx="1062038" cy="771099"/>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5058" name="群組 4"/>
          <p:cNvGrpSpPr>
            <a:grpSpLocks/>
          </p:cNvGrpSpPr>
          <p:nvPr/>
        </p:nvGrpSpPr>
        <p:grpSpPr bwMode="auto">
          <a:xfrm>
            <a:off x="492125" y="5414963"/>
            <a:ext cx="8907463" cy="1206500"/>
            <a:chOff x="491996" y="5414627"/>
            <a:chExt cx="8907385" cy="1206891"/>
          </a:xfrm>
        </p:grpSpPr>
        <p:pic>
          <p:nvPicPr>
            <p:cNvPr id="85060" name="圖片 2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12953" y="5630596"/>
              <a:ext cx="1870841" cy="88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61" name="矩形 18"/>
            <p:cNvSpPr>
              <a:spLocks noChangeArrowheads="1"/>
            </p:cNvSpPr>
            <p:nvPr/>
          </p:nvSpPr>
          <p:spPr bwMode="auto">
            <a:xfrm>
              <a:off x="6418905" y="5601976"/>
              <a:ext cx="29804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dirty="0">
                  <a:solidFill>
                    <a:srgbClr val="0033CC"/>
                  </a:solidFill>
                  <a:latin typeface="微軟正黑體" panose="020B0604030504040204" pitchFamily="34" charset="-120"/>
                  <a:ea typeface="微軟正黑體" panose="020B0604030504040204" pitchFamily="34" charset="-120"/>
                </a:rPr>
                <a:t>     </a:t>
              </a:r>
              <a:r>
                <a:rPr lang="zh-TW" altLang="en-US" sz="2400" b="1" dirty="0">
                  <a:solidFill>
                    <a:srgbClr val="C00000"/>
                  </a:solidFill>
                  <a:latin typeface="微軟正黑體" panose="020B0604030504040204" pitchFamily="34" charset="-120"/>
                  <a:ea typeface="微軟正黑體" panose="020B0604030504040204" pitchFamily="34" charset="-120"/>
                </a:rPr>
                <a:t>務必蓋學校戳章</a:t>
              </a:r>
              <a:endParaRPr lang="en-US" altLang="zh-TW" sz="2400" b="1" dirty="0">
                <a:solidFill>
                  <a:srgbClr val="C00000"/>
                </a:solidFill>
                <a:latin typeface="微軟正黑體" panose="020B0604030504040204" pitchFamily="34" charset="-120"/>
                <a:ea typeface="微軟正黑體" panose="020B0604030504040204" pitchFamily="34" charset="-120"/>
              </a:endParaRPr>
            </a:p>
          </p:txBody>
        </p:sp>
        <p:sp>
          <p:nvSpPr>
            <p:cNvPr id="22" name="矩形 21"/>
            <p:cNvSpPr/>
            <p:nvPr/>
          </p:nvSpPr>
          <p:spPr>
            <a:xfrm>
              <a:off x="6694305" y="5630597"/>
              <a:ext cx="2555853" cy="412884"/>
            </a:xfrm>
            <a:prstGeom prst="rect">
              <a:avLst/>
            </a:prstGeom>
            <a:noFill/>
            <a:ln w="3810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7" name="矩形 16"/>
            <p:cNvSpPr/>
            <p:nvPr/>
          </p:nvSpPr>
          <p:spPr>
            <a:xfrm>
              <a:off x="2085832" y="5630596"/>
              <a:ext cx="2003407" cy="9909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85064" name="圖片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4015" y="5414627"/>
              <a:ext cx="465553"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單箭頭接點 31"/>
            <p:cNvCxnSpPr>
              <a:endCxn id="17" idx="3"/>
            </p:cNvCxnSpPr>
            <p:nvPr/>
          </p:nvCxnSpPr>
          <p:spPr>
            <a:xfrm flipH="1">
              <a:off x="4089239" y="5951376"/>
              <a:ext cx="2365355" cy="174682"/>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066" name="文字方塊 1"/>
            <p:cNvSpPr txBox="1">
              <a:spLocks noChangeArrowheads="1"/>
            </p:cNvSpPr>
            <p:nvPr/>
          </p:nvSpPr>
          <p:spPr bwMode="auto">
            <a:xfrm>
              <a:off x="491996" y="5865445"/>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400">
                  <a:latin typeface="標楷體" panose="03000509000000000000" pitchFamily="65" charset="-120"/>
                  <a:ea typeface="標楷體" panose="03000509000000000000" pitchFamily="65" charset="-120"/>
                </a:rPr>
                <a:t>就讀國中學校戳章</a:t>
              </a:r>
            </a:p>
          </p:txBody>
        </p:sp>
      </p:grpSp>
      <p:sp>
        <p:nvSpPr>
          <p:cNvPr id="85059" name="文字方塊 32"/>
          <p:cNvSpPr txBox="1">
            <a:spLocks noChangeArrowheads="1"/>
          </p:cNvSpPr>
          <p:nvPr/>
        </p:nvSpPr>
        <p:spPr bwMode="auto">
          <a:xfrm>
            <a:off x="350838" y="446088"/>
            <a:ext cx="5827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109</a:t>
            </a:r>
            <a:r>
              <a:rPr lang="zh-TW" altLang="en-US" sz="1600" b="1" dirty="0" smtClean="0">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度五專入學專用優先免試入學超額比序項目積分證明單</a:t>
            </a:r>
          </a:p>
        </p:txBody>
      </p:sp>
      <p:sp>
        <p:nvSpPr>
          <p:cNvPr id="2" name="矩形 1"/>
          <p:cNvSpPr/>
          <p:nvPr/>
        </p:nvSpPr>
        <p:spPr>
          <a:xfrm>
            <a:off x="6750844" y="4477920"/>
            <a:ext cx="4951412" cy="646331"/>
          </a:xfrm>
          <a:prstGeom prst="rect">
            <a:avLst/>
          </a:prstGeom>
          <a:solidFill>
            <a:srgbClr val="FFE5E5"/>
          </a:solidFill>
          <a:effectLst>
            <a:outerShdw blurRad="50800" dist="38100" dir="2700000" algn="tl" rotWithShape="0">
              <a:prstClr val="black">
                <a:alpha val="40000"/>
              </a:prstClr>
            </a:outerShdw>
          </a:effectLst>
        </p:spPr>
        <p:txBody>
          <a:bodyPr wrap="square">
            <a:spAutoFit/>
          </a:bodyPr>
          <a:lstStyle/>
          <a:p>
            <a:r>
              <a:rPr lang="en-US" altLang="zh-TW" b="1" dirty="0" smtClean="0">
                <a:solidFill>
                  <a:schemeClr val="accent5">
                    <a:lumMod val="75000"/>
                  </a:schemeClr>
                </a:solidFill>
                <a:latin typeface="微軟正黑體" pitchFamily="34" charset="-120"/>
                <a:ea typeface="微軟正黑體" pitchFamily="34" charset="-120"/>
              </a:rPr>
              <a:t>(</a:t>
            </a:r>
            <a:r>
              <a:rPr lang="zh-TW" altLang="en-US" b="1" dirty="0" smtClean="0">
                <a:solidFill>
                  <a:schemeClr val="accent5">
                    <a:lumMod val="75000"/>
                  </a:schemeClr>
                </a:solidFill>
                <a:latin typeface="微軟正黑體" pitchFamily="34" charset="-120"/>
                <a:ea typeface="微軟正黑體" pitchFamily="34" charset="-120"/>
              </a:rPr>
              <a:t>低</a:t>
            </a:r>
            <a:r>
              <a:rPr lang="zh-TW" altLang="en-US" b="1" dirty="0">
                <a:solidFill>
                  <a:schemeClr val="accent5">
                    <a:lumMod val="75000"/>
                  </a:schemeClr>
                </a:solidFill>
                <a:latin typeface="微軟正黑體" pitchFamily="34" charset="-120"/>
                <a:ea typeface="微軟正黑體" pitchFamily="34" charset="-120"/>
              </a:rPr>
              <a:t>收入戶、中低收入戶、直系血親尊親屬支領失業給付、特殊境遇家庭子女身分者</a:t>
            </a:r>
            <a:r>
              <a:rPr lang="en-US" altLang="zh-TW" b="1" dirty="0">
                <a:solidFill>
                  <a:schemeClr val="accent5">
                    <a:lumMod val="75000"/>
                  </a:schemeClr>
                </a:solidFill>
                <a:latin typeface="微軟正黑體" pitchFamily="34" charset="-120"/>
                <a:ea typeface="微軟正黑體" pitchFamily="34" charset="-120"/>
              </a:rPr>
              <a:t>)</a:t>
            </a:r>
            <a:endParaRPr lang="zh-TW" altLang="en-US" dirty="0"/>
          </a:p>
        </p:txBody>
      </p:sp>
    </p:spTree>
    <p:extLst>
      <p:ext uri="{BB962C8B-B14F-4D97-AF65-F5344CB8AC3E}">
        <p14:creationId xmlns:p14="http://schemas.microsoft.com/office/powerpoint/2010/main" val="388420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圖片 93"/>
          <p:cNvPicPr>
            <a:picLocks noChangeAspect="1"/>
          </p:cNvPicPr>
          <p:nvPr/>
        </p:nvPicPr>
        <p:blipFill>
          <a:blip r:embed="rId3"/>
          <a:stretch>
            <a:fillRect/>
          </a:stretch>
        </p:blipFill>
        <p:spPr>
          <a:xfrm>
            <a:off x="4653120" y="475489"/>
            <a:ext cx="4831772" cy="6252881"/>
          </a:xfrm>
          <a:prstGeom prst="rect">
            <a:avLst/>
          </a:prstGeom>
        </p:spPr>
      </p:pic>
      <p:pic>
        <p:nvPicPr>
          <p:cNvPr id="87042" name="圖片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475" y="3517900"/>
            <a:ext cx="39465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3" name="群組 108"/>
          <p:cNvGrpSpPr>
            <a:grpSpLocks/>
          </p:cNvGrpSpPr>
          <p:nvPr/>
        </p:nvGrpSpPr>
        <p:grpSpPr bwMode="auto">
          <a:xfrm>
            <a:off x="123825" y="2492375"/>
            <a:ext cx="4054475" cy="952500"/>
            <a:chOff x="262550" y="2509487"/>
            <a:chExt cx="4055039" cy="952358"/>
          </a:xfrm>
        </p:grpSpPr>
        <p:sp>
          <p:nvSpPr>
            <p:cNvPr id="30" name="矩形 29"/>
            <p:cNvSpPr/>
            <p:nvPr/>
          </p:nvSpPr>
          <p:spPr>
            <a:xfrm>
              <a:off x="519761" y="2630119"/>
              <a:ext cx="3797828" cy="831726"/>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請將學生「</a:t>
              </a:r>
              <a:r>
                <a:rPr lang="en-US" altLang="zh-TW" sz="1600" dirty="0" smtClean="0">
                  <a:solidFill>
                    <a:srgbClr val="0070C0"/>
                  </a:solidFill>
                  <a:latin typeface="微軟正黑體" pitchFamily="34" charset="-120"/>
                  <a:ea typeface="微軟正黑體" pitchFamily="34" charset="-120"/>
                </a:rPr>
                <a:t>109</a:t>
              </a:r>
              <a:r>
                <a:rPr lang="zh-TW" altLang="zh-TW" sz="1600" dirty="0" smtClean="0">
                  <a:solidFill>
                    <a:srgbClr val="0070C0"/>
                  </a:solidFill>
                  <a:latin typeface="微軟正黑體" pitchFamily="34" charset="-120"/>
                  <a:ea typeface="微軟正黑體" pitchFamily="34" charset="-120"/>
                </a:rPr>
                <a:t>學年</a:t>
              </a:r>
              <a:r>
                <a:rPr lang="zh-TW" altLang="zh-TW" sz="1600" dirty="0">
                  <a:solidFill>
                    <a:srgbClr val="0070C0"/>
                  </a:solidFill>
                  <a:latin typeface="微軟正黑體" pitchFamily="34" charset="-120"/>
                  <a:ea typeface="微軟正黑體" pitchFamily="34" charset="-120"/>
                </a:rPr>
                <a:t>度五專入學專用</a:t>
              </a:r>
              <a:r>
                <a:rPr lang="zh-TW" altLang="en-US" sz="1600" dirty="0">
                  <a:solidFill>
                    <a:srgbClr val="0070C0"/>
                  </a:solidFill>
                  <a:latin typeface="微軟正黑體" pitchFamily="34" charset="-120"/>
                  <a:ea typeface="微軟正黑體" pitchFamily="34" charset="-120"/>
                </a:rPr>
                <a:t>優先</a:t>
              </a:r>
              <a:r>
                <a:rPr lang="zh-TW" altLang="zh-TW" sz="1600" dirty="0">
                  <a:solidFill>
                    <a:srgbClr val="0070C0"/>
                  </a:solidFill>
                  <a:latin typeface="微軟正黑體" pitchFamily="34" charset="-120"/>
                  <a:ea typeface="微軟正黑體" pitchFamily="34" charset="-120"/>
                </a:rPr>
                <a:t>免試入學超額比序項目積分證明單</a:t>
              </a:r>
              <a:r>
                <a:rPr lang="zh-TW" altLang="en-US" sz="1600" dirty="0">
                  <a:solidFill>
                    <a:srgbClr val="0070C0"/>
                  </a:solidFill>
                  <a:latin typeface="微軟正黑體" pitchFamily="34" charset="-120"/>
                  <a:ea typeface="微軟正黑體" pitchFamily="34" charset="-120"/>
                </a:rPr>
                <a:t>」中，</a:t>
              </a:r>
              <a:r>
                <a:rPr lang="en-US" altLang="zh-TW" sz="1600" dirty="0">
                  <a:solidFill>
                    <a:srgbClr val="0070C0"/>
                  </a:solidFill>
                  <a:latin typeface="微軟正黑體" pitchFamily="34" charset="-120"/>
                  <a:ea typeface="微軟正黑體" pitchFamily="34" charset="-120"/>
                </a:rPr>
                <a:t/>
              </a:r>
              <a:br>
                <a:rPr lang="en-US" altLang="zh-TW" sz="1600" dirty="0">
                  <a:solidFill>
                    <a:srgbClr val="0070C0"/>
                  </a:solidFill>
                  <a:latin typeface="微軟正黑體" pitchFamily="34" charset="-120"/>
                  <a:ea typeface="微軟正黑體" pitchFamily="34" charset="-120"/>
                </a:rPr>
              </a:br>
              <a:r>
                <a:rPr lang="zh-TW" altLang="en-US" sz="1600" dirty="0">
                  <a:solidFill>
                    <a:srgbClr val="FF0000"/>
                  </a:solidFill>
                  <a:latin typeface="微軟正黑體" pitchFamily="34" charset="-120"/>
                  <a:ea typeface="微軟正黑體" pitchFamily="34" charset="-120"/>
                </a:rPr>
                <a:t>已審核確認後之項目勾</a:t>
              </a:r>
              <a:r>
                <a:rPr lang="zh-TW" altLang="en-US" sz="1600" dirty="0" smtClean="0">
                  <a:solidFill>
                    <a:srgbClr val="FF0000"/>
                  </a:solidFill>
                  <a:latin typeface="微軟正黑體" pitchFamily="34" charset="-120"/>
                  <a:ea typeface="微軟正黑體" pitchFamily="34" charset="-120"/>
                </a:rPr>
                <a:t>選</a:t>
              </a:r>
              <a:endParaRPr lang="zh-TW" altLang="en-US" sz="1600" dirty="0">
                <a:solidFill>
                  <a:srgbClr val="FF0000"/>
                </a:solidFill>
                <a:latin typeface="微軟正黑體" pitchFamily="34" charset="-120"/>
                <a:ea typeface="微軟正黑體" pitchFamily="34" charset="-120"/>
              </a:endParaRPr>
            </a:p>
          </p:txBody>
        </p:sp>
        <p:pic>
          <p:nvPicPr>
            <p:cNvPr id="87146"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2550" y="2509487"/>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4" name="群組 111"/>
          <p:cNvGrpSpPr>
            <a:grpSpLocks/>
          </p:cNvGrpSpPr>
          <p:nvPr/>
        </p:nvGrpSpPr>
        <p:grpSpPr bwMode="auto">
          <a:xfrm>
            <a:off x="247650" y="1090613"/>
            <a:ext cx="3294337" cy="650875"/>
            <a:chOff x="306310" y="1310861"/>
            <a:chExt cx="3294319" cy="650764"/>
          </a:xfrm>
        </p:grpSpPr>
        <p:sp>
          <p:nvSpPr>
            <p:cNvPr id="69" name="矩形 68"/>
            <p:cNvSpPr/>
            <p:nvPr/>
          </p:nvSpPr>
          <p:spPr>
            <a:xfrm>
              <a:off x="580947" y="1377525"/>
              <a:ext cx="3019682" cy="5841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eaLnBrk="1" fontAlgn="auto" hangingPunct="1">
                <a:spcBef>
                  <a:spcPct val="20000"/>
                </a:spcBef>
                <a:spcAft>
                  <a:spcPts val="0"/>
                </a:spcAft>
                <a:defRPr/>
              </a:pPr>
              <a:r>
                <a:rPr lang="zh-TW" altLang="en-US" sz="1600" dirty="0">
                  <a:solidFill>
                    <a:srgbClr val="0070C0"/>
                  </a:solidFill>
                  <a:latin typeface="微軟正黑體" pitchFamily="34" charset="-120"/>
                  <a:ea typeface="微軟正黑體" pitchFamily="34" charset="-120"/>
                </a:rPr>
                <a:t>勾選是否報考</a:t>
              </a:r>
              <a:r>
                <a:rPr lang="en-US" altLang="zh-TW" sz="1600" dirty="0" smtClean="0">
                  <a:solidFill>
                    <a:srgbClr val="0070C0"/>
                  </a:solidFill>
                  <a:latin typeface="微軟正黑體" pitchFamily="34" charset="-120"/>
                  <a:ea typeface="微軟正黑體" pitchFamily="34" charset="-120"/>
                </a:rPr>
                <a:t>109</a:t>
              </a:r>
              <a:r>
                <a:rPr lang="zh-TW" altLang="en-US" sz="1600" dirty="0" smtClean="0">
                  <a:solidFill>
                    <a:srgbClr val="0070C0"/>
                  </a:solidFill>
                  <a:latin typeface="微軟正黑體" pitchFamily="34" charset="-120"/>
                  <a:ea typeface="微軟正黑體" pitchFamily="34" charset="-120"/>
                </a:rPr>
                <a:t>國中</a:t>
              </a:r>
              <a:r>
                <a:rPr lang="zh-TW" altLang="en-US" sz="1600" dirty="0">
                  <a:solidFill>
                    <a:srgbClr val="0070C0"/>
                  </a:solidFill>
                  <a:latin typeface="微軟正黑體" pitchFamily="34" charset="-120"/>
                  <a:ea typeface="微軟正黑體" pitchFamily="34" charset="-120"/>
                </a:rPr>
                <a:t>教育會考並填寫國中會考准考證號碼</a:t>
              </a:r>
            </a:p>
          </p:txBody>
        </p:sp>
        <p:pic>
          <p:nvPicPr>
            <p:cNvPr id="87144"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6310" y="1310861"/>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5" name="群組 90"/>
          <p:cNvGrpSpPr>
            <a:grpSpLocks/>
          </p:cNvGrpSpPr>
          <p:nvPr/>
        </p:nvGrpSpPr>
        <p:grpSpPr bwMode="auto">
          <a:xfrm>
            <a:off x="10510838" y="544513"/>
            <a:ext cx="1541462" cy="369887"/>
            <a:chOff x="9729457" y="665194"/>
            <a:chExt cx="1542106" cy="369332"/>
          </a:xfrm>
        </p:grpSpPr>
        <p:sp>
          <p:nvSpPr>
            <p:cNvPr id="27" name="矩形 26"/>
            <p:cNvSpPr/>
            <p:nvPr/>
          </p:nvSpPr>
          <p:spPr>
            <a:xfrm>
              <a:off x="9940682" y="665194"/>
              <a:ext cx="1330881"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本會填寫</a:t>
              </a:r>
            </a:p>
          </p:txBody>
        </p:sp>
        <p:pic>
          <p:nvPicPr>
            <p:cNvPr id="87142"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9457" y="675610"/>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6" name="群組 131"/>
          <p:cNvGrpSpPr>
            <a:grpSpLocks/>
          </p:cNvGrpSpPr>
          <p:nvPr/>
        </p:nvGrpSpPr>
        <p:grpSpPr bwMode="auto">
          <a:xfrm>
            <a:off x="9667875" y="3143250"/>
            <a:ext cx="2465388" cy="3278188"/>
            <a:chOff x="9667397" y="3142587"/>
            <a:chExt cx="2465606" cy="3278373"/>
          </a:xfrm>
        </p:grpSpPr>
        <p:sp>
          <p:nvSpPr>
            <p:cNvPr id="29" name="矩形 28"/>
            <p:cNvSpPr/>
            <p:nvPr/>
          </p:nvSpPr>
          <p:spPr>
            <a:xfrm>
              <a:off x="9667397" y="3312460"/>
              <a:ext cx="2349708" cy="31085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just" eaLnBrk="1" fontAlgn="auto" hangingPunct="1">
                <a:spcBef>
                  <a:spcPts val="0"/>
                </a:spcBef>
                <a:spcAft>
                  <a:spcPts val="0"/>
                </a:spcAft>
                <a:defRPr/>
              </a:pPr>
              <a:r>
                <a:rPr lang="zh-TW" altLang="en-US" sz="1400" dirty="0">
                  <a:solidFill>
                    <a:srgbClr val="0070C0"/>
                  </a:solidFill>
                  <a:latin typeface="微軟正黑體" pitchFamily="34" charset="-120"/>
                  <a:ea typeface="微軟正黑體" pitchFamily="34" charset="-120"/>
                </a:rPr>
                <a:t>免試生</a:t>
              </a:r>
              <a:r>
                <a:rPr lang="zh-TW" altLang="zh-TW" sz="1400" dirty="0">
                  <a:solidFill>
                    <a:srgbClr val="0070C0"/>
                  </a:solidFill>
                  <a:latin typeface="微軟正黑體" pitchFamily="34" charset="-120"/>
                  <a:ea typeface="微軟正黑體" pitchFamily="34" charset="-120"/>
                </a:rPr>
                <a:t>完成報</a:t>
              </a:r>
              <a:r>
                <a:rPr lang="zh-TW" altLang="en-US" sz="1400" dirty="0">
                  <a:solidFill>
                    <a:srgbClr val="0070C0"/>
                  </a:solidFill>
                  <a:latin typeface="微軟正黑體" pitchFamily="34" charset="-120"/>
                  <a:ea typeface="微軟正黑體" pitchFamily="34" charset="-120"/>
                </a:rPr>
                <a:t>名作業</a:t>
              </a:r>
              <a:endParaRPr lang="en-US" altLang="zh-TW" sz="1400" dirty="0">
                <a:solidFill>
                  <a:srgbClr val="0070C0"/>
                </a:solidFill>
                <a:latin typeface="微軟正黑體" pitchFamily="34" charset="-120"/>
                <a:ea typeface="微軟正黑體" pitchFamily="34" charset="-120"/>
              </a:endParaRPr>
            </a:p>
            <a:p>
              <a:pPr algn="just" eaLnBrk="1" fontAlgn="auto" hangingPunct="1">
                <a:spcBef>
                  <a:spcPts val="0"/>
                </a:spcBef>
                <a:spcAft>
                  <a:spcPts val="0"/>
                </a:spcAft>
                <a:buFont typeface="Wingdings" pitchFamily="2" charset="2"/>
                <a:buChar char="ü"/>
                <a:defRPr/>
              </a:pPr>
              <a:r>
                <a:rPr lang="zh-TW" altLang="zh-TW" sz="1400" b="1" dirty="0">
                  <a:solidFill>
                    <a:srgbClr val="C00000"/>
                  </a:solidFill>
                  <a:latin typeface="微軟正黑體" pitchFamily="34" charset="-120"/>
                  <a:ea typeface="微軟正黑體" pitchFamily="34" charset="-120"/>
                </a:rPr>
                <a:t>已詳實檢閱國中提供之「</a:t>
              </a:r>
              <a:r>
                <a:rPr lang="en-US" altLang="zh-TW" sz="1400" b="1" dirty="0" smtClean="0">
                  <a:solidFill>
                    <a:srgbClr val="C00000"/>
                  </a:solidFill>
                  <a:latin typeface="微軟正黑體" pitchFamily="34" charset="-120"/>
                  <a:ea typeface="微軟正黑體" pitchFamily="34" charset="-120"/>
                </a:rPr>
                <a:t>109</a:t>
              </a:r>
              <a:r>
                <a:rPr lang="zh-TW" altLang="zh-TW" sz="1400" b="1" dirty="0" smtClean="0">
                  <a:solidFill>
                    <a:srgbClr val="C00000"/>
                  </a:solidFill>
                  <a:latin typeface="微軟正黑體" pitchFamily="34" charset="-120"/>
                  <a:ea typeface="微軟正黑體" pitchFamily="34" charset="-120"/>
                </a:rPr>
                <a:t>學年</a:t>
              </a:r>
              <a:r>
                <a:rPr lang="zh-TW" altLang="zh-TW" sz="1400" b="1" dirty="0">
                  <a:solidFill>
                    <a:srgbClr val="C00000"/>
                  </a:solidFill>
                  <a:latin typeface="微軟正黑體" pitchFamily="34" charset="-120"/>
                  <a:ea typeface="微軟正黑體" pitchFamily="34" charset="-120"/>
                </a:rPr>
                <a:t>度五專入學專用優先免試入學超額比序項目積分證明單」內各項積分登載正確，及所檢附之國中學校積分證明單及各項證明文件皆已符合簡章所列規定。</a:t>
              </a:r>
              <a:endParaRPr lang="en-US" altLang="zh-TW" sz="1400" b="1" dirty="0">
                <a:solidFill>
                  <a:srgbClr val="C00000"/>
                </a:solidFill>
                <a:latin typeface="微軟正黑體" pitchFamily="34" charset="-120"/>
                <a:ea typeface="微軟正黑體" pitchFamily="34" charset="-120"/>
              </a:endParaRPr>
            </a:p>
            <a:p>
              <a:pPr algn="just" eaLnBrk="1" fontAlgn="auto" hangingPunct="1">
                <a:spcBef>
                  <a:spcPts val="0"/>
                </a:spcBef>
                <a:spcAft>
                  <a:spcPts val="0"/>
                </a:spcAft>
                <a:defRPr/>
              </a:pPr>
              <a:endParaRPr lang="en-US" altLang="zh-TW" sz="1400" dirty="0">
                <a:solidFill>
                  <a:srgbClr val="0070C0"/>
                </a:solidFill>
                <a:latin typeface="微軟正黑體" pitchFamily="34" charset="-120"/>
                <a:ea typeface="微軟正黑體" pitchFamily="34" charset="-120"/>
              </a:endParaRPr>
            </a:p>
            <a:p>
              <a:pPr algn="just" eaLnBrk="1" fontAlgn="auto" hangingPunct="1">
                <a:spcBef>
                  <a:spcPts val="0"/>
                </a:spcBef>
                <a:spcAft>
                  <a:spcPts val="0"/>
                </a:spcAft>
                <a:buFont typeface="Wingdings" pitchFamily="2" charset="2"/>
                <a:buChar char="ü"/>
                <a:defRPr/>
              </a:pPr>
              <a:r>
                <a:rPr lang="zh-TW" altLang="zh-TW" sz="1400" b="1" dirty="0">
                  <a:solidFill>
                    <a:srgbClr val="C00000"/>
                  </a:solidFill>
                  <a:latin typeface="微軟正黑體" pitchFamily="34" charset="-120"/>
                  <a:ea typeface="微軟正黑體" pitchFamily="34" charset="-120"/>
                </a:rPr>
                <a:t>已詳閱簡章有關網路選填登記志願之相關規定，同意遵守在家長</a:t>
              </a:r>
              <a:r>
                <a:rPr lang="en-US" altLang="zh-TW" sz="1400" b="1" dirty="0">
                  <a:solidFill>
                    <a:srgbClr val="C0000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監護人</a:t>
              </a:r>
              <a:r>
                <a:rPr lang="en-US" altLang="zh-TW" sz="1400" b="1" dirty="0">
                  <a:solidFill>
                    <a:srgbClr val="C0000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陪同下，於規定時間內共同完成網路選填登記志願並確定送出。</a:t>
              </a:r>
              <a:endParaRPr lang="zh-TW" altLang="en-US" sz="1400" dirty="0">
                <a:solidFill>
                  <a:srgbClr val="C00000"/>
                </a:solidFill>
                <a:latin typeface="微軟正黑體" pitchFamily="34" charset="-120"/>
                <a:ea typeface="微軟正黑體" pitchFamily="34" charset="-120"/>
              </a:endParaRPr>
            </a:p>
          </p:txBody>
        </p:sp>
        <p:pic>
          <p:nvPicPr>
            <p:cNvPr id="87140"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107185">
              <a:off x="11793307" y="3137869"/>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7" name="群組 85"/>
          <p:cNvGrpSpPr>
            <a:grpSpLocks/>
          </p:cNvGrpSpPr>
          <p:nvPr/>
        </p:nvGrpSpPr>
        <p:grpSpPr bwMode="auto">
          <a:xfrm>
            <a:off x="9788525" y="2446338"/>
            <a:ext cx="1552575" cy="509587"/>
            <a:chOff x="9698485" y="3871917"/>
            <a:chExt cx="1553463" cy="510883"/>
          </a:xfrm>
        </p:grpSpPr>
        <p:sp>
          <p:nvSpPr>
            <p:cNvPr id="81" name="矩形 80"/>
            <p:cNvSpPr/>
            <p:nvPr/>
          </p:nvSpPr>
          <p:spPr>
            <a:xfrm>
              <a:off x="9920862" y="4013563"/>
              <a:ext cx="1331086" cy="36923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ctr">
                <a:defRPr/>
              </a:pPr>
              <a:r>
                <a:rPr lang="zh-TW" altLang="en-US" dirty="0">
                  <a:solidFill>
                    <a:srgbClr val="0070C0"/>
                  </a:solidFill>
                  <a:latin typeface="微軟正黑體" pitchFamily="34" charset="-120"/>
                  <a:ea typeface="微軟正黑體" pitchFamily="34" charset="-120"/>
                </a:rPr>
                <a:t>本會填寫</a:t>
              </a:r>
            </a:p>
          </p:txBody>
        </p:sp>
        <p:pic>
          <p:nvPicPr>
            <p:cNvPr id="87138"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98485" y="3871917"/>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8" name="群組 117"/>
          <p:cNvGrpSpPr>
            <a:grpSpLocks/>
          </p:cNvGrpSpPr>
          <p:nvPr/>
        </p:nvGrpSpPr>
        <p:grpSpPr bwMode="auto">
          <a:xfrm>
            <a:off x="330200" y="4586288"/>
            <a:ext cx="3076575" cy="1133475"/>
            <a:chOff x="324415" y="5130915"/>
            <a:chExt cx="3024624" cy="1058689"/>
          </a:xfrm>
        </p:grpSpPr>
        <p:cxnSp>
          <p:nvCxnSpPr>
            <p:cNvPr id="57" name="直線單箭頭接點 56"/>
            <p:cNvCxnSpPr/>
            <p:nvPr/>
          </p:nvCxnSpPr>
          <p:spPr>
            <a:xfrm flipH="1">
              <a:off x="2743490" y="5130915"/>
              <a:ext cx="605549" cy="597551"/>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7134" name="群組 114"/>
            <p:cNvGrpSpPr>
              <a:grpSpLocks/>
            </p:cNvGrpSpPr>
            <p:nvPr/>
          </p:nvGrpSpPr>
          <p:grpSpPr bwMode="auto">
            <a:xfrm>
              <a:off x="324415" y="5238557"/>
              <a:ext cx="2418785" cy="951047"/>
              <a:chOff x="197667" y="4686296"/>
              <a:chExt cx="2418785" cy="951047"/>
            </a:xfrm>
          </p:grpSpPr>
          <p:sp>
            <p:nvSpPr>
              <p:cNvPr id="116" name="矩形 115"/>
              <p:cNvSpPr/>
              <p:nvPr/>
            </p:nvSpPr>
            <p:spPr>
              <a:xfrm>
                <a:off x="470789" y="4715068"/>
                <a:ext cx="2145953" cy="922275"/>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a:spAutoFit/>
              </a:bodyPr>
              <a:lstStyle/>
              <a:p>
                <a:pPr defTabSz="968375" eaLnBrk="1" fontAlgn="auto" hangingPunct="1">
                  <a:spcBef>
                    <a:spcPct val="20000"/>
                  </a:spcBef>
                  <a:spcAft>
                    <a:spcPts val="0"/>
                  </a:spcAft>
                  <a:defRPr/>
                </a:pPr>
                <a:r>
                  <a:rPr lang="zh-TW" altLang="en-US" dirty="0">
                    <a:solidFill>
                      <a:srgbClr val="0070C0"/>
                    </a:solidFill>
                    <a:latin typeface="微軟正黑體" pitchFamily="34" charset="-120"/>
                    <a:ea typeface="微軟正黑體" pitchFamily="34" charset="-120"/>
                  </a:rPr>
                  <a:t>勾選黏貼在</a:t>
                </a:r>
                <a:r>
                  <a:rPr lang="zh-TW" altLang="zh-TW" dirty="0">
                    <a:solidFill>
                      <a:srgbClr val="0070C0"/>
                    </a:solidFill>
                    <a:latin typeface="微軟正黑體" pitchFamily="34" charset="-120"/>
                    <a:ea typeface="微軟正黑體" pitchFamily="34" charset="-120"/>
                  </a:rPr>
                  <a:t>相關證明文件黏貼表</a:t>
                </a:r>
                <a:r>
                  <a:rPr lang="zh-TW" altLang="en-US" dirty="0">
                    <a:solidFill>
                      <a:srgbClr val="0070C0"/>
                    </a:solidFill>
                    <a:latin typeface="微軟正黑體" pitchFamily="34" charset="-120"/>
                    <a:ea typeface="微軟正黑體" pitchFamily="34" charset="-120"/>
                  </a:rPr>
                  <a:t>中之證明文件。</a:t>
                </a:r>
              </a:p>
            </p:txBody>
          </p:sp>
          <p:pic>
            <p:nvPicPr>
              <p:cNvPr id="87136" name="Picture 6" descr="http://pic.qiantucdn.com/58pic/12/02/43/79x58PICspJ.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667" y="4686296"/>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89" name="矩形 288"/>
          <p:cNvSpPr/>
          <p:nvPr/>
        </p:nvSpPr>
        <p:spPr>
          <a:xfrm>
            <a:off x="3406775" y="3508375"/>
            <a:ext cx="892175" cy="20304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7050" name="投影片編號版面配置區 2"/>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08DF8125-24F7-4F59-AD28-C60FC7FCC2B5}" type="slidenum">
              <a:rPr lang="zh-TW" altLang="en-US" sz="2000" b="1" u="sng" smtClean="0"/>
              <a:pPr fontAlgn="base">
                <a:lnSpc>
                  <a:spcPct val="100000"/>
                </a:lnSpc>
                <a:spcBef>
                  <a:spcPct val="0"/>
                </a:spcBef>
                <a:spcAft>
                  <a:spcPct val="0"/>
                </a:spcAft>
                <a:buFontTx/>
                <a:buNone/>
              </a:pPr>
              <a:t>36</a:t>
            </a:fld>
            <a:endParaRPr lang="zh-TW" altLang="en-US" sz="2000" b="1" u="sng" dirty="0" smtClean="0"/>
          </a:p>
        </p:txBody>
      </p:sp>
      <p:sp>
        <p:nvSpPr>
          <p:cNvPr id="34" name="矩形 33"/>
          <p:cNvSpPr/>
          <p:nvPr/>
        </p:nvSpPr>
        <p:spPr>
          <a:xfrm>
            <a:off x="4682743" y="3588133"/>
            <a:ext cx="2863850" cy="1415667"/>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5" name="矩形 34"/>
          <p:cNvSpPr/>
          <p:nvPr/>
        </p:nvSpPr>
        <p:spPr>
          <a:xfrm>
            <a:off x="4700588" y="3204753"/>
            <a:ext cx="2876550" cy="3623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6" name="矩形 35"/>
          <p:cNvSpPr/>
          <p:nvPr/>
        </p:nvSpPr>
        <p:spPr>
          <a:xfrm>
            <a:off x="4689475" y="6325887"/>
            <a:ext cx="4810125" cy="365125"/>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4" name="矩形 73"/>
          <p:cNvSpPr/>
          <p:nvPr/>
        </p:nvSpPr>
        <p:spPr>
          <a:xfrm>
            <a:off x="8111598" y="885499"/>
            <a:ext cx="1373294" cy="36195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3" name="矩形 82"/>
          <p:cNvSpPr/>
          <p:nvPr/>
        </p:nvSpPr>
        <p:spPr>
          <a:xfrm>
            <a:off x="7593013" y="3204753"/>
            <a:ext cx="1906587" cy="1799047"/>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103" name="直線單箭頭接點 102"/>
          <p:cNvCxnSpPr>
            <a:stCxn id="34" idx="1"/>
            <a:endCxn id="87042" idx="3"/>
          </p:cNvCxnSpPr>
          <p:nvPr/>
        </p:nvCxnSpPr>
        <p:spPr>
          <a:xfrm flipH="1">
            <a:off x="4318000" y="4295967"/>
            <a:ext cx="364743" cy="226821"/>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投影片編號版面配置區 1"/>
          <p:cNvSpPr txBox="1">
            <a:spLocks/>
          </p:cNvSpPr>
          <p:nvPr/>
        </p:nvSpPr>
        <p:spPr>
          <a:xfrm>
            <a:off x="7934325" y="6508750"/>
            <a:ext cx="1466850" cy="365125"/>
          </a:xfrm>
          <a:prstGeom prst="rect">
            <a:avLst/>
          </a:prstGeom>
        </p:spPr>
        <p:txBody>
          <a:bodyPr anchor="ctr"/>
          <a:lstStyle/>
          <a:p>
            <a:pPr algn="r" eaLnBrk="1" fontAlgn="auto" hangingPunct="1">
              <a:spcBef>
                <a:spcPts val="0"/>
              </a:spcBef>
              <a:spcAft>
                <a:spcPts val="0"/>
              </a:spcAft>
              <a:defRPr/>
            </a:pPr>
            <a:endParaRPr lang="zh-TW" altLang="en-US" sz="1200" dirty="0">
              <a:solidFill>
                <a:schemeClr val="tx1">
                  <a:tint val="75000"/>
                </a:schemeClr>
              </a:solidFill>
              <a:latin typeface="+mn-lt"/>
              <a:ea typeface="+mn-ea"/>
            </a:endParaRPr>
          </a:p>
        </p:txBody>
      </p:sp>
      <p:cxnSp>
        <p:nvCxnSpPr>
          <p:cNvPr id="84" name="直線單箭頭接點 83"/>
          <p:cNvCxnSpPr/>
          <p:nvPr/>
        </p:nvCxnSpPr>
        <p:spPr>
          <a:xfrm flipV="1">
            <a:off x="9513888" y="2946400"/>
            <a:ext cx="460375" cy="40640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74" idx="3"/>
            <a:endCxn id="87142" idx="1"/>
          </p:cNvCxnSpPr>
          <p:nvPr/>
        </p:nvCxnSpPr>
        <p:spPr>
          <a:xfrm flipV="1">
            <a:off x="9484892" y="727411"/>
            <a:ext cx="1025946" cy="339063"/>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126" idx="3"/>
          </p:cNvCxnSpPr>
          <p:nvPr/>
        </p:nvCxnSpPr>
        <p:spPr>
          <a:xfrm flipV="1">
            <a:off x="9494838" y="5761853"/>
            <a:ext cx="222250" cy="3270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flipH="1" flipV="1">
            <a:off x="3935413" y="2144713"/>
            <a:ext cx="977900" cy="10509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9" name="淘宝网Chenying0907出品 1"/>
          <p:cNvGrpSpPr>
            <a:grpSpLocks/>
          </p:cNvGrpSpPr>
          <p:nvPr/>
        </p:nvGrpSpPr>
        <p:grpSpPr bwMode="auto">
          <a:xfrm>
            <a:off x="120650" y="0"/>
            <a:ext cx="1119188" cy="1035050"/>
            <a:chOff x="3392486" y="1165291"/>
            <a:chExt cx="5736833" cy="5045287"/>
          </a:xfrm>
        </p:grpSpPr>
        <p:pic>
          <p:nvPicPr>
            <p:cNvPr id="87078" name="图片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92486" y="4406005"/>
              <a:ext cx="5736833" cy="18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9" name="淘宝网Chenying0907出品 5619"/>
            <p:cNvSpPr>
              <a:spLocks/>
            </p:cNvSpPr>
            <p:nvPr/>
          </p:nvSpPr>
          <p:spPr bwMode="auto">
            <a:xfrm>
              <a:off x="4628132" y="2901027"/>
              <a:ext cx="621387" cy="2839449"/>
            </a:xfrm>
            <a:custGeom>
              <a:avLst/>
              <a:gdLst>
                <a:gd name="T0" fmla="*/ 2147483646 w 151"/>
                <a:gd name="T1" fmla="*/ 2147483646 h 690"/>
                <a:gd name="T2" fmla="*/ 220147949 w 151"/>
                <a:gd name="T3" fmla="*/ 2147483646 h 690"/>
                <a:gd name="T4" fmla="*/ 0 w 151"/>
                <a:gd name="T5" fmla="*/ 0 h 690"/>
                <a:gd name="T6" fmla="*/ 2147483646 w 151"/>
                <a:gd name="T7" fmla="*/ 2147483646 h 690"/>
                <a:gd name="T8" fmla="*/ 2147483646 w 151"/>
                <a:gd name="T9" fmla="*/ 2147483646 h 6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 name="淘宝网Chenying0907出品 5627"/>
            <p:cNvSpPr>
              <a:spLocks/>
            </p:cNvSpPr>
            <p:nvPr/>
          </p:nvSpPr>
          <p:spPr bwMode="auto">
            <a:xfrm>
              <a:off x="4479241" y="2068614"/>
              <a:ext cx="2329169" cy="868296"/>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43" name="淘宝网Chenying0907出品 5631"/>
            <p:cNvSpPr>
              <a:spLocks/>
            </p:cNvSpPr>
            <p:nvPr/>
          </p:nvSpPr>
          <p:spPr bwMode="auto">
            <a:xfrm>
              <a:off x="6776641" y="2242559"/>
              <a:ext cx="2234521" cy="1304502"/>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44" name="淘宝网Chenying0907出品 5619"/>
            <p:cNvSpPr>
              <a:spLocks/>
            </p:cNvSpPr>
            <p:nvPr/>
          </p:nvSpPr>
          <p:spPr bwMode="auto">
            <a:xfrm>
              <a:off x="4645638" y="2960546"/>
              <a:ext cx="618438" cy="2839911"/>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a:lstStyle/>
            <a:p>
              <a:pPr eaLnBrk="1" fontAlgn="auto" hangingPunct="1">
                <a:spcBef>
                  <a:spcPts val="0"/>
                </a:spcBef>
                <a:spcAft>
                  <a:spcPts val="0"/>
                </a:spcAft>
                <a:defRPr/>
              </a:pPr>
              <a:endParaRPr lang="zh-CN" altLang="en-US">
                <a:latin typeface="+mn-lt"/>
                <a:ea typeface="+mn-ea"/>
              </a:endParaRPr>
            </a:p>
          </p:txBody>
        </p:sp>
        <p:sp>
          <p:nvSpPr>
            <p:cNvPr id="45" name="淘宝网Chenying0907出品 5623"/>
            <p:cNvSpPr>
              <a:spLocks/>
            </p:cNvSpPr>
            <p:nvPr/>
          </p:nvSpPr>
          <p:spPr bwMode="auto">
            <a:xfrm>
              <a:off x="3536391" y="2622965"/>
              <a:ext cx="1757163" cy="13127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nvGrpSpPr>
            <p:cNvPr id="47" name="Group 5788"/>
            <p:cNvGrpSpPr>
              <a:grpSpLocks noChangeAspect="1"/>
            </p:cNvGrpSpPr>
            <p:nvPr/>
          </p:nvGrpSpPr>
          <p:grpSpPr bwMode="auto">
            <a:xfrm>
              <a:off x="4674924" y="3788296"/>
              <a:ext cx="571108" cy="1947511"/>
              <a:chOff x="2534" y="2472"/>
              <a:chExt cx="139" cy="474"/>
            </a:xfrm>
            <a:gradFill>
              <a:gsLst>
                <a:gs pos="100000">
                  <a:schemeClr val="bg1">
                    <a:alpha val="0"/>
                  </a:schemeClr>
                </a:gs>
                <a:gs pos="0">
                  <a:schemeClr val="bg1">
                    <a:lumMod val="65000"/>
                    <a:alpha val="32000"/>
                  </a:schemeClr>
                </a:gs>
              </a:gsLst>
              <a:lin ang="5400000" scaled="0"/>
            </a:gradFill>
          </p:grpSpPr>
          <p:sp>
            <p:nvSpPr>
              <p:cNvPr id="102" name="淘宝网Chenying0907出品 5789"/>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04" name="淘宝网Chenying0907出品 5790"/>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nvGrpSpPr>
            <p:cNvPr id="48" name="Group 5638"/>
            <p:cNvGrpSpPr>
              <a:grpSpLocks noChangeAspect="1"/>
            </p:cNvGrpSpPr>
            <p:nvPr/>
          </p:nvGrpSpPr>
          <p:grpSpPr bwMode="auto">
            <a:xfrm>
              <a:off x="4702621" y="2696801"/>
              <a:ext cx="3176887" cy="1242773"/>
              <a:chOff x="3454" y="2010"/>
              <a:chExt cx="772" cy="302"/>
            </a:xfrm>
            <a:solidFill>
              <a:schemeClr val="bg1">
                <a:lumMod val="85000"/>
              </a:schemeClr>
            </a:solidFill>
          </p:grpSpPr>
          <p:sp>
            <p:nvSpPr>
              <p:cNvPr id="100" name="淘宝网Chenying0907出品 5639"/>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01" name="淘宝网Chenying0907出品 5640"/>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7092" name="淘宝网Chenying0907出品 10"/>
            <p:cNvGrpSpPr>
              <a:grpSpLocks/>
            </p:cNvGrpSpPr>
            <p:nvPr/>
          </p:nvGrpSpPr>
          <p:grpSpPr bwMode="auto">
            <a:xfrm>
              <a:off x="4585523" y="1271914"/>
              <a:ext cx="4353645" cy="3457512"/>
              <a:chOff x="4585524" y="1271913"/>
              <a:chExt cx="4353648" cy="3457509"/>
            </a:xfrm>
          </p:grpSpPr>
          <p:grpSp>
            <p:nvGrpSpPr>
              <p:cNvPr id="87105" name="淘宝网Chenying0907出品 17"/>
              <p:cNvGrpSpPr>
                <a:grpSpLocks/>
              </p:cNvGrpSpPr>
              <p:nvPr/>
            </p:nvGrpSpPr>
            <p:grpSpPr bwMode="auto">
              <a:xfrm>
                <a:off x="4585524" y="1778245"/>
                <a:ext cx="1411857" cy="2951177"/>
                <a:chOff x="4400552" y="1170243"/>
                <a:chExt cx="1411857" cy="2951180"/>
              </a:xfrm>
            </p:grpSpPr>
            <p:sp>
              <p:nvSpPr>
                <p:cNvPr id="87127" name="淘宝网Chenying0907出品 5702"/>
                <p:cNvSpPr>
                  <a:spLocks/>
                </p:cNvSpPr>
                <p:nvPr/>
              </p:nvSpPr>
              <p:spPr bwMode="auto">
                <a:xfrm>
                  <a:off x="5450459" y="3873773"/>
                  <a:ext cx="361950" cy="247650"/>
                </a:xfrm>
                <a:custGeom>
                  <a:avLst/>
                  <a:gdLst>
                    <a:gd name="T0" fmla="*/ 2147483646 w 39"/>
                    <a:gd name="T1" fmla="*/ 925422189 h 27"/>
                    <a:gd name="T2" fmla="*/ 2147483646 w 39"/>
                    <a:gd name="T3" fmla="*/ 1009558983 h 27"/>
                    <a:gd name="T4" fmla="*/ 2147483646 w 39"/>
                    <a:gd name="T5" fmla="*/ 1093686606 h 27"/>
                    <a:gd name="T6" fmla="*/ 2147483646 w 39"/>
                    <a:gd name="T7" fmla="*/ 1598461511 h 27"/>
                    <a:gd name="T8" fmla="*/ 2147483646 w 39"/>
                    <a:gd name="T9" fmla="*/ 1682589133 h 27"/>
                    <a:gd name="T10" fmla="*/ 2147483646 w 39"/>
                    <a:gd name="T11" fmla="*/ 1766725928 h 27"/>
                    <a:gd name="T12" fmla="*/ 1636524442 w 39"/>
                    <a:gd name="T13" fmla="*/ 2103245589 h 27"/>
                    <a:gd name="T14" fmla="*/ 1464254804 w 39"/>
                    <a:gd name="T15" fmla="*/ 2147483646 h 27"/>
                    <a:gd name="T16" fmla="*/ 1378119985 w 39"/>
                    <a:gd name="T17" fmla="*/ 2147483646 h 27"/>
                    <a:gd name="T18" fmla="*/ 602925173 w 39"/>
                    <a:gd name="T19" fmla="*/ 2147483646 h 27"/>
                    <a:gd name="T20" fmla="*/ 516799635 w 39"/>
                    <a:gd name="T21" fmla="*/ 2147483646 h 27"/>
                    <a:gd name="T22" fmla="*/ 430664815 w 39"/>
                    <a:gd name="T23" fmla="*/ 2147483646 h 27"/>
                    <a:gd name="T24" fmla="*/ 0 w 39"/>
                    <a:gd name="T25" fmla="*/ 1261941850 h 27"/>
                    <a:gd name="T26" fmla="*/ 947455169 w 39"/>
                    <a:gd name="T27" fmla="*/ 1177814228 h 27"/>
                    <a:gd name="T28" fmla="*/ 947455169 w 39"/>
                    <a:gd name="T29" fmla="*/ 1261941850 h 27"/>
                    <a:gd name="T30" fmla="*/ 1033589988 w 39"/>
                    <a:gd name="T31" fmla="*/ 1177814228 h 27"/>
                    <a:gd name="T32" fmla="*/ 2147483646 w 39"/>
                    <a:gd name="T33" fmla="*/ 673039322 h 27"/>
                    <a:gd name="T34" fmla="*/ 2147483646 w 39"/>
                    <a:gd name="T35" fmla="*/ 673039322 h 27"/>
                    <a:gd name="T36" fmla="*/ 2147483646 w 39"/>
                    <a:gd name="T37" fmla="*/ 0 h 27"/>
                    <a:gd name="T38" fmla="*/ 2147483646 w 39"/>
                    <a:gd name="T39" fmla="*/ 92542218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28" name="淘宝网Chenying0907出品 5704"/>
                <p:cNvSpPr>
                  <a:spLocks/>
                </p:cNvSpPr>
                <p:nvPr/>
              </p:nvSpPr>
              <p:spPr bwMode="auto">
                <a:xfrm>
                  <a:off x="4400552" y="1170243"/>
                  <a:ext cx="493713" cy="893763"/>
                </a:xfrm>
                <a:custGeom>
                  <a:avLst/>
                  <a:gdLst>
                    <a:gd name="T0" fmla="*/ 12412760 w 10074"/>
                    <a:gd name="T1" fmla="*/ 77750761 h 10261"/>
                    <a:gd name="T2" fmla="*/ 17850514 w 10074"/>
                    <a:gd name="T3" fmla="*/ 73760054 h 10261"/>
                    <a:gd name="T4" fmla="*/ 22834349 w 10074"/>
                    <a:gd name="T5" fmla="*/ 69769260 h 10261"/>
                    <a:gd name="T6" fmla="*/ 22834349 w 10074"/>
                    <a:gd name="T7" fmla="*/ 55414874 h 10261"/>
                    <a:gd name="T8" fmla="*/ 19663931 w 10074"/>
                    <a:gd name="T9" fmla="*/ 42661265 h 10261"/>
                    <a:gd name="T10" fmla="*/ 16945030 w 10074"/>
                    <a:gd name="T11" fmla="*/ 34679764 h 10261"/>
                    <a:gd name="T12" fmla="*/ 16945030 w 10074"/>
                    <a:gd name="T13" fmla="*/ 34679764 h 10261"/>
                    <a:gd name="T14" fmla="*/ 1080836 w 10074"/>
                    <a:gd name="T15" fmla="*/ 2776841 h 10261"/>
                    <a:gd name="T16" fmla="*/ 175353 w 10074"/>
                    <a:gd name="T17" fmla="*/ 1980198 h 10261"/>
                    <a:gd name="T18" fmla="*/ 175353 w 10074"/>
                    <a:gd name="T19" fmla="*/ 3573397 h 10261"/>
                    <a:gd name="T20" fmla="*/ 2560358 w 10074"/>
                    <a:gd name="T21" fmla="*/ 45817352 h 10261"/>
                    <a:gd name="T22" fmla="*/ 3811745 w 10074"/>
                    <a:gd name="T23" fmla="*/ 54618231 h 10261"/>
                    <a:gd name="T24" fmla="*/ 6753978 w 10074"/>
                    <a:gd name="T25" fmla="*/ 67379417 h 10261"/>
                    <a:gd name="T26" fmla="*/ 12412760 w 10074"/>
                    <a:gd name="T27" fmla="*/ 7775076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29" name="淘宝网Chenying0907出品 5715"/>
                <p:cNvSpPr>
                  <a:spLocks/>
                </p:cNvSpPr>
                <p:nvPr/>
              </p:nvSpPr>
              <p:spPr bwMode="auto">
                <a:xfrm>
                  <a:off x="4476484" y="1752667"/>
                  <a:ext cx="1084263" cy="2273301"/>
                </a:xfrm>
                <a:custGeom>
                  <a:avLst/>
                  <a:gdLst>
                    <a:gd name="T0" fmla="*/ 2147483646 w 117"/>
                    <a:gd name="T1" fmla="*/ 2147483646 h 248"/>
                    <a:gd name="T2" fmla="*/ 85879190 w 117"/>
                    <a:gd name="T3" fmla="*/ 672200439 h 248"/>
                    <a:gd name="T4" fmla="*/ 257646837 w 117"/>
                    <a:gd name="T5" fmla="*/ 168050110 h 248"/>
                    <a:gd name="T6" fmla="*/ 1116457271 w 117"/>
                    <a:gd name="T7" fmla="*/ 420129858 h 248"/>
                    <a:gd name="T8" fmla="*/ 2147483646 w 117"/>
                    <a:gd name="T9" fmla="*/ 2147483646 h 248"/>
                    <a:gd name="T10" fmla="*/ 2147483646 w 117"/>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30" name="淘宝网Chenying0907出品 5716"/>
                <p:cNvSpPr>
                  <a:spLocks/>
                </p:cNvSpPr>
                <p:nvPr/>
              </p:nvSpPr>
              <p:spPr bwMode="auto">
                <a:xfrm>
                  <a:off x="4713020" y="1641541"/>
                  <a:ext cx="1055688" cy="2328864"/>
                </a:xfrm>
                <a:custGeom>
                  <a:avLst/>
                  <a:gdLst>
                    <a:gd name="T0" fmla="*/ 2147483646 w 114"/>
                    <a:gd name="T1" fmla="*/ 2147483646 h 254"/>
                    <a:gd name="T2" fmla="*/ 0 w 114"/>
                    <a:gd name="T3" fmla="*/ 1008792369 h 254"/>
                    <a:gd name="T4" fmla="*/ 514536775 w 114"/>
                    <a:gd name="T5" fmla="*/ 168136646 h 254"/>
                    <a:gd name="T6" fmla="*/ 943312791 w 114"/>
                    <a:gd name="T7" fmla="*/ 420332446 h 254"/>
                    <a:gd name="T8" fmla="*/ 2147483646 w 114"/>
                    <a:gd name="T9" fmla="*/ 2147483646 h 254"/>
                    <a:gd name="T10" fmla="*/ 2147483646 w 114"/>
                    <a:gd name="T11" fmla="*/ 2147483646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31" name="淘宝网Chenying0907出品 5717"/>
                <p:cNvSpPr>
                  <a:spLocks/>
                </p:cNvSpPr>
                <p:nvPr/>
              </p:nvSpPr>
              <p:spPr bwMode="auto">
                <a:xfrm>
                  <a:off x="4597132" y="1733617"/>
                  <a:ext cx="1093788" cy="2282828"/>
                </a:xfrm>
                <a:custGeom>
                  <a:avLst/>
                  <a:gdLst>
                    <a:gd name="T0" fmla="*/ 2147483646 w 118"/>
                    <a:gd name="T1" fmla="*/ 2147483646 h 249"/>
                    <a:gd name="T2" fmla="*/ 85917974 w 118"/>
                    <a:gd name="T3" fmla="*/ 840520767 h 249"/>
                    <a:gd name="T4" fmla="*/ 429608410 w 118"/>
                    <a:gd name="T5" fmla="*/ 168104153 h 249"/>
                    <a:gd name="T6" fmla="*/ 1202897988 w 118"/>
                    <a:gd name="T7" fmla="*/ 336208307 h 249"/>
                    <a:gd name="T8" fmla="*/ 2147483646 w 118"/>
                    <a:gd name="T9" fmla="*/ 2147483646 h 249"/>
                    <a:gd name="T10" fmla="*/ 2147483646 w 118"/>
                    <a:gd name="T11" fmla="*/ 2147483646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9" name="淘宝网Chenying0907出品 5703"/>
                <p:cNvSpPr>
                  <a:spLocks/>
                </p:cNvSpPr>
                <p:nvPr/>
              </p:nvSpPr>
              <p:spPr bwMode="auto">
                <a:xfrm>
                  <a:off x="4411844" y="1184082"/>
                  <a:ext cx="187162" cy="317263"/>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7106" name="淘宝网Chenying0907出品 18"/>
              <p:cNvGrpSpPr>
                <a:grpSpLocks/>
              </p:cNvGrpSpPr>
              <p:nvPr/>
            </p:nvGrpSpPr>
            <p:grpSpPr bwMode="auto">
              <a:xfrm rot="781172">
                <a:off x="5242049" y="1323326"/>
                <a:ext cx="1411857" cy="2951177"/>
                <a:chOff x="4400552" y="1170242"/>
                <a:chExt cx="1411857" cy="2951181"/>
              </a:xfrm>
            </p:grpSpPr>
            <p:sp>
              <p:nvSpPr>
                <p:cNvPr id="87121" name="淘宝网Chenying0907出品 5702"/>
                <p:cNvSpPr>
                  <a:spLocks/>
                </p:cNvSpPr>
                <p:nvPr/>
              </p:nvSpPr>
              <p:spPr bwMode="auto">
                <a:xfrm>
                  <a:off x="5450459" y="3873773"/>
                  <a:ext cx="361950" cy="247650"/>
                </a:xfrm>
                <a:custGeom>
                  <a:avLst/>
                  <a:gdLst>
                    <a:gd name="T0" fmla="*/ 2147483646 w 39"/>
                    <a:gd name="T1" fmla="*/ 925422189 h 27"/>
                    <a:gd name="T2" fmla="*/ 2147483646 w 39"/>
                    <a:gd name="T3" fmla="*/ 1009558983 h 27"/>
                    <a:gd name="T4" fmla="*/ 2147483646 w 39"/>
                    <a:gd name="T5" fmla="*/ 1093686606 h 27"/>
                    <a:gd name="T6" fmla="*/ 2147483646 w 39"/>
                    <a:gd name="T7" fmla="*/ 1598461511 h 27"/>
                    <a:gd name="T8" fmla="*/ 2147483646 w 39"/>
                    <a:gd name="T9" fmla="*/ 1682589133 h 27"/>
                    <a:gd name="T10" fmla="*/ 2147483646 w 39"/>
                    <a:gd name="T11" fmla="*/ 1766725928 h 27"/>
                    <a:gd name="T12" fmla="*/ 1636524442 w 39"/>
                    <a:gd name="T13" fmla="*/ 2103245589 h 27"/>
                    <a:gd name="T14" fmla="*/ 1464254804 w 39"/>
                    <a:gd name="T15" fmla="*/ 2147483646 h 27"/>
                    <a:gd name="T16" fmla="*/ 1378119985 w 39"/>
                    <a:gd name="T17" fmla="*/ 2147483646 h 27"/>
                    <a:gd name="T18" fmla="*/ 602925173 w 39"/>
                    <a:gd name="T19" fmla="*/ 2147483646 h 27"/>
                    <a:gd name="T20" fmla="*/ 516799635 w 39"/>
                    <a:gd name="T21" fmla="*/ 2147483646 h 27"/>
                    <a:gd name="T22" fmla="*/ 430664815 w 39"/>
                    <a:gd name="T23" fmla="*/ 2147483646 h 27"/>
                    <a:gd name="T24" fmla="*/ 0 w 39"/>
                    <a:gd name="T25" fmla="*/ 1261941850 h 27"/>
                    <a:gd name="T26" fmla="*/ 947455169 w 39"/>
                    <a:gd name="T27" fmla="*/ 1177814228 h 27"/>
                    <a:gd name="T28" fmla="*/ 947455169 w 39"/>
                    <a:gd name="T29" fmla="*/ 1261941850 h 27"/>
                    <a:gd name="T30" fmla="*/ 1033589988 w 39"/>
                    <a:gd name="T31" fmla="*/ 1177814228 h 27"/>
                    <a:gd name="T32" fmla="*/ 2147483646 w 39"/>
                    <a:gd name="T33" fmla="*/ 673039322 h 27"/>
                    <a:gd name="T34" fmla="*/ 2147483646 w 39"/>
                    <a:gd name="T35" fmla="*/ 673039322 h 27"/>
                    <a:gd name="T36" fmla="*/ 2147483646 w 39"/>
                    <a:gd name="T37" fmla="*/ 0 h 27"/>
                    <a:gd name="T38" fmla="*/ 2147483646 w 39"/>
                    <a:gd name="T39" fmla="*/ 92542218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22" name="淘宝网Chenying0907出品 5704"/>
                <p:cNvSpPr>
                  <a:spLocks/>
                </p:cNvSpPr>
                <p:nvPr/>
              </p:nvSpPr>
              <p:spPr bwMode="auto">
                <a:xfrm>
                  <a:off x="4400552" y="1170242"/>
                  <a:ext cx="493713" cy="893764"/>
                </a:xfrm>
                <a:custGeom>
                  <a:avLst/>
                  <a:gdLst>
                    <a:gd name="T0" fmla="*/ 12412760 w 10074"/>
                    <a:gd name="T1" fmla="*/ 77750935 h 10261"/>
                    <a:gd name="T2" fmla="*/ 17850514 w 10074"/>
                    <a:gd name="T3" fmla="*/ 73760137 h 10261"/>
                    <a:gd name="T4" fmla="*/ 22834349 w 10074"/>
                    <a:gd name="T5" fmla="*/ 69769425 h 10261"/>
                    <a:gd name="T6" fmla="*/ 22834349 w 10074"/>
                    <a:gd name="T7" fmla="*/ 55414936 h 10261"/>
                    <a:gd name="T8" fmla="*/ 19663931 w 10074"/>
                    <a:gd name="T9" fmla="*/ 42661313 h 10261"/>
                    <a:gd name="T10" fmla="*/ 16945030 w 10074"/>
                    <a:gd name="T11" fmla="*/ 34679890 h 10261"/>
                    <a:gd name="T12" fmla="*/ 16945030 w 10074"/>
                    <a:gd name="T13" fmla="*/ 34679890 h 10261"/>
                    <a:gd name="T14" fmla="*/ 1080836 w 10074"/>
                    <a:gd name="T15" fmla="*/ 2776844 h 10261"/>
                    <a:gd name="T16" fmla="*/ 175353 w 10074"/>
                    <a:gd name="T17" fmla="*/ 1980200 h 10261"/>
                    <a:gd name="T18" fmla="*/ 175353 w 10074"/>
                    <a:gd name="T19" fmla="*/ 3573488 h 10261"/>
                    <a:gd name="T20" fmla="*/ 2560358 w 10074"/>
                    <a:gd name="T21" fmla="*/ 45817491 h 10261"/>
                    <a:gd name="T22" fmla="*/ 3811745 w 10074"/>
                    <a:gd name="T23" fmla="*/ 54618379 h 10261"/>
                    <a:gd name="T24" fmla="*/ 6753978 w 10074"/>
                    <a:gd name="T25" fmla="*/ 67379580 h 10261"/>
                    <a:gd name="T26" fmla="*/ 12412760 w 10074"/>
                    <a:gd name="T27" fmla="*/ 77750935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23" name="淘宝网Chenying0907出品 5715"/>
                <p:cNvSpPr>
                  <a:spLocks/>
                </p:cNvSpPr>
                <p:nvPr/>
              </p:nvSpPr>
              <p:spPr bwMode="auto">
                <a:xfrm>
                  <a:off x="4476483" y="1752666"/>
                  <a:ext cx="1084263" cy="2273302"/>
                </a:xfrm>
                <a:custGeom>
                  <a:avLst/>
                  <a:gdLst>
                    <a:gd name="T0" fmla="*/ 2147483646 w 117"/>
                    <a:gd name="T1" fmla="*/ 2147483646 h 248"/>
                    <a:gd name="T2" fmla="*/ 85879190 w 117"/>
                    <a:gd name="T3" fmla="*/ 672200735 h 248"/>
                    <a:gd name="T4" fmla="*/ 257646837 w 117"/>
                    <a:gd name="T5" fmla="*/ 168050184 h 248"/>
                    <a:gd name="T6" fmla="*/ 1116457271 w 117"/>
                    <a:gd name="T7" fmla="*/ 420130043 h 248"/>
                    <a:gd name="T8" fmla="*/ 2147483646 w 117"/>
                    <a:gd name="T9" fmla="*/ 2147483646 h 248"/>
                    <a:gd name="T10" fmla="*/ 2147483646 w 117"/>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24" name="淘宝网Chenying0907出品 5716"/>
                <p:cNvSpPr>
                  <a:spLocks/>
                </p:cNvSpPr>
                <p:nvPr/>
              </p:nvSpPr>
              <p:spPr bwMode="auto">
                <a:xfrm>
                  <a:off x="4713021" y="1641541"/>
                  <a:ext cx="1055688" cy="2328865"/>
                </a:xfrm>
                <a:custGeom>
                  <a:avLst/>
                  <a:gdLst>
                    <a:gd name="T0" fmla="*/ 2147483646 w 114"/>
                    <a:gd name="T1" fmla="*/ 2147483646 h 254"/>
                    <a:gd name="T2" fmla="*/ 0 w 114"/>
                    <a:gd name="T3" fmla="*/ 1008792802 h 254"/>
                    <a:gd name="T4" fmla="*/ 514536775 w 114"/>
                    <a:gd name="T5" fmla="*/ 168136718 h 254"/>
                    <a:gd name="T6" fmla="*/ 943312791 w 114"/>
                    <a:gd name="T7" fmla="*/ 420332626 h 254"/>
                    <a:gd name="T8" fmla="*/ 2147483646 w 114"/>
                    <a:gd name="T9" fmla="*/ 2147483646 h 254"/>
                    <a:gd name="T10" fmla="*/ 2147483646 w 114"/>
                    <a:gd name="T11" fmla="*/ 2147483646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25" name="淘宝网Chenying0907出品 5717"/>
                <p:cNvSpPr>
                  <a:spLocks/>
                </p:cNvSpPr>
                <p:nvPr/>
              </p:nvSpPr>
              <p:spPr bwMode="auto">
                <a:xfrm>
                  <a:off x="4597132" y="1733617"/>
                  <a:ext cx="1093788" cy="2282828"/>
                </a:xfrm>
                <a:custGeom>
                  <a:avLst/>
                  <a:gdLst>
                    <a:gd name="T0" fmla="*/ 2147483646 w 118"/>
                    <a:gd name="T1" fmla="*/ 2147483646 h 249"/>
                    <a:gd name="T2" fmla="*/ 85917974 w 118"/>
                    <a:gd name="T3" fmla="*/ 840520767 h 249"/>
                    <a:gd name="T4" fmla="*/ 429608410 w 118"/>
                    <a:gd name="T5" fmla="*/ 168104153 h 249"/>
                    <a:gd name="T6" fmla="*/ 1202897988 w 118"/>
                    <a:gd name="T7" fmla="*/ 336208307 h 249"/>
                    <a:gd name="T8" fmla="*/ 2147483646 w 118"/>
                    <a:gd name="T9" fmla="*/ 2147483646 h 249"/>
                    <a:gd name="T10" fmla="*/ 2147483646 w 118"/>
                    <a:gd name="T11" fmla="*/ 2147483646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0" name="淘宝网Chenying0907出品 5703"/>
                <p:cNvSpPr>
                  <a:spLocks/>
                </p:cNvSpPr>
                <p:nvPr/>
              </p:nvSpPr>
              <p:spPr bwMode="auto">
                <a:xfrm>
                  <a:off x="4407012" y="1185837"/>
                  <a:ext cx="187162" cy="309527"/>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7107" name="淘宝网Chenying0907出品 19"/>
              <p:cNvGrpSpPr>
                <a:grpSpLocks/>
              </p:cNvGrpSpPr>
              <p:nvPr/>
            </p:nvGrpSpPr>
            <p:grpSpPr bwMode="auto">
              <a:xfrm rot="1701895">
                <a:off x="6140258" y="1271913"/>
                <a:ext cx="1411857" cy="2951177"/>
                <a:chOff x="4400548" y="1170243"/>
                <a:chExt cx="1411855" cy="2951179"/>
              </a:xfrm>
            </p:grpSpPr>
            <p:sp>
              <p:nvSpPr>
                <p:cNvPr id="87115" name="淘宝网Chenying0907出品 5702"/>
                <p:cNvSpPr>
                  <a:spLocks/>
                </p:cNvSpPr>
                <p:nvPr/>
              </p:nvSpPr>
              <p:spPr bwMode="auto">
                <a:xfrm>
                  <a:off x="5450453" y="3873772"/>
                  <a:ext cx="361950" cy="247650"/>
                </a:xfrm>
                <a:custGeom>
                  <a:avLst/>
                  <a:gdLst>
                    <a:gd name="T0" fmla="*/ 2147483646 w 39"/>
                    <a:gd name="T1" fmla="*/ 925422189 h 27"/>
                    <a:gd name="T2" fmla="*/ 2147483646 w 39"/>
                    <a:gd name="T3" fmla="*/ 1009558983 h 27"/>
                    <a:gd name="T4" fmla="*/ 2147483646 w 39"/>
                    <a:gd name="T5" fmla="*/ 1093686606 h 27"/>
                    <a:gd name="T6" fmla="*/ 2147483646 w 39"/>
                    <a:gd name="T7" fmla="*/ 1598461511 h 27"/>
                    <a:gd name="T8" fmla="*/ 2147483646 w 39"/>
                    <a:gd name="T9" fmla="*/ 1682589133 h 27"/>
                    <a:gd name="T10" fmla="*/ 2147483646 w 39"/>
                    <a:gd name="T11" fmla="*/ 1766725928 h 27"/>
                    <a:gd name="T12" fmla="*/ 1636524442 w 39"/>
                    <a:gd name="T13" fmla="*/ 2103245589 h 27"/>
                    <a:gd name="T14" fmla="*/ 1464254804 w 39"/>
                    <a:gd name="T15" fmla="*/ 2147483646 h 27"/>
                    <a:gd name="T16" fmla="*/ 1378119985 w 39"/>
                    <a:gd name="T17" fmla="*/ 2147483646 h 27"/>
                    <a:gd name="T18" fmla="*/ 602925173 w 39"/>
                    <a:gd name="T19" fmla="*/ 2147483646 h 27"/>
                    <a:gd name="T20" fmla="*/ 516799635 w 39"/>
                    <a:gd name="T21" fmla="*/ 2147483646 h 27"/>
                    <a:gd name="T22" fmla="*/ 430664815 w 39"/>
                    <a:gd name="T23" fmla="*/ 2147483646 h 27"/>
                    <a:gd name="T24" fmla="*/ 0 w 39"/>
                    <a:gd name="T25" fmla="*/ 1261941850 h 27"/>
                    <a:gd name="T26" fmla="*/ 947455169 w 39"/>
                    <a:gd name="T27" fmla="*/ 1177814228 h 27"/>
                    <a:gd name="T28" fmla="*/ 947455169 w 39"/>
                    <a:gd name="T29" fmla="*/ 1261941850 h 27"/>
                    <a:gd name="T30" fmla="*/ 1033589988 w 39"/>
                    <a:gd name="T31" fmla="*/ 1177814228 h 27"/>
                    <a:gd name="T32" fmla="*/ 2147483646 w 39"/>
                    <a:gd name="T33" fmla="*/ 673039322 h 27"/>
                    <a:gd name="T34" fmla="*/ 2147483646 w 39"/>
                    <a:gd name="T35" fmla="*/ 673039322 h 27"/>
                    <a:gd name="T36" fmla="*/ 2147483646 w 39"/>
                    <a:gd name="T37" fmla="*/ 0 h 27"/>
                    <a:gd name="T38" fmla="*/ 2147483646 w 39"/>
                    <a:gd name="T39" fmla="*/ 92542218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6" name="淘宝网Chenying0907出品 5704"/>
                <p:cNvSpPr>
                  <a:spLocks/>
                </p:cNvSpPr>
                <p:nvPr/>
              </p:nvSpPr>
              <p:spPr bwMode="auto">
                <a:xfrm>
                  <a:off x="4400548" y="1170243"/>
                  <a:ext cx="493712" cy="893763"/>
                </a:xfrm>
                <a:custGeom>
                  <a:avLst/>
                  <a:gdLst>
                    <a:gd name="T0" fmla="*/ 12412686 w 10074"/>
                    <a:gd name="T1" fmla="*/ 77750761 h 10261"/>
                    <a:gd name="T2" fmla="*/ 17850428 w 10074"/>
                    <a:gd name="T3" fmla="*/ 73760054 h 10261"/>
                    <a:gd name="T4" fmla="*/ 22834254 w 10074"/>
                    <a:gd name="T5" fmla="*/ 69769260 h 10261"/>
                    <a:gd name="T6" fmla="*/ 22834254 w 10074"/>
                    <a:gd name="T7" fmla="*/ 55414874 h 10261"/>
                    <a:gd name="T8" fmla="*/ 19663842 w 10074"/>
                    <a:gd name="T9" fmla="*/ 42661265 h 10261"/>
                    <a:gd name="T10" fmla="*/ 16944947 w 10074"/>
                    <a:gd name="T11" fmla="*/ 34679764 h 10261"/>
                    <a:gd name="T12" fmla="*/ 16944947 w 10074"/>
                    <a:gd name="T13" fmla="*/ 34679764 h 10261"/>
                    <a:gd name="T14" fmla="*/ 1080834 w 10074"/>
                    <a:gd name="T15" fmla="*/ 2776841 h 10261"/>
                    <a:gd name="T16" fmla="*/ 175353 w 10074"/>
                    <a:gd name="T17" fmla="*/ 1980198 h 10261"/>
                    <a:gd name="T18" fmla="*/ 175353 w 10074"/>
                    <a:gd name="T19" fmla="*/ 3573397 h 10261"/>
                    <a:gd name="T20" fmla="*/ 2560353 w 10074"/>
                    <a:gd name="T21" fmla="*/ 45817352 h 10261"/>
                    <a:gd name="T22" fmla="*/ 3811737 w 10074"/>
                    <a:gd name="T23" fmla="*/ 54618231 h 10261"/>
                    <a:gd name="T24" fmla="*/ 6753964 w 10074"/>
                    <a:gd name="T25" fmla="*/ 67379417 h 10261"/>
                    <a:gd name="T26" fmla="*/ 12412686 w 10074"/>
                    <a:gd name="T27" fmla="*/ 7775076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7" name="淘宝网Chenying0907出品 5715"/>
                <p:cNvSpPr>
                  <a:spLocks/>
                </p:cNvSpPr>
                <p:nvPr/>
              </p:nvSpPr>
              <p:spPr bwMode="auto">
                <a:xfrm>
                  <a:off x="4476479" y="1752665"/>
                  <a:ext cx="1084262" cy="2273302"/>
                </a:xfrm>
                <a:custGeom>
                  <a:avLst/>
                  <a:gdLst>
                    <a:gd name="T0" fmla="*/ 2147483646 w 117"/>
                    <a:gd name="T1" fmla="*/ 2147483646 h 248"/>
                    <a:gd name="T2" fmla="*/ 85879111 w 117"/>
                    <a:gd name="T3" fmla="*/ 672200735 h 248"/>
                    <a:gd name="T4" fmla="*/ 257646599 w 117"/>
                    <a:gd name="T5" fmla="*/ 168050184 h 248"/>
                    <a:gd name="T6" fmla="*/ 1116456241 w 117"/>
                    <a:gd name="T7" fmla="*/ 420130043 h 248"/>
                    <a:gd name="T8" fmla="*/ 2147483646 w 117"/>
                    <a:gd name="T9" fmla="*/ 2147483646 h 248"/>
                    <a:gd name="T10" fmla="*/ 2147483646 w 117"/>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8" name="淘宝网Chenying0907出品 5716"/>
                <p:cNvSpPr>
                  <a:spLocks/>
                </p:cNvSpPr>
                <p:nvPr/>
              </p:nvSpPr>
              <p:spPr bwMode="auto">
                <a:xfrm>
                  <a:off x="4713018" y="1641539"/>
                  <a:ext cx="1055688" cy="2328864"/>
                </a:xfrm>
                <a:custGeom>
                  <a:avLst/>
                  <a:gdLst>
                    <a:gd name="T0" fmla="*/ 2147483646 w 114"/>
                    <a:gd name="T1" fmla="*/ 2147483646 h 254"/>
                    <a:gd name="T2" fmla="*/ 0 w 114"/>
                    <a:gd name="T3" fmla="*/ 1008792369 h 254"/>
                    <a:gd name="T4" fmla="*/ 514536775 w 114"/>
                    <a:gd name="T5" fmla="*/ 168136646 h 254"/>
                    <a:gd name="T6" fmla="*/ 943312791 w 114"/>
                    <a:gd name="T7" fmla="*/ 420332446 h 254"/>
                    <a:gd name="T8" fmla="*/ 2147483646 w 114"/>
                    <a:gd name="T9" fmla="*/ 2147483646 h 254"/>
                    <a:gd name="T10" fmla="*/ 2147483646 w 114"/>
                    <a:gd name="T11" fmla="*/ 2147483646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9" name="淘宝网Chenying0907出品 5717"/>
                <p:cNvSpPr>
                  <a:spLocks/>
                </p:cNvSpPr>
                <p:nvPr/>
              </p:nvSpPr>
              <p:spPr bwMode="auto">
                <a:xfrm>
                  <a:off x="4597131" y="1733615"/>
                  <a:ext cx="1093788" cy="2282828"/>
                </a:xfrm>
                <a:custGeom>
                  <a:avLst/>
                  <a:gdLst>
                    <a:gd name="T0" fmla="*/ 2147483646 w 118"/>
                    <a:gd name="T1" fmla="*/ 2147483646 h 249"/>
                    <a:gd name="T2" fmla="*/ 85917974 w 118"/>
                    <a:gd name="T3" fmla="*/ 840520767 h 249"/>
                    <a:gd name="T4" fmla="*/ 429608410 w 118"/>
                    <a:gd name="T5" fmla="*/ 168104153 h 249"/>
                    <a:gd name="T6" fmla="*/ 1202897988 w 118"/>
                    <a:gd name="T7" fmla="*/ 336208307 h 249"/>
                    <a:gd name="T8" fmla="*/ 2147483646 w 118"/>
                    <a:gd name="T9" fmla="*/ 2147483646 h 249"/>
                    <a:gd name="T10" fmla="*/ 2147483646 w 118"/>
                    <a:gd name="T11" fmla="*/ 2147483646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6" name="淘宝网Chenying0907出品 5703"/>
                <p:cNvSpPr>
                  <a:spLocks/>
                </p:cNvSpPr>
                <p:nvPr/>
              </p:nvSpPr>
              <p:spPr bwMode="auto">
                <a:xfrm>
                  <a:off x="4406334" y="1189603"/>
                  <a:ext cx="187157" cy="317262"/>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7108" name="淘宝网Chenying0907出品 20"/>
              <p:cNvGrpSpPr>
                <a:grpSpLocks/>
              </p:cNvGrpSpPr>
              <p:nvPr/>
            </p:nvGrpSpPr>
            <p:grpSpPr bwMode="auto">
              <a:xfrm rot="2920266">
                <a:off x="6757655" y="1950494"/>
                <a:ext cx="1411858" cy="2951176"/>
                <a:chOff x="4400552" y="1170242"/>
                <a:chExt cx="1411857" cy="2951182"/>
              </a:xfrm>
            </p:grpSpPr>
            <p:sp>
              <p:nvSpPr>
                <p:cNvPr id="87109" name="淘宝网Chenying0907出品 5702"/>
                <p:cNvSpPr>
                  <a:spLocks/>
                </p:cNvSpPr>
                <p:nvPr/>
              </p:nvSpPr>
              <p:spPr bwMode="auto">
                <a:xfrm>
                  <a:off x="5450459" y="3873774"/>
                  <a:ext cx="361950" cy="247650"/>
                </a:xfrm>
                <a:custGeom>
                  <a:avLst/>
                  <a:gdLst>
                    <a:gd name="T0" fmla="*/ 2147483646 w 39"/>
                    <a:gd name="T1" fmla="*/ 925422189 h 27"/>
                    <a:gd name="T2" fmla="*/ 2147483646 w 39"/>
                    <a:gd name="T3" fmla="*/ 1009558983 h 27"/>
                    <a:gd name="T4" fmla="*/ 2147483646 w 39"/>
                    <a:gd name="T5" fmla="*/ 1093686606 h 27"/>
                    <a:gd name="T6" fmla="*/ 2147483646 w 39"/>
                    <a:gd name="T7" fmla="*/ 1598461511 h 27"/>
                    <a:gd name="T8" fmla="*/ 2147483646 w 39"/>
                    <a:gd name="T9" fmla="*/ 1682589133 h 27"/>
                    <a:gd name="T10" fmla="*/ 2147483646 w 39"/>
                    <a:gd name="T11" fmla="*/ 1766725928 h 27"/>
                    <a:gd name="T12" fmla="*/ 1636524442 w 39"/>
                    <a:gd name="T13" fmla="*/ 2103245589 h 27"/>
                    <a:gd name="T14" fmla="*/ 1464254804 w 39"/>
                    <a:gd name="T15" fmla="*/ 2147483646 h 27"/>
                    <a:gd name="T16" fmla="*/ 1378119985 w 39"/>
                    <a:gd name="T17" fmla="*/ 2147483646 h 27"/>
                    <a:gd name="T18" fmla="*/ 602925173 w 39"/>
                    <a:gd name="T19" fmla="*/ 2147483646 h 27"/>
                    <a:gd name="T20" fmla="*/ 516799635 w 39"/>
                    <a:gd name="T21" fmla="*/ 2147483646 h 27"/>
                    <a:gd name="T22" fmla="*/ 430664815 w 39"/>
                    <a:gd name="T23" fmla="*/ 2147483646 h 27"/>
                    <a:gd name="T24" fmla="*/ 0 w 39"/>
                    <a:gd name="T25" fmla="*/ 1261941850 h 27"/>
                    <a:gd name="T26" fmla="*/ 947455169 w 39"/>
                    <a:gd name="T27" fmla="*/ 1177814228 h 27"/>
                    <a:gd name="T28" fmla="*/ 947455169 w 39"/>
                    <a:gd name="T29" fmla="*/ 1261941850 h 27"/>
                    <a:gd name="T30" fmla="*/ 1033589988 w 39"/>
                    <a:gd name="T31" fmla="*/ 1177814228 h 27"/>
                    <a:gd name="T32" fmla="*/ 2147483646 w 39"/>
                    <a:gd name="T33" fmla="*/ 673039322 h 27"/>
                    <a:gd name="T34" fmla="*/ 2147483646 w 39"/>
                    <a:gd name="T35" fmla="*/ 673039322 h 27"/>
                    <a:gd name="T36" fmla="*/ 2147483646 w 39"/>
                    <a:gd name="T37" fmla="*/ 0 h 27"/>
                    <a:gd name="T38" fmla="*/ 2147483646 w 39"/>
                    <a:gd name="T39" fmla="*/ 925422189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0" name="淘宝网Chenying0907出品 5704"/>
                <p:cNvSpPr>
                  <a:spLocks/>
                </p:cNvSpPr>
                <p:nvPr/>
              </p:nvSpPr>
              <p:spPr bwMode="auto">
                <a:xfrm>
                  <a:off x="4400552" y="1170242"/>
                  <a:ext cx="493712" cy="893764"/>
                </a:xfrm>
                <a:custGeom>
                  <a:avLst/>
                  <a:gdLst>
                    <a:gd name="T0" fmla="*/ 12412686 w 10074"/>
                    <a:gd name="T1" fmla="*/ 77750935 h 10261"/>
                    <a:gd name="T2" fmla="*/ 17850428 w 10074"/>
                    <a:gd name="T3" fmla="*/ 73760137 h 10261"/>
                    <a:gd name="T4" fmla="*/ 22834254 w 10074"/>
                    <a:gd name="T5" fmla="*/ 69769425 h 10261"/>
                    <a:gd name="T6" fmla="*/ 22834254 w 10074"/>
                    <a:gd name="T7" fmla="*/ 55414936 h 10261"/>
                    <a:gd name="T8" fmla="*/ 19663842 w 10074"/>
                    <a:gd name="T9" fmla="*/ 42661313 h 10261"/>
                    <a:gd name="T10" fmla="*/ 16944947 w 10074"/>
                    <a:gd name="T11" fmla="*/ 34679890 h 10261"/>
                    <a:gd name="T12" fmla="*/ 16944947 w 10074"/>
                    <a:gd name="T13" fmla="*/ 34679890 h 10261"/>
                    <a:gd name="T14" fmla="*/ 1080834 w 10074"/>
                    <a:gd name="T15" fmla="*/ 2776844 h 10261"/>
                    <a:gd name="T16" fmla="*/ 175353 w 10074"/>
                    <a:gd name="T17" fmla="*/ 1980200 h 10261"/>
                    <a:gd name="T18" fmla="*/ 175353 w 10074"/>
                    <a:gd name="T19" fmla="*/ 3573488 h 10261"/>
                    <a:gd name="T20" fmla="*/ 2560353 w 10074"/>
                    <a:gd name="T21" fmla="*/ 45817491 h 10261"/>
                    <a:gd name="T22" fmla="*/ 3811737 w 10074"/>
                    <a:gd name="T23" fmla="*/ 54618379 h 10261"/>
                    <a:gd name="T24" fmla="*/ 6753964 w 10074"/>
                    <a:gd name="T25" fmla="*/ 67379580 h 10261"/>
                    <a:gd name="T26" fmla="*/ 12412686 w 10074"/>
                    <a:gd name="T27" fmla="*/ 77750935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1" name="淘宝网Chenying0907出品 5715"/>
                <p:cNvSpPr>
                  <a:spLocks/>
                </p:cNvSpPr>
                <p:nvPr/>
              </p:nvSpPr>
              <p:spPr bwMode="auto">
                <a:xfrm>
                  <a:off x="4476483" y="1752666"/>
                  <a:ext cx="1084262" cy="2273302"/>
                </a:xfrm>
                <a:custGeom>
                  <a:avLst/>
                  <a:gdLst>
                    <a:gd name="T0" fmla="*/ 2147483646 w 117"/>
                    <a:gd name="T1" fmla="*/ 2147483646 h 248"/>
                    <a:gd name="T2" fmla="*/ 85879111 w 117"/>
                    <a:gd name="T3" fmla="*/ 672200735 h 248"/>
                    <a:gd name="T4" fmla="*/ 257646599 w 117"/>
                    <a:gd name="T5" fmla="*/ 168050184 h 248"/>
                    <a:gd name="T6" fmla="*/ 1116456241 w 117"/>
                    <a:gd name="T7" fmla="*/ 420130043 h 248"/>
                    <a:gd name="T8" fmla="*/ 2147483646 w 117"/>
                    <a:gd name="T9" fmla="*/ 2147483646 h 248"/>
                    <a:gd name="T10" fmla="*/ 2147483646 w 117"/>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2" name="淘宝网Chenying0907出品 5716"/>
                <p:cNvSpPr>
                  <a:spLocks/>
                </p:cNvSpPr>
                <p:nvPr/>
              </p:nvSpPr>
              <p:spPr bwMode="auto">
                <a:xfrm>
                  <a:off x="4713019" y="1641542"/>
                  <a:ext cx="1055688" cy="2328864"/>
                </a:xfrm>
                <a:custGeom>
                  <a:avLst/>
                  <a:gdLst>
                    <a:gd name="T0" fmla="*/ 2147483646 w 114"/>
                    <a:gd name="T1" fmla="*/ 2147483646 h 254"/>
                    <a:gd name="T2" fmla="*/ 0 w 114"/>
                    <a:gd name="T3" fmla="*/ 1008792369 h 254"/>
                    <a:gd name="T4" fmla="*/ 514536775 w 114"/>
                    <a:gd name="T5" fmla="*/ 168136646 h 254"/>
                    <a:gd name="T6" fmla="*/ 943312791 w 114"/>
                    <a:gd name="T7" fmla="*/ 420332446 h 254"/>
                    <a:gd name="T8" fmla="*/ 2147483646 w 114"/>
                    <a:gd name="T9" fmla="*/ 2147483646 h 254"/>
                    <a:gd name="T10" fmla="*/ 2147483646 w 114"/>
                    <a:gd name="T11" fmla="*/ 2147483646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7113" name="淘宝网Chenying0907出品 5717"/>
                <p:cNvSpPr>
                  <a:spLocks/>
                </p:cNvSpPr>
                <p:nvPr/>
              </p:nvSpPr>
              <p:spPr bwMode="auto">
                <a:xfrm>
                  <a:off x="4597131" y="1733615"/>
                  <a:ext cx="1093788" cy="2282828"/>
                </a:xfrm>
                <a:custGeom>
                  <a:avLst/>
                  <a:gdLst>
                    <a:gd name="T0" fmla="*/ 2147483646 w 118"/>
                    <a:gd name="T1" fmla="*/ 2147483646 h 249"/>
                    <a:gd name="T2" fmla="*/ 85917974 w 118"/>
                    <a:gd name="T3" fmla="*/ 840520767 h 249"/>
                    <a:gd name="T4" fmla="*/ 429608410 w 118"/>
                    <a:gd name="T5" fmla="*/ 168104153 h 249"/>
                    <a:gd name="T6" fmla="*/ 1202897988 w 118"/>
                    <a:gd name="T7" fmla="*/ 336208307 h 249"/>
                    <a:gd name="T8" fmla="*/ 2147483646 w 118"/>
                    <a:gd name="T9" fmla="*/ 2147483646 h 249"/>
                    <a:gd name="T10" fmla="*/ 2147483646 w 118"/>
                    <a:gd name="T11" fmla="*/ 2147483646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985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7" name="淘宝网Chenying0907出品 5703"/>
                <p:cNvSpPr>
                  <a:spLocks/>
                </p:cNvSpPr>
                <p:nvPr/>
              </p:nvSpPr>
              <p:spPr bwMode="auto">
                <a:xfrm>
                  <a:off x="4404980" y="1183867"/>
                  <a:ext cx="185715" cy="309220"/>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sp>
          <p:nvSpPr>
            <p:cNvPr id="87093" name="AutoShape 5699"/>
            <p:cNvSpPr>
              <a:spLocks noChangeAspect="1" noChangeArrowheads="1" noTextEdit="1"/>
            </p:cNvSpPr>
            <p:nvPr/>
          </p:nvSpPr>
          <p:spPr bwMode="auto">
            <a:xfrm>
              <a:off x="4389170" y="1165291"/>
              <a:ext cx="1417638" cy="29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grpSp>
          <p:nvGrpSpPr>
            <p:cNvPr id="87094" name="淘宝网Chenying0907出品 12"/>
            <p:cNvGrpSpPr>
              <a:grpSpLocks/>
            </p:cNvGrpSpPr>
            <p:nvPr/>
          </p:nvGrpSpPr>
          <p:grpSpPr bwMode="auto">
            <a:xfrm>
              <a:off x="5249118" y="3524742"/>
              <a:ext cx="2602836" cy="2233477"/>
              <a:chOff x="9473194" y="1739131"/>
              <a:chExt cx="2602839" cy="2233476"/>
            </a:xfrm>
          </p:grpSpPr>
          <p:sp>
            <p:nvSpPr>
              <p:cNvPr id="87098" name="淘宝网Chenying0907出品 5615"/>
              <p:cNvSpPr>
                <a:spLocks/>
              </p:cNvSpPr>
              <p:nvPr/>
            </p:nvSpPr>
            <p:spPr bwMode="auto">
              <a:xfrm>
                <a:off x="9473194" y="1739131"/>
                <a:ext cx="2600768" cy="2226291"/>
              </a:xfrm>
              <a:custGeom>
                <a:avLst/>
                <a:gdLst>
                  <a:gd name="T0" fmla="*/ 2147483646 w 632"/>
                  <a:gd name="T1" fmla="*/ 2147483646 h 541"/>
                  <a:gd name="T2" fmla="*/ 0 w 632"/>
                  <a:gd name="T3" fmla="*/ 2147483646 h 541"/>
                  <a:gd name="T4" fmla="*/ 0 w 632"/>
                  <a:gd name="T5" fmla="*/ 1591830986 h 541"/>
                  <a:gd name="T6" fmla="*/ 2147483646 w 632"/>
                  <a:gd name="T7" fmla="*/ 0 h 541"/>
                  <a:gd name="T8" fmla="*/ 2147483646 w 632"/>
                  <a:gd name="T9" fmla="*/ 2147483646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5" name="淘宝网Chenying0907出品 5615"/>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56" name="淘宝网Chenying0907出品 5615"/>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53" name="淘宝网Chenying0907出品 5785"/>
            <p:cNvSpPr>
              <a:spLocks/>
            </p:cNvSpPr>
            <p:nvPr/>
          </p:nvSpPr>
          <p:spPr bwMode="auto">
            <a:xfrm>
              <a:off x="5221288" y="3516314"/>
              <a:ext cx="3430587" cy="612775"/>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grpSp>
        <p:nvGrpSpPr>
          <p:cNvPr id="87064" name="群組 105"/>
          <p:cNvGrpSpPr>
            <a:grpSpLocks/>
          </p:cNvGrpSpPr>
          <p:nvPr/>
        </p:nvGrpSpPr>
        <p:grpSpPr bwMode="auto">
          <a:xfrm>
            <a:off x="1549400" y="5922963"/>
            <a:ext cx="2160588" cy="755650"/>
            <a:chOff x="3290365" y="6108054"/>
            <a:chExt cx="2161455" cy="755988"/>
          </a:xfrm>
        </p:grpSpPr>
        <p:sp>
          <p:nvSpPr>
            <p:cNvPr id="108" name="矩形 107"/>
            <p:cNvSpPr/>
            <p:nvPr/>
          </p:nvSpPr>
          <p:spPr>
            <a:xfrm>
              <a:off x="3503175" y="6217640"/>
              <a:ext cx="1948645" cy="646402"/>
            </a:xfrm>
            <a:prstGeom prst="rect">
              <a:avLst/>
            </a:prstGeom>
            <a:solidFill>
              <a:schemeClr val="bg1"/>
            </a:solidFill>
            <a:ln>
              <a:solidFill>
                <a:srgbClr val="33CCFF"/>
              </a:solidFill>
            </a:ln>
            <a:effectLst>
              <a:outerShdw blurRad="50800" dist="38100" dir="2700000" algn="tl" rotWithShape="0">
                <a:prstClr val="black">
                  <a:alpha val="40000"/>
                </a:prstClr>
              </a:outerShdw>
            </a:effectLst>
          </p:spPr>
          <p:txBody>
            <a:bodyPr wrap="none">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請報名免試生及</a:t>
              </a:r>
              <a:endParaRPr lang="en-US" altLang="zh-TW" dirty="0">
                <a:solidFill>
                  <a:srgbClr val="0070C0"/>
                </a:solidFill>
                <a:latin typeface="微軟正黑體" pitchFamily="34" charset="-120"/>
                <a:ea typeface="微軟正黑體" pitchFamily="34" charset="-120"/>
              </a:endParaRPr>
            </a:p>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家長</a:t>
              </a:r>
              <a:r>
                <a:rPr lang="en-US" altLang="zh-TW" dirty="0">
                  <a:solidFill>
                    <a:srgbClr val="0070C0"/>
                  </a:solidFill>
                  <a:latin typeface="微軟正黑體" pitchFamily="34" charset="-120"/>
                  <a:ea typeface="微軟正黑體" pitchFamily="34" charset="-120"/>
                </a:rPr>
                <a:t>(</a:t>
              </a:r>
              <a:r>
                <a:rPr lang="zh-TW" altLang="en-US" dirty="0">
                  <a:solidFill>
                    <a:srgbClr val="0070C0"/>
                  </a:solidFill>
                  <a:latin typeface="微軟正黑體" pitchFamily="34" charset="-120"/>
                  <a:ea typeface="微軟正黑體" pitchFamily="34" charset="-120"/>
                </a:rPr>
                <a:t>監護人</a:t>
              </a:r>
              <a:r>
                <a:rPr lang="en-US" altLang="zh-TW" dirty="0">
                  <a:solidFill>
                    <a:srgbClr val="0070C0"/>
                  </a:solidFill>
                  <a:latin typeface="微軟正黑體" pitchFamily="34" charset="-120"/>
                  <a:ea typeface="微軟正黑體" pitchFamily="34" charset="-120"/>
                </a:rPr>
                <a:t>)</a:t>
              </a:r>
              <a:r>
                <a:rPr lang="zh-TW" altLang="en-US" dirty="0">
                  <a:solidFill>
                    <a:srgbClr val="0070C0"/>
                  </a:solidFill>
                  <a:latin typeface="微軟正黑體" pitchFamily="34" charset="-120"/>
                  <a:ea typeface="微軟正黑體" pitchFamily="34" charset="-120"/>
                </a:rPr>
                <a:t>簽章</a:t>
              </a:r>
            </a:p>
          </p:txBody>
        </p:sp>
        <p:pic>
          <p:nvPicPr>
            <p:cNvPr id="87077"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90365" y="6108054"/>
              <a:ext cx="334978" cy="3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4" name="直線單箭頭接點 113"/>
          <p:cNvCxnSpPr>
            <a:stCxn id="36" idx="1"/>
            <a:endCxn id="108" idx="3"/>
          </p:cNvCxnSpPr>
          <p:nvPr/>
        </p:nvCxnSpPr>
        <p:spPr>
          <a:xfrm flipH="1" flipV="1">
            <a:off x="3709988" y="6355557"/>
            <a:ext cx="979487" cy="152893"/>
          </a:xfrm>
          <a:prstGeom prst="straightConnector1">
            <a:avLst/>
          </a:prstGeom>
          <a:ln w="38100">
            <a:solidFill>
              <a:srgbClr val="33CC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066" name="文字方塊 109"/>
          <p:cNvSpPr txBox="1">
            <a:spLocks noChangeArrowheads="1"/>
          </p:cNvSpPr>
          <p:nvPr/>
        </p:nvSpPr>
        <p:spPr bwMode="auto">
          <a:xfrm>
            <a:off x="1241425" y="176213"/>
            <a:ext cx="3930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a:latin typeface="微軟正黑體" panose="020B0604030504040204" pitchFamily="34" charset="-120"/>
                <a:ea typeface="微軟正黑體" panose="020B0604030504040204" pitchFamily="34" charset="-120"/>
              </a:rPr>
              <a:t>一般生報名表範例（白色）</a:t>
            </a:r>
          </a:p>
        </p:txBody>
      </p:sp>
      <p:sp>
        <p:nvSpPr>
          <p:cNvPr id="126" name="矩形 125"/>
          <p:cNvSpPr/>
          <p:nvPr/>
        </p:nvSpPr>
        <p:spPr>
          <a:xfrm>
            <a:off x="4695825" y="5882503"/>
            <a:ext cx="4799013" cy="4143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aphicFrame>
        <p:nvGraphicFramePr>
          <p:cNvPr id="93" name="表格 92"/>
          <p:cNvGraphicFramePr>
            <a:graphicFrameLocks noGrp="1"/>
          </p:cNvGraphicFramePr>
          <p:nvPr>
            <p:extLst>
              <p:ext uri="{D42A27DB-BD31-4B8C-83A1-F6EECF244321}">
                <p14:modId xmlns:p14="http://schemas.microsoft.com/office/powerpoint/2010/main" val="1288552564"/>
              </p:ext>
            </p:extLst>
          </p:nvPr>
        </p:nvGraphicFramePr>
        <p:xfrm>
          <a:off x="518514" y="1886288"/>
          <a:ext cx="3416478" cy="518160"/>
        </p:xfrm>
        <a:graphic>
          <a:graphicData uri="http://schemas.openxmlformats.org/drawingml/2006/table">
            <a:tbl>
              <a:tblPr firstRow="1" bandRow="1">
                <a:tableStyleId>{5C22544A-7EE6-4342-B048-85BDC9FD1C3A}</a:tableStyleId>
              </a:tblPr>
              <a:tblGrid>
                <a:gridCol w="2698216">
                  <a:extLst>
                    <a:ext uri="{9D8B030D-6E8A-4147-A177-3AD203B41FA5}">
                      <a16:colId xmlns:a16="http://schemas.microsoft.com/office/drawing/2014/main" val="20000"/>
                    </a:ext>
                  </a:extLst>
                </a:gridCol>
                <a:gridCol w="718262">
                  <a:extLst>
                    <a:ext uri="{9D8B030D-6E8A-4147-A177-3AD203B41FA5}">
                      <a16:colId xmlns:a16="http://schemas.microsoft.com/office/drawing/2014/main" val="20001"/>
                    </a:ext>
                  </a:extLst>
                </a:gridCol>
              </a:tblGrid>
              <a:tr h="370840">
                <a:tc>
                  <a:txBody>
                    <a:bodyPr/>
                    <a:lstStyle/>
                    <a:p>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已報考</a:t>
                      </a:r>
                      <a:r>
                        <a:rPr lang="en-US" altLang="zh-TW" sz="14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109</a:t>
                      </a:r>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en-US" altLang="zh-TW"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未報考</a:t>
                      </a:r>
                      <a:r>
                        <a:rPr lang="en-US" altLang="zh-TW" sz="14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109</a:t>
                      </a:r>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zh-TW" altLang="en-US" sz="1400"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0" dirty="0" smtClean="0">
                          <a:solidFill>
                            <a:schemeClr val="tx1"/>
                          </a:solidFill>
                          <a:latin typeface="標楷體" panose="03000509000000000000" pitchFamily="65" charset="-120"/>
                          <a:ea typeface="標楷體" panose="03000509000000000000" pitchFamily="65" charset="-120"/>
                        </a:rPr>
                        <a:t>准考證號碼</a:t>
                      </a:r>
                      <a:endParaRPr lang="zh-TW" altLang="en-US" sz="1400"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16648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992687" y="60681"/>
            <a:ext cx="4884738" cy="6637622"/>
          </a:xfrm>
          <a:prstGeom prst="rect">
            <a:avLst/>
          </a:prstGeom>
        </p:spPr>
      </p:pic>
      <p:sp>
        <p:nvSpPr>
          <p:cNvPr id="89090" name="文字方塊 25"/>
          <p:cNvSpPr txBox="1">
            <a:spLocks noChangeArrowheads="1"/>
          </p:cNvSpPr>
          <p:nvPr/>
        </p:nvSpPr>
        <p:spPr bwMode="auto">
          <a:xfrm>
            <a:off x="1316038" y="146050"/>
            <a:ext cx="3567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300" b="1">
                <a:latin typeface="微軟正黑體" panose="020B0604030504040204" pitchFamily="34" charset="-120"/>
                <a:ea typeface="微軟正黑體" panose="020B0604030504040204" pitchFamily="34" charset="-120"/>
              </a:rPr>
              <a:t>一般生報名表範例（白色）</a:t>
            </a:r>
          </a:p>
        </p:txBody>
      </p:sp>
      <p:cxnSp>
        <p:nvCxnSpPr>
          <p:cNvPr id="56" name="直線單箭頭接點 55"/>
          <p:cNvCxnSpPr>
            <a:stCxn id="21" idx="1"/>
            <a:endCxn id="22" idx="3"/>
          </p:cNvCxnSpPr>
          <p:nvPr/>
        </p:nvCxnSpPr>
        <p:spPr>
          <a:xfrm flipH="1">
            <a:off x="4359275" y="1035344"/>
            <a:ext cx="741222" cy="2828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9092" name="投影片編號版面配置區 2"/>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7A3767DC-7B30-4ED0-9C45-1FA101E3431F}" type="slidenum">
              <a:rPr lang="zh-TW" altLang="en-US" sz="2000" b="1" u="sng" smtClean="0"/>
              <a:pPr fontAlgn="base">
                <a:lnSpc>
                  <a:spcPct val="100000"/>
                </a:lnSpc>
                <a:spcBef>
                  <a:spcPct val="0"/>
                </a:spcBef>
                <a:spcAft>
                  <a:spcPct val="0"/>
                </a:spcAft>
                <a:buFontTx/>
                <a:buNone/>
              </a:pPr>
              <a:t>37</a:t>
            </a:fld>
            <a:endParaRPr lang="zh-TW" altLang="en-US" sz="2000" b="1" u="sng" dirty="0" smtClean="0"/>
          </a:p>
        </p:txBody>
      </p:sp>
      <p:sp>
        <p:nvSpPr>
          <p:cNvPr id="21" name="矩形 20"/>
          <p:cNvSpPr/>
          <p:nvPr/>
        </p:nvSpPr>
        <p:spPr>
          <a:xfrm>
            <a:off x="5100497" y="899612"/>
            <a:ext cx="4659344" cy="2714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9" name="矩形 28"/>
          <p:cNvSpPr/>
          <p:nvPr/>
        </p:nvSpPr>
        <p:spPr>
          <a:xfrm>
            <a:off x="5109881" y="1896025"/>
            <a:ext cx="4640575" cy="5079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6" name="直線單箭頭接點 45"/>
          <p:cNvCxnSpPr/>
          <p:nvPr/>
        </p:nvCxnSpPr>
        <p:spPr>
          <a:xfrm>
            <a:off x="4649788" y="3609975"/>
            <a:ext cx="1027112" cy="8129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4565650" y="5031631"/>
            <a:ext cx="1554163" cy="28331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a:off x="4564063" y="5314951"/>
            <a:ext cx="1555750" cy="30725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9099" name="群組 3"/>
          <p:cNvGrpSpPr>
            <a:grpSpLocks noChangeAspect="1"/>
          </p:cNvGrpSpPr>
          <p:nvPr/>
        </p:nvGrpSpPr>
        <p:grpSpPr bwMode="auto">
          <a:xfrm>
            <a:off x="104775" y="-95250"/>
            <a:ext cx="1644650" cy="2051050"/>
            <a:chOff x="8289433" y="1787707"/>
            <a:chExt cx="1949271" cy="2430528"/>
          </a:xfrm>
        </p:grpSpPr>
        <p:grpSp>
          <p:nvGrpSpPr>
            <p:cNvPr id="89114" name="淘宝网Chenying0907出品 90"/>
            <p:cNvGrpSpPr>
              <a:grpSpLocks/>
            </p:cNvGrpSpPr>
            <p:nvPr/>
          </p:nvGrpSpPr>
          <p:grpSpPr bwMode="auto">
            <a:xfrm>
              <a:off x="8289433" y="1787707"/>
              <a:ext cx="1949271" cy="2430528"/>
              <a:chOff x="3295850" y="1908877"/>
              <a:chExt cx="3738030" cy="4660916"/>
            </a:xfrm>
          </p:grpSpPr>
          <p:sp>
            <p:nvSpPr>
              <p:cNvPr id="89" name="圆角淘宝网Chenying0907出品 91"/>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sp>
            <p:nvSpPr>
              <p:cNvPr id="90" name="淘宝网Chenying0907出品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ea typeface="SimSun" panose="02010600030101010101" pitchFamily="2" charset="-122"/>
                </a:endParaRPr>
              </a:p>
            </p:txBody>
          </p:sp>
          <p:sp>
            <p:nvSpPr>
              <p:cNvPr id="91" name="圆角淘宝网Chenying0907出品 93"/>
              <p:cNvSpPr/>
              <p:nvPr/>
            </p:nvSpPr>
            <p:spPr>
              <a:xfrm rot="2760000">
                <a:off x="3358628" y="2852802"/>
                <a:ext cx="3953506" cy="2592561"/>
              </a:xfrm>
              <a:prstGeom prst="roundRect">
                <a:avLst>
                  <a:gd name="adj" fmla="val 50000"/>
                </a:avLst>
              </a:prstGeom>
              <a:gradFill>
                <a:gsLst>
                  <a:gs pos="37000">
                    <a:srgbClr val="6C6C6C">
                      <a:alpha val="35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sp>
            <p:nvSpPr>
              <p:cNvPr id="92" name="淘宝网Chenying0907出品 5"/>
              <p:cNvSpPr>
                <a:spLocks/>
              </p:cNvSpPr>
              <p:nvPr/>
            </p:nvSpPr>
            <p:spPr bwMode="auto">
              <a:xfrm rot="10800000">
                <a:off x="3548420" y="2522155"/>
                <a:ext cx="2056638" cy="18254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030A0"/>
              </a:solidFill>
              <a:ln>
                <a:noFill/>
              </a:ln>
            </p:spPr>
            <p:style>
              <a:lnRef idx="2">
                <a:schemeClr val="accent4">
                  <a:shade val="50000"/>
                </a:schemeClr>
              </a:lnRef>
              <a:fillRef idx="1">
                <a:schemeClr val="accent4"/>
              </a:fillRef>
              <a:effectRef idx="0">
                <a:schemeClr val="accent4"/>
              </a:effectRef>
              <a:fontRef idx="minor">
                <a:schemeClr val="lt1"/>
              </a:fontRef>
            </p:style>
            <p:txBody>
              <a:bodyPr/>
              <a:lstStyle/>
              <a:p>
                <a:pPr eaLnBrk="1" fontAlgn="auto" hangingPunct="1">
                  <a:spcBef>
                    <a:spcPts val="0"/>
                  </a:spcBef>
                  <a:spcAft>
                    <a:spcPts val="0"/>
                  </a:spcAft>
                  <a:defRPr/>
                </a:pPr>
                <a:endParaRPr lang="zh-CN" altLang="en-US">
                  <a:solidFill>
                    <a:prstClr val="black"/>
                  </a:solidFill>
                </a:endParaRPr>
              </a:p>
            </p:txBody>
          </p:sp>
        </p:grpSp>
        <p:sp>
          <p:nvSpPr>
            <p:cNvPr id="93" name="KSO_Shape"/>
            <p:cNvSpPr>
              <a:spLocks/>
            </p:cNvSpPr>
            <p:nvPr/>
          </p:nvSpPr>
          <p:spPr bwMode="auto">
            <a:xfrm>
              <a:off x="8654451" y="2316329"/>
              <a:ext cx="647248" cy="55119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chemeClr val="bg1"/>
                </a:solidFill>
                <a:latin typeface="+mn-lt"/>
                <a:ea typeface="宋体" panose="02010600030101010101" pitchFamily="2" charset="-122"/>
              </a:endParaRPr>
            </a:p>
          </p:txBody>
        </p:sp>
      </p:grpSp>
      <p:grpSp>
        <p:nvGrpSpPr>
          <p:cNvPr id="89100" name="群組 4"/>
          <p:cNvGrpSpPr>
            <a:grpSpLocks/>
          </p:cNvGrpSpPr>
          <p:nvPr/>
        </p:nvGrpSpPr>
        <p:grpSpPr bwMode="auto">
          <a:xfrm>
            <a:off x="971551" y="908050"/>
            <a:ext cx="11188699" cy="4829175"/>
            <a:chOff x="972245" y="908539"/>
            <a:chExt cx="11188521" cy="4828908"/>
          </a:xfrm>
        </p:grpSpPr>
        <p:sp>
          <p:nvSpPr>
            <p:cNvPr id="13" name="文字方塊 12"/>
            <p:cNvSpPr txBox="1"/>
            <p:nvPr/>
          </p:nvSpPr>
          <p:spPr>
            <a:xfrm>
              <a:off x="1315139" y="3061070"/>
              <a:ext cx="3335285" cy="86196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a:t>
              </a:r>
              <a:r>
                <a:rPr lang="en-US" altLang="zh-TW" dirty="0">
                  <a:solidFill>
                    <a:srgbClr val="0070C0"/>
                  </a:solidFill>
                  <a:latin typeface="微軟正黑體" pitchFamily="34" charset="-120"/>
                  <a:ea typeface="微軟正黑體" pitchFamily="34" charset="-120"/>
                </a:rPr>
                <a:t>2</a:t>
              </a:r>
              <a:r>
                <a:rPr lang="zh-TW" altLang="en-US" dirty="0">
                  <a:solidFill>
                    <a:srgbClr val="0070C0"/>
                  </a:solidFill>
                  <a:latin typeface="微軟正黑體" pitchFamily="34" charset="-120"/>
                  <a:ea typeface="微軟正黑體" pitchFamily="34" charset="-120"/>
                </a:rPr>
                <a:t>）</a:t>
              </a:r>
              <a:r>
                <a:rPr lang="zh-TW" altLang="zh-TW" sz="1600" dirty="0">
                  <a:solidFill>
                    <a:srgbClr val="C00000"/>
                  </a:solidFill>
                  <a:latin typeface="微軟正黑體" pitchFamily="34" charset="-120"/>
                  <a:ea typeface="微軟正黑體" pitchFamily="34" charset="-120"/>
                </a:rPr>
                <a:t>超額比序項目積分證明單</a:t>
              </a:r>
              <a:r>
                <a:rPr lang="zh-TW" altLang="en-US" sz="1600" dirty="0">
                  <a:solidFill>
                    <a:srgbClr val="C00000"/>
                  </a:solidFill>
                  <a:latin typeface="微軟正黑體" pitchFamily="34" charset="-120"/>
                  <a:ea typeface="微軟正黑體" pitchFamily="34" charset="-120"/>
                </a:rPr>
                <a:t>正</a:t>
              </a:r>
              <a:endParaRPr lang="en-US" altLang="zh-TW" sz="1600"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en-US" sz="1600" dirty="0">
                  <a:solidFill>
                    <a:srgbClr val="C00000"/>
                  </a:solidFill>
                  <a:latin typeface="微軟正黑體" pitchFamily="34" charset="-120"/>
                  <a:ea typeface="微軟正黑體" pitchFamily="34" charset="-120"/>
                </a:rPr>
                <a:t>          </a:t>
              </a:r>
              <a:r>
                <a:rPr lang="zh-TW" altLang="en-US" sz="1200" dirty="0">
                  <a:solidFill>
                    <a:srgbClr val="C00000"/>
                  </a:solidFill>
                  <a:latin typeface="微軟正黑體" pitchFamily="34" charset="-120"/>
                  <a:ea typeface="微軟正黑體" pitchFamily="34" charset="-120"/>
                </a:rPr>
                <a:t>  </a:t>
              </a:r>
              <a:r>
                <a:rPr lang="zh-TW" altLang="en-US" sz="1600" dirty="0">
                  <a:solidFill>
                    <a:srgbClr val="C00000"/>
                  </a:solidFill>
                  <a:latin typeface="微軟正黑體" pitchFamily="34" charset="-120"/>
                  <a:ea typeface="微軟正黑體" pitchFamily="34" charset="-120"/>
                </a:rPr>
                <a:t>本審核確認後，加蓋學校章</a:t>
              </a:r>
              <a:endParaRPr lang="en-US" altLang="zh-TW" sz="1600"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en-US" sz="1600" dirty="0">
                  <a:solidFill>
                    <a:srgbClr val="C00000"/>
                  </a:solidFill>
                  <a:latin typeface="微軟正黑體" pitchFamily="34" charset="-120"/>
                  <a:ea typeface="微軟正黑體" pitchFamily="34" charset="-120"/>
                </a:rPr>
                <a:t>           </a:t>
              </a:r>
              <a:r>
                <a:rPr lang="zh-TW" altLang="en-US" sz="1200" dirty="0">
                  <a:solidFill>
                    <a:srgbClr val="C00000"/>
                  </a:solidFill>
                  <a:latin typeface="微軟正黑體" pitchFamily="34" charset="-120"/>
                  <a:ea typeface="微軟正黑體" pitchFamily="34" charset="-120"/>
                </a:rPr>
                <a:t> </a:t>
              </a:r>
              <a:r>
                <a:rPr lang="zh-TW" altLang="en-US" sz="1600" dirty="0">
                  <a:solidFill>
                    <a:srgbClr val="C00000"/>
                  </a:solidFill>
                  <a:latin typeface="微軟正黑體" pitchFamily="34" charset="-120"/>
                  <a:ea typeface="微軟正黑體" pitchFamily="34" charset="-120"/>
                </a:rPr>
                <a:t>戳浮貼於此</a:t>
              </a:r>
            </a:p>
          </p:txBody>
        </p:sp>
        <p:sp>
          <p:nvSpPr>
            <p:cNvPr id="22" name="矩形 21"/>
            <p:cNvSpPr/>
            <p:nvPr/>
          </p:nvSpPr>
          <p:spPr>
            <a:xfrm>
              <a:off x="1865993" y="908539"/>
              <a:ext cx="2493922" cy="311133"/>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lnSpc>
                  <a:spcPts val="1700"/>
                </a:lnSpc>
                <a:spcBef>
                  <a:spcPts val="0"/>
                </a:spcBef>
                <a:spcAft>
                  <a:spcPts val="0"/>
                </a:spcAft>
                <a:defRPr/>
              </a:pPr>
              <a:r>
                <a:rPr lang="zh-TW" altLang="en-US" dirty="0">
                  <a:solidFill>
                    <a:srgbClr val="0070C0"/>
                  </a:solidFill>
                  <a:latin typeface="微軟正黑體" pitchFamily="34" charset="-120"/>
                  <a:ea typeface="微軟正黑體" pitchFamily="34" charset="-120"/>
                </a:rPr>
                <a:t>弱勢身分別限擇一勾選</a:t>
              </a:r>
            </a:p>
          </p:txBody>
        </p:sp>
        <p:pic>
          <p:nvPicPr>
            <p:cNvPr id="89104" name="Picture 2"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2245" y="2893867"/>
              <a:ext cx="453900" cy="34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文字方塊 51"/>
            <p:cNvSpPr txBox="1"/>
            <p:nvPr/>
          </p:nvSpPr>
          <p:spPr>
            <a:xfrm>
              <a:off x="9963701" y="3661112"/>
              <a:ext cx="2035143" cy="83180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3</a:t>
              </a:r>
              <a:r>
                <a:rPr lang="zh-TW" altLang="en-US" sz="1600" dirty="0">
                  <a:solidFill>
                    <a:srgbClr val="0070C0"/>
                  </a:solidFill>
                  <a:latin typeface="微軟正黑體" pitchFamily="34" charset="-120"/>
                  <a:ea typeface="微軟正黑體" pitchFamily="34" charset="-120"/>
                </a:rPr>
                <a:t>）大陸長期探親</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          </a:t>
              </a:r>
              <a:r>
                <a:rPr lang="zh-TW" altLang="en-US" sz="800" dirty="0">
                  <a:solidFill>
                    <a:srgbClr val="0070C0"/>
                  </a:solidFill>
                  <a:latin typeface="微軟正黑體" pitchFamily="34" charset="-120"/>
                  <a:ea typeface="微軟正黑體" pitchFamily="34" charset="-120"/>
                </a:rPr>
                <a:t> </a:t>
              </a:r>
              <a:r>
                <a:rPr lang="zh-TW" altLang="en-US" sz="1600" dirty="0">
                  <a:solidFill>
                    <a:srgbClr val="0070C0"/>
                  </a:solidFill>
                  <a:latin typeface="微軟正黑體" pitchFamily="34" charset="-120"/>
                  <a:ea typeface="微軟正黑體" pitchFamily="34" charset="-120"/>
                </a:rPr>
                <a:t>子女之相關證</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en-US" altLang="zh-TW" sz="1600" dirty="0">
                  <a:solidFill>
                    <a:srgbClr val="0070C0"/>
                  </a:solidFill>
                  <a:latin typeface="微軟正黑體" pitchFamily="34" charset="-120"/>
                  <a:ea typeface="微軟正黑體" pitchFamily="34" charset="-120"/>
                </a:rPr>
                <a:t>          </a:t>
              </a:r>
              <a:r>
                <a:rPr lang="en-US" altLang="zh-TW" sz="800" dirty="0">
                  <a:solidFill>
                    <a:srgbClr val="0070C0"/>
                  </a:solidFill>
                  <a:latin typeface="微軟正黑體" pitchFamily="34" charset="-120"/>
                  <a:ea typeface="微軟正黑體" pitchFamily="34" charset="-120"/>
                </a:rPr>
                <a:t> </a:t>
              </a:r>
              <a:r>
                <a:rPr lang="zh-TW" altLang="en-US" sz="1600" dirty="0">
                  <a:solidFill>
                    <a:srgbClr val="0070C0"/>
                  </a:solidFill>
                  <a:latin typeface="微軟正黑體" pitchFamily="34" charset="-120"/>
                  <a:ea typeface="微軟正黑體" pitchFamily="34" charset="-120"/>
                </a:rPr>
                <a:t>明文件及影本</a:t>
              </a:r>
              <a:endParaRPr lang="zh-TW" altLang="zh-TW" sz="1600" dirty="0">
                <a:solidFill>
                  <a:srgbClr val="0070C0"/>
                </a:solidFill>
                <a:latin typeface="微軟正黑體" pitchFamily="34" charset="-120"/>
                <a:ea typeface="微軟正黑體" pitchFamily="34" charset="-120"/>
              </a:endParaRPr>
            </a:p>
          </p:txBody>
        </p:sp>
        <p:pic>
          <p:nvPicPr>
            <p:cNvPr id="89106" name="Picture 2"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517519" flipH="1">
              <a:off x="11774861" y="3424962"/>
              <a:ext cx="385905" cy="2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字方塊 36"/>
            <p:cNvSpPr txBox="1"/>
            <p:nvPr/>
          </p:nvSpPr>
          <p:spPr>
            <a:xfrm>
              <a:off x="1775506" y="5153279"/>
              <a:ext cx="2789194" cy="584168"/>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6</a:t>
              </a:r>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7</a:t>
              </a:r>
              <a:r>
                <a:rPr lang="zh-TW" altLang="en-US" sz="1600" dirty="0" smtClean="0">
                  <a:solidFill>
                    <a:srgbClr val="0070C0"/>
                  </a:solidFill>
                  <a:latin typeface="微軟正黑體" pitchFamily="34" charset="-120"/>
                  <a:ea typeface="微軟正黑體" pitchFamily="34" charset="-120"/>
                </a:rPr>
                <a:t>）</a:t>
              </a:r>
              <a:r>
                <a:rPr lang="zh-TW" altLang="en-US" sz="1600" dirty="0">
                  <a:solidFill>
                    <a:srgbClr val="0070C0"/>
                  </a:solidFill>
                  <a:latin typeface="微軟正黑體" pitchFamily="34" charset="-120"/>
                  <a:ea typeface="微軟正黑體" pitchFamily="34" charset="-120"/>
                </a:rPr>
                <a:t>浮貼競賽證明</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en-US" altLang="zh-TW" sz="1600" dirty="0">
                  <a:solidFill>
                    <a:srgbClr val="0070C0"/>
                  </a:solidFill>
                  <a:latin typeface="微軟正黑體" pitchFamily="34" charset="-120"/>
                  <a:ea typeface="微軟正黑體" pitchFamily="34" charset="-120"/>
                </a:rPr>
                <a:t>                   </a:t>
              </a:r>
              <a:r>
                <a:rPr lang="en-US" altLang="zh-TW" sz="1400" dirty="0">
                  <a:solidFill>
                    <a:srgbClr val="0070C0"/>
                  </a:solidFill>
                  <a:latin typeface="微軟正黑體" pitchFamily="34" charset="-120"/>
                  <a:ea typeface="微軟正黑體" pitchFamily="34" charset="-120"/>
                </a:rPr>
                <a:t>  </a:t>
              </a:r>
              <a:r>
                <a:rPr lang="zh-TW" altLang="en-US" sz="1600" dirty="0">
                  <a:solidFill>
                    <a:srgbClr val="0070C0"/>
                  </a:solidFill>
                  <a:latin typeface="微軟正黑體" pitchFamily="34" charset="-120"/>
                  <a:ea typeface="微軟正黑體" pitchFamily="34" charset="-120"/>
                </a:rPr>
                <a:t>文件影本</a:t>
              </a:r>
              <a:endParaRPr lang="zh-TW" altLang="zh-TW" sz="1600" dirty="0">
                <a:solidFill>
                  <a:srgbClr val="0070C0"/>
                </a:solidFill>
                <a:latin typeface="微軟正黑體" pitchFamily="34" charset="-120"/>
                <a:ea typeface="微軟正黑體" pitchFamily="34" charset="-120"/>
              </a:endParaRPr>
            </a:p>
          </p:txBody>
        </p:sp>
        <p:pic>
          <p:nvPicPr>
            <p:cNvPr id="89108" name="Picture 2"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40904" y="4973221"/>
              <a:ext cx="453900" cy="34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9" name="群組 40"/>
            <p:cNvGrpSpPr>
              <a:grpSpLocks/>
            </p:cNvGrpSpPr>
            <p:nvPr/>
          </p:nvGrpSpPr>
          <p:grpSpPr bwMode="auto">
            <a:xfrm>
              <a:off x="1705657" y="1749867"/>
              <a:ext cx="8432667" cy="1911244"/>
              <a:chOff x="725520" y="2221990"/>
              <a:chExt cx="8432667" cy="1911244"/>
            </a:xfrm>
          </p:grpSpPr>
          <p:sp>
            <p:nvSpPr>
              <p:cNvPr id="17" name="文字方塊 16"/>
              <p:cNvSpPr txBox="1"/>
              <p:nvPr/>
            </p:nvSpPr>
            <p:spPr>
              <a:xfrm>
                <a:off x="725520" y="2221990"/>
                <a:ext cx="2260564" cy="584168"/>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1</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a:t>
                </a:r>
                <a:r>
                  <a:rPr lang="zh-TW" altLang="en-US" sz="1600" dirty="0">
                    <a:solidFill>
                      <a:srgbClr val="0070C0"/>
                    </a:solidFill>
                    <a:latin typeface="微軟正黑體" pitchFamily="34" charset="-120"/>
                    <a:ea typeface="微軟正黑體" pitchFamily="34" charset="-120"/>
                  </a:rPr>
                  <a:t>「弱勢身分」</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          </a:t>
                </a:r>
                <a:r>
                  <a:rPr lang="zh-TW" altLang="zh-TW" sz="1600" dirty="0">
                    <a:solidFill>
                      <a:srgbClr val="0070C0"/>
                    </a:solidFill>
                    <a:latin typeface="微軟正黑體" pitchFamily="34" charset="-120"/>
                    <a:ea typeface="微軟正黑體" pitchFamily="34" charset="-120"/>
                  </a:rPr>
                  <a:t>證明</a:t>
                </a:r>
                <a:r>
                  <a:rPr lang="zh-TW" altLang="en-US" sz="1600" dirty="0">
                    <a:solidFill>
                      <a:srgbClr val="0070C0"/>
                    </a:solidFill>
                    <a:latin typeface="微軟正黑體" pitchFamily="34" charset="-120"/>
                    <a:ea typeface="微軟正黑體" pitchFamily="34" charset="-120"/>
                  </a:rPr>
                  <a:t>影本</a:t>
                </a:r>
                <a:endParaRPr lang="zh-TW" altLang="zh-TW" sz="1600" dirty="0">
                  <a:solidFill>
                    <a:srgbClr val="0070C0"/>
                  </a:solidFill>
                  <a:latin typeface="微軟正黑體" pitchFamily="34" charset="-120"/>
                  <a:ea typeface="微軟正黑體" pitchFamily="34" charset="-120"/>
                </a:endParaRPr>
              </a:p>
            </p:txBody>
          </p:sp>
          <p:cxnSp>
            <p:nvCxnSpPr>
              <p:cNvPr id="32" name="直線單箭頭接點 31"/>
              <p:cNvCxnSpPr>
                <a:stCxn id="29" idx="1"/>
                <a:endCxn id="17" idx="3"/>
              </p:cNvCxnSpPr>
              <p:nvPr/>
            </p:nvCxnSpPr>
            <p:spPr>
              <a:xfrm flipH="1" flipV="1">
                <a:off x="2986084" y="2514074"/>
                <a:ext cx="1144288" cy="10847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flipV="1">
                <a:off x="7512587" y="3098021"/>
                <a:ext cx="1645600" cy="103521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89110" name="Picture 2"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4986" y="1615135"/>
              <a:ext cx="453900" cy="34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9101" name="Picture 2" descr="http://pic.qiantucdn.com/58pic/12/02/43/79x58PICspJ.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2414" y="712788"/>
            <a:ext cx="454459" cy="3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781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圖片 48"/>
          <p:cNvPicPr>
            <a:picLocks noChangeAspect="1"/>
          </p:cNvPicPr>
          <p:nvPr/>
        </p:nvPicPr>
        <p:blipFill>
          <a:blip r:embed="rId3"/>
          <a:stretch>
            <a:fillRect/>
          </a:stretch>
        </p:blipFill>
        <p:spPr>
          <a:xfrm>
            <a:off x="4820429" y="101080"/>
            <a:ext cx="4742785" cy="6686550"/>
          </a:xfrm>
          <a:prstGeom prst="rect">
            <a:avLst/>
          </a:prstGeom>
        </p:spPr>
      </p:pic>
      <p:sp>
        <p:nvSpPr>
          <p:cNvPr id="17" name="投影片編號版面配置區 1"/>
          <p:cNvSpPr txBox="1">
            <a:spLocks/>
          </p:cNvSpPr>
          <p:nvPr/>
        </p:nvSpPr>
        <p:spPr>
          <a:xfrm>
            <a:off x="7848600" y="6508750"/>
            <a:ext cx="1466850" cy="365125"/>
          </a:xfrm>
          <a:prstGeom prst="rect">
            <a:avLst/>
          </a:prstGeom>
        </p:spPr>
        <p:txBody>
          <a:bodyPr anchor="ctr"/>
          <a:lstStyle/>
          <a:p>
            <a:pPr algn="r" eaLnBrk="1" fontAlgn="auto" hangingPunct="1">
              <a:spcBef>
                <a:spcPts val="0"/>
              </a:spcBef>
              <a:spcAft>
                <a:spcPts val="0"/>
              </a:spcAft>
              <a:defRPr/>
            </a:pPr>
            <a:endParaRPr lang="zh-TW" altLang="en-US" sz="1200" dirty="0">
              <a:solidFill>
                <a:schemeClr val="tx1">
                  <a:tint val="75000"/>
                </a:schemeClr>
              </a:solidFill>
              <a:latin typeface="+mn-lt"/>
              <a:ea typeface="+mn-ea"/>
            </a:endParaRPr>
          </a:p>
        </p:txBody>
      </p:sp>
      <p:grpSp>
        <p:nvGrpSpPr>
          <p:cNvPr id="91139" name="群組 90"/>
          <p:cNvGrpSpPr>
            <a:grpSpLocks/>
          </p:cNvGrpSpPr>
          <p:nvPr/>
        </p:nvGrpSpPr>
        <p:grpSpPr bwMode="auto">
          <a:xfrm>
            <a:off x="10277475" y="501650"/>
            <a:ext cx="1543050" cy="369888"/>
            <a:chOff x="9729457" y="665194"/>
            <a:chExt cx="1542106" cy="369332"/>
          </a:xfrm>
        </p:grpSpPr>
        <p:sp>
          <p:nvSpPr>
            <p:cNvPr id="27" name="矩形 26"/>
            <p:cNvSpPr/>
            <p:nvPr/>
          </p:nvSpPr>
          <p:spPr>
            <a:xfrm>
              <a:off x="9940466" y="665194"/>
              <a:ext cx="1331097"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本會填寫</a:t>
              </a:r>
            </a:p>
          </p:txBody>
        </p:sp>
        <p:pic>
          <p:nvPicPr>
            <p:cNvPr id="91186" name="Picture 6"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29457" y="675610"/>
              <a:ext cx="332131" cy="34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0" name="群組 85"/>
          <p:cNvGrpSpPr>
            <a:grpSpLocks/>
          </p:cNvGrpSpPr>
          <p:nvPr/>
        </p:nvGrpSpPr>
        <p:grpSpPr bwMode="auto">
          <a:xfrm>
            <a:off x="9747250" y="2386013"/>
            <a:ext cx="1541463" cy="369887"/>
            <a:chOff x="9709842" y="4013468"/>
            <a:chExt cx="1542106" cy="369332"/>
          </a:xfrm>
        </p:grpSpPr>
        <p:sp>
          <p:nvSpPr>
            <p:cNvPr id="81" name="矩形 80"/>
            <p:cNvSpPr/>
            <p:nvPr/>
          </p:nvSpPr>
          <p:spPr>
            <a:xfrm>
              <a:off x="9921068" y="4013468"/>
              <a:ext cx="1330880"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委員會填寫</a:t>
              </a:r>
            </a:p>
          </p:txBody>
        </p:sp>
        <p:pic>
          <p:nvPicPr>
            <p:cNvPr id="91184" name="Picture 6"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09842" y="4023884"/>
              <a:ext cx="332130" cy="3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41" name="文字方塊 84"/>
          <p:cNvSpPr txBox="1">
            <a:spLocks noChangeArrowheads="1"/>
          </p:cNvSpPr>
          <p:nvPr/>
        </p:nvSpPr>
        <p:spPr bwMode="auto">
          <a:xfrm>
            <a:off x="163513" y="261938"/>
            <a:ext cx="436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400" b="1">
                <a:latin typeface="微軟正黑體" panose="020B0604030504040204" pitchFamily="34" charset="-120"/>
                <a:ea typeface="微軟正黑體" panose="020B0604030504040204" pitchFamily="34" charset="-120"/>
              </a:rPr>
              <a:t>特種身分生報名表範例</a:t>
            </a:r>
            <a:r>
              <a:rPr lang="zh-TW" altLang="en-US" sz="2400" b="1">
                <a:solidFill>
                  <a:srgbClr val="C00000"/>
                </a:solidFill>
                <a:latin typeface="微軟正黑體" panose="020B0604030504040204" pitchFamily="34" charset="-120"/>
                <a:ea typeface="微軟正黑體" panose="020B0604030504040204" pitchFamily="34" charset="-120"/>
              </a:rPr>
              <a:t>（黃色）</a:t>
            </a:r>
          </a:p>
        </p:txBody>
      </p:sp>
      <p:sp>
        <p:nvSpPr>
          <p:cNvPr id="91142" name="投影片編號版面配置區 9"/>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330F56D3-E8AB-4071-AE68-79D4CB7CB4DA}" type="slidenum">
              <a:rPr lang="zh-TW" altLang="en-US" sz="2000" b="1" u="sng" smtClean="0"/>
              <a:pPr fontAlgn="base">
                <a:lnSpc>
                  <a:spcPct val="100000"/>
                </a:lnSpc>
                <a:spcBef>
                  <a:spcPct val="0"/>
                </a:spcBef>
                <a:spcAft>
                  <a:spcPct val="0"/>
                </a:spcAft>
                <a:buFontTx/>
                <a:buNone/>
              </a:pPr>
              <a:t>38</a:t>
            </a:fld>
            <a:endParaRPr lang="zh-TW" altLang="en-US" sz="2000" b="1" u="sng" dirty="0" smtClean="0"/>
          </a:p>
        </p:txBody>
      </p:sp>
      <p:sp>
        <p:nvSpPr>
          <p:cNvPr id="45" name="矩形 44"/>
          <p:cNvSpPr/>
          <p:nvPr/>
        </p:nvSpPr>
        <p:spPr>
          <a:xfrm>
            <a:off x="4808866" y="101081"/>
            <a:ext cx="4754348" cy="6686550"/>
          </a:xfrm>
          <a:prstGeom prst="rect">
            <a:avLst/>
          </a:prstGeom>
          <a:solidFill>
            <a:srgbClr val="FFFFCA">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4808866" y="3384550"/>
            <a:ext cx="2840037" cy="1363663"/>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5" name="矩形 34"/>
          <p:cNvSpPr/>
          <p:nvPr/>
        </p:nvSpPr>
        <p:spPr>
          <a:xfrm>
            <a:off x="4799340" y="3088878"/>
            <a:ext cx="2859088" cy="2682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6" name="矩形 35"/>
          <p:cNvSpPr/>
          <p:nvPr/>
        </p:nvSpPr>
        <p:spPr>
          <a:xfrm>
            <a:off x="4808866" y="6367886"/>
            <a:ext cx="4689475" cy="396368"/>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84" name="直線單箭頭接點 83"/>
          <p:cNvCxnSpPr/>
          <p:nvPr/>
        </p:nvCxnSpPr>
        <p:spPr>
          <a:xfrm flipV="1">
            <a:off x="9539288" y="2743200"/>
            <a:ext cx="444500" cy="569913"/>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91186" idx="1"/>
          </p:cNvCxnSpPr>
          <p:nvPr/>
        </p:nvCxnSpPr>
        <p:spPr>
          <a:xfrm flipV="1">
            <a:off x="9548956" y="683082"/>
            <a:ext cx="728519" cy="94338"/>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7677150" y="3098800"/>
            <a:ext cx="1862138" cy="1649413"/>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4" name="矩形 73"/>
          <p:cNvSpPr/>
          <p:nvPr/>
        </p:nvSpPr>
        <p:spPr>
          <a:xfrm>
            <a:off x="8258175" y="608097"/>
            <a:ext cx="1281113" cy="34290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91152" name="群組 62"/>
          <p:cNvGrpSpPr>
            <a:grpSpLocks/>
          </p:cNvGrpSpPr>
          <p:nvPr/>
        </p:nvGrpSpPr>
        <p:grpSpPr bwMode="auto">
          <a:xfrm>
            <a:off x="168275" y="776288"/>
            <a:ext cx="4640591" cy="5924550"/>
            <a:chOff x="168498" y="776844"/>
            <a:chExt cx="4639653" cy="5924144"/>
          </a:xfrm>
        </p:grpSpPr>
        <p:pic>
          <p:nvPicPr>
            <p:cNvPr id="91166" name="圖片 5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5045" y="3575250"/>
              <a:ext cx="3945864" cy="200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67" name="群組 108"/>
            <p:cNvGrpSpPr>
              <a:grpSpLocks/>
            </p:cNvGrpSpPr>
            <p:nvPr/>
          </p:nvGrpSpPr>
          <p:grpSpPr bwMode="auto">
            <a:xfrm>
              <a:off x="168498" y="2528761"/>
              <a:ext cx="4074289" cy="914900"/>
              <a:chOff x="243052" y="2546251"/>
              <a:chExt cx="4074289" cy="914900"/>
            </a:xfrm>
          </p:grpSpPr>
          <p:sp>
            <p:nvSpPr>
              <p:cNvPr id="30" name="矩形 29"/>
              <p:cNvSpPr/>
              <p:nvPr/>
            </p:nvSpPr>
            <p:spPr>
              <a:xfrm>
                <a:off x="519221" y="2630945"/>
                <a:ext cx="3798120" cy="830206"/>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請將學生「</a:t>
                </a:r>
                <a:r>
                  <a:rPr lang="en-US" altLang="zh-TW" sz="1600" dirty="0" smtClean="0">
                    <a:solidFill>
                      <a:srgbClr val="0070C0"/>
                    </a:solidFill>
                    <a:latin typeface="微軟正黑體" pitchFamily="34" charset="-120"/>
                    <a:ea typeface="微軟正黑體" pitchFamily="34" charset="-120"/>
                  </a:rPr>
                  <a:t>109</a:t>
                </a:r>
                <a:r>
                  <a:rPr lang="zh-TW" altLang="zh-TW" sz="1600" dirty="0" smtClean="0">
                    <a:solidFill>
                      <a:srgbClr val="0070C0"/>
                    </a:solidFill>
                    <a:latin typeface="微軟正黑體" pitchFamily="34" charset="-120"/>
                    <a:ea typeface="微軟正黑體" pitchFamily="34" charset="-120"/>
                  </a:rPr>
                  <a:t>學年</a:t>
                </a:r>
                <a:r>
                  <a:rPr lang="zh-TW" altLang="zh-TW" sz="1600" dirty="0">
                    <a:solidFill>
                      <a:srgbClr val="0070C0"/>
                    </a:solidFill>
                    <a:latin typeface="微軟正黑體" pitchFamily="34" charset="-120"/>
                    <a:ea typeface="微軟正黑體" pitchFamily="34" charset="-120"/>
                  </a:rPr>
                  <a:t>度五專入學專用</a:t>
                </a:r>
                <a:r>
                  <a:rPr lang="zh-TW" altLang="en-US" sz="1600" dirty="0">
                    <a:solidFill>
                      <a:srgbClr val="0070C0"/>
                    </a:solidFill>
                    <a:latin typeface="微軟正黑體" pitchFamily="34" charset="-120"/>
                    <a:ea typeface="微軟正黑體" pitchFamily="34" charset="-120"/>
                  </a:rPr>
                  <a:t>優先</a:t>
                </a:r>
                <a:r>
                  <a:rPr lang="zh-TW" altLang="zh-TW" sz="1600" dirty="0">
                    <a:solidFill>
                      <a:srgbClr val="0070C0"/>
                    </a:solidFill>
                    <a:latin typeface="微軟正黑體" pitchFamily="34" charset="-120"/>
                    <a:ea typeface="微軟正黑體" pitchFamily="34" charset="-120"/>
                  </a:rPr>
                  <a:t>免試入學超額比序項目積分證明單</a:t>
                </a:r>
                <a:r>
                  <a:rPr lang="zh-TW" altLang="en-US" sz="1600" dirty="0">
                    <a:solidFill>
                      <a:srgbClr val="0070C0"/>
                    </a:solidFill>
                    <a:latin typeface="微軟正黑體" pitchFamily="34" charset="-120"/>
                    <a:ea typeface="微軟正黑體" pitchFamily="34" charset="-120"/>
                  </a:rPr>
                  <a:t>」中，</a:t>
                </a:r>
                <a:r>
                  <a:rPr lang="en-US" altLang="zh-TW" sz="1600" dirty="0">
                    <a:solidFill>
                      <a:srgbClr val="0070C0"/>
                    </a:solidFill>
                    <a:latin typeface="微軟正黑體" pitchFamily="34" charset="-120"/>
                    <a:ea typeface="微軟正黑體" pitchFamily="34" charset="-120"/>
                  </a:rPr>
                  <a:t/>
                </a:r>
                <a:br>
                  <a:rPr lang="en-US" altLang="zh-TW" sz="1600" dirty="0">
                    <a:solidFill>
                      <a:srgbClr val="0070C0"/>
                    </a:solidFill>
                    <a:latin typeface="微軟正黑體" pitchFamily="34" charset="-120"/>
                    <a:ea typeface="微軟正黑體" pitchFamily="34" charset="-120"/>
                  </a:rPr>
                </a:br>
                <a:r>
                  <a:rPr lang="zh-TW" altLang="en-US" sz="1600" dirty="0">
                    <a:solidFill>
                      <a:srgbClr val="FF0000"/>
                    </a:solidFill>
                    <a:latin typeface="微軟正黑體" pitchFamily="34" charset="-120"/>
                    <a:ea typeface="微軟正黑體" pitchFamily="34" charset="-120"/>
                  </a:rPr>
                  <a:t>已審核確認後之項目勾</a:t>
                </a:r>
                <a:r>
                  <a:rPr lang="zh-TW" altLang="en-US" sz="1600" dirty="0" smtClean="0">
                    <a:solidFill>
                      <a:srgbClr val="FF0000"/>
                    </a:solidFill>
                    <a:latin typeface="微軟正黑體" pitchFamily="34" charset="-120"/>
                    <a:ea typeface="微軟正黑體" pitchFamily="34" charset="-120"/>
                  </a:rPr>
                  <a:t>選</a:t>
                </a:r>
                <a:r>
                  <a:rPr lang="zh-TW" altLang="en-US" sz="1600" dirty="0" smtClean="0">
                    <a:solidFill>
                      <a:srgbClr val="0070C0"/>
                    </a:solidFill>
                    <a:latin typeface="微軟正黑體" pitchFamily="34" charset="-120"/>
                    <a:ea typeface="微軟正黑體" pitchFamily="34" charset="-120"/>
                  </a:rPr>
                  <a:t> </a:t>
                </a:r>
                <a:endParaRPr lang="zh-TW" altLang="en-US" sz="1600" dirty="0">
                  <a:solidFill>
                    <a:srgbClr val="0070C0"/>
                  </a:solidFill>
                  <a:latin typeface="微軟正黑體" pitchFamily="34" charset="-120"/>
                  <a:ea typeface="微軟正黑體" pitchFamily="34" charset="-120"/>
                </a:endParaRPr>
              </a:p>
            </p:txBody>
          </p:sp>
          <p:pic>
            <p:nvPicPr>
              <p:cNvPr id="91182" name="Picture 6"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052" y="2546251"/>
                <a:ext cx="332607" cy="34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7" name="直線單箭頭接點 56"/>
            <p:cNvCxnSpPr>
              <a:endCxn id="56" idx="3"/>
            </p:cNvCxnSpPr>
            <p:nvPr/>
          </p:nvCxnSpPr>
          <p:spPr>
            <a:xfrm flipH="1">
              <a:off x="2768298" y="4899298"/>
              <a:ext cx="580908" cy="311129"/>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3350793" y="3575414"/>
              <a:ext cx="884058" cy="200487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91170" name="群組 61"/>
            <p:cNvGrpSpPr>
              <a:grpSpLocks/>
            </p:cNvGrpSpPr>
            <p:nvPr/>
          </p:nvGrpSpPr>
          <p:grpSpPr bwMode="auto">
            <a:xfrm>
              <a:off x="370419" y="4635847"/>
              <a:ext cx="2397878" cy="1034924"/>
              <a:chOff x="351946" y="5143847"/>
              <a:chExt cx="2397878" cy="1034924"/>
            </a:xfrm>
          </p:grpSpPr>
          <p:sp>
            <p:nvSpPr>
              <p:cNvPr id="56" name="矩形 55"/>
              <p:cNvSpPr/>
              <p:nvPr/>
            </p:nvSpPr>
            <p:spPr>
              <a:xfrm>
                <a:off x="603958" y="5256497"/>
                <a:ext cx="2145866" cy="922274"/>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a:spAutoFit/>
              </a:bodyPr>
              <a:lstStyle/>
              <a:p>
                <a:pPr defTabSz="968375" eaLnBrk="1" fontAlgn="auto" hangingPunct="1">
                  <a:spcBef>
                    <a:spcPct val="20000"/>
                  </a:spcBef>
                  <a:spcAft>
                    <a:spcPts val="0"/>
                  </a:spcAft>
                  <a:defRPr/>
                </a:pPr>
                <a:r>
                  <a:rPr lang="zh-TW" altLang="en-US" dirty="0">
                    <a:solidFill>
                      <a:srgbClr val="0070C0"/>
                    </a:solidFill>
                    <a:latin typeface="微軟正黑體" pitchFamily="34" charset="-120"/>
                    <a:ea typeface="微軟正黑體" pitchFamily="34" charset="-120"/>
                  </a:rPr>
                  <a:t>勾選黏貼在</a:t>
                </a:r>
                <a:r>
                  <a:rPr lang="zh-TW" altLang="zh-TW" dirty="0">
                    <a:solidFill>
                      <a:srgbClr val="0070C0"/>
                    </a:solidFill>
                    <a:latin typeface="微軟正黑體" pitchFamily="34" charset="-120"/>
                    <a:ea typeface="微軟正黑體" pitchFamily="34" charset="-120"/>
                  </a:rPr>
                  <a:t>相關證明文件黏貼表</a:t>
                </a:r>
                <a:r>
                  <a:rPr lang="zh-TW" altLang="en-US" dirty="0">
                    <a:solidFill>
                      <a:srgbClr val="0070C0"/>
                    </a:solidFill>
                    <a:latin typeface="微軟正黑體" pitchFamily="34" charset="-120"/>
                    <a:ea typeface="微軟正黑體" pitchFamily="34" charset="-120"/>
                  </a:rPr>
                  <a:t>中之證明文件。</a:t>
                </a:r>
              </a:p>
            </p:txBody>
          </p:sp>
          <p:pic>
            <p:nvPicPr>
              <p:cNvPr id="91180" name="Picture 6"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1946" y="5143847"/>
                <a:ext cx="332608" cy="34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矩形 68"/>
            <p:cNvSpPr/>
            <p:nvPr/>
          </p:nvSpPr>
          <p:spPr>
            <a:xfrm>
              <a:off x="606559" y="908597"/>
              <a:ext cx="3019034" cy="58416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eaLnBrk="1" fontAlgn="auto" hangingPunct="1">
                <a:spcBef>
                  <a:spcPct val="20000"/>
                </a:spcBef>
                <a:spcAft>
                  <a:spcPts val="0"/>
                </a:spcAft>
                <a:defRPr/>
              </a:pPr>
              <a:r>
                <a:rPr lang="zh-TW" altLang="en-US" sz="1600" dirty="0">
                  <a:solidFill>
                    <a:srgbClr val="0070C0"/>
                  </a:solidFill>
                  <a:latin typeface="微軟正黑體" pitchFamily="34" charset="-120"/>
                  <a:ea typeface="微軟正黑體" pitchFamily="34" charset="-120"/>
                </a:rPr>
                <a:t>勾選是否報考</a:t>
              </a:r>
              <a:r>
                <a:rPr lang="en-US" altLang="zh-TW" sz="1600" dirty="0" smtClean="0">
                  <a:solidFill>
                    <a:srgbClr val="0070C0"/>
                  </a:solidFill>
                  <a:latin typeface="微軟正黑體" pitchFamily="34" charset="-120"/>
                  <a:ea typeface="微軟正黑體" pitchFamily="34" charset="-120"/>
                </a:rPr>
                <a:t>109</a:t>
              </a:r>
              <a:r>
                <a:rPr lang="zh-TW" altLang="en-US" sz="1600" dirty="0" smtClean="0">
                  <a:solidFill>
                    <a:srgbClr val="0070C0"/>
                  </a:solidFill>
                  <a:latin typeface="微軟正黑體" pitchFamily="34" charset="-120"/>
                  <a:ea typeface="微軟正黑體" pitchFamily="34" charset="-120"/>
                </a:rPr>
                <a:t>國中</a:t>
              </a:r>
              <a:r>
                <a:rPr lang="zh-TW" altLang="en-US" sz="1600" dirty="0">
                  <a:solidFill>
                    <a:srgbClr val="0070C0"/>
                  </a:solidFill>
                  <a:latin typeface="微軟正黑體" pitchFamily="34" charset="-120"/>
                  <a:ea typeface="微軟正黑體" pitchFamily="34" charset="-120"/>
                </a:rPr>
                <a:t>教育會考並填寫國中會考准考證號碼</a:t>
              </a:r>
            </a:p>
          </p:txBody>
        </p:sp>
        <p:grpSp>
          <p:nvGrpSpPr>
            <p:cNvPr id="91172" name="群組 94"/>
            <p:cNvGrpSpPr>
              <a:grpSpLocks/>
            </p:cNvGrpSpPr>
            <p:nvPr/>
          </p:nvGrpSpPr>
          <p:grpSpPr bwMode="auto">
            <a:xfrm>
              <a:off x="1976365" y="5878912"/>
              <a:ext cx="2125163" cy="822076"/>
              <a:chOff x="9794705" y="5607857"/>
              <a:chExt cx="2125163" cy="822076"/>
            </a:xfrm>
          </p:grpSpPr>
          <p:sp>
            <p:nvSpPr>
              <p:cNvPr id="29" name="矩形 28"/>
              <p:cNvSpPr/>
              <p:nvPr/>
            </p:nvSpPr>
            <p:spPr>
              <a:xfrm>
                <a:off x="9970812" y="5783864"/>
                <a:ext cx="1949056" cy="646069"/>
              </a:xfrm>
              <a:prstGeom prst="rect">
                <a:avLst/>
              </a:prstGeom>
              <a:solidFill>
                <a:schemeClr val="bg1"/>
              </a:solidFill>
              <a:ln>
                <a:solidFill>
                  <a:srgbClr val="33CCFF"/>
                </a:solidFill>
              </a:ln>
              <a:effectLst>
                <a:outerShdw blurRad="50800" dist="38100" dir="2700000" algn="tl" rotWithShape="0">
                  <a:prstClr val="black">
                    <a:alpha val="40000"/>
                  </a:prstClr>
                </a:outerShdw>
              </a:effectLst>
            </p:spPr>
            <p:txBody>
              <a:bodyPr wrap="none">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請報名免試生及</a:t>
                </a:r>
                <a:endParaRPr lang="en-US" altLang="zh-TW" dirty="0">
                  <a:solidFill>
                    <a:srgbClr val="0070C0"/>
                  </a:solidFill>
                  <a:latin typeface="微軟正黑體" pitchFamily="34" charset="-120"/>
                  <a:ea typeface="微軟正黑體" pitchFamily="34" charset="-120"/>
                </a:endParaRPr>
              </a:p>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家長</a:t>
                </a:r>
                <a:r>
                  <a:rPr lang="en-US" altLang="zh-TW" dirty="0">
                    <a:solidFill>
                      <a:srgbClr val="0070C0"/>
                    </a:solidFill>
                    <a:latin typeface="微軟正黑體" pitchFamily="34" charset="-120"/>
                    <a:ea typeface="微軟正黑體" pitchFamily="34" charset="-120"/>
                  </a:rPr>
                  <a:t>(</a:t>
                </a:r>
                <a:r>
                  <a:rPr lang="zh-TW" altLang="en-US" dirty="0">
                    <a:solidFill>
                      <a:srgbClr val="0070C0"/>
                    </a:solidFill>
                    <a:latin typeface="微軟正黑體" pitchFamily="34" charset="-120"/>
                    <a:ea typeface="微軟正黑體" pitchFamily="34" charset="-120"/>
                  </a:rPr>
                  <a:t>監護人</a:t>
                </a:r>
                <a:r>
                  <a:rPr lang="en-US" altLang="zh-TW" dirty="0">
                    <a:solidFill>
                      <a:srgbClr val="0070C0"/>
                    </a:solidFill>
                    <a:latin typeface="微軟正黑體" pitchFamily="34" charset="-120"/>
                    <a:ea typeface="微軟正黑體" pitchFamily="34" charset="-120"/>
                  </a:rPr>
                  <a:t>)</a:t>
                </a:r>
                <a:r>
                  <a:rPr lang="zh-TW" altLang="en-US" dirty="0">
                    <a:solidFill>
                      <a:srgbClr val="0070C0"/>
                    </a:solidFill>
                    <a:latin typeface="微軟正黑體" pitchFamily="34" charset="-120"/>
                    <a:ea typeface="微軟正黑體" pitchFamily="34" charset="-120"/>
                  </a:rPr>
                  <a:t>簽章</a:t>
                </a:r>
              </a:p>
            </p:txBody>
          </p:sp>
          <p:pic>
            <p:nvPicPr>
              <p:cNvPr id="91178" name="Picture 6"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94705" y="5607857"/>
                <a:ext cx="332608" cy="34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2" name="直線單箭頭接點 91"/>
            <p:cNvCxnSpPr>
              <a:stCxn id="36" idx="1"/>
              <a:endCxn id="29" idx="3"/>
            </p:cNvCxnSpPr>
            <p:nvPr/>
          </p:nvCxnSpPr>
          <p:spPr>
            <a:xfrm flipH="1" flipV="1">
              <a:off x="4101528" y="6377954"/>
              <a:ext cx="706623" cy="188275"/>
            </a:xfrm>
            <a:prstGeom prst="straightConnector1">
              <a:avLst/>
            </a:prstGeom>
            <a:ln w="38100">
              <a:solidFill>
                <a:srgbClr val="33CC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5" idx="1"/>
              <a:endCxn id="51" idx="3"/>
            </p:cNvCxnSpPr>
            <p:nvPr/>
          </p:nvCxnSpPr>
          <p:spPr>
            <a:xfrm flipH="1" flipV="1">
              <a:off x="3919419" y="1966474"/>
              <a:ext cx="879208" cy="1256936"/>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stCxn id="34" idx="1"/>
            </p:cNvCxnSpPr>
            <p:nvPr/>
          </p:nvCxnSpPr>
          <p:spPr>
            <a:xfrm flipH="1">
              <a:off x="4230418" y="4065919"/>
              <a:ext cx="577733" cy="666704"/>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1176" name="Picture 6"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6696" y="776844"/>
              <a:ext cx="332607" cy="34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53" name="群組 42"/>
          <p:cNvGrpSpPr>
            <a:grpSpLocks/>
          </p:cNvGrpSpPr>
          <p:nvPr/>
        </p:nvGrpSpPr>
        <p:grpSpPr bwMode="auto">
          <a:xfrm>
            <a:off x="9726613" y="2948706"/>
            <a:ext cx="2407066" cy="3260007"/>
            <a:chOff x="9667397" y="3161778"/>
            <a:chExt cx="2407025" cy="3259182"/>
          </a:xfrm>
        </p:grpSpPr>
        <p:sp>
          <p:nvSpPr>
            <p:cNvPr id="44" name="矩形 43"/>
            <p:cNvSpPr/>
            <p:nvPr/>
          </p:nvSpPr>
          <p:spPr>
            <a:xfrm>
              <a:off x="9667397" y="3311834"/>
              <a:ext cx="2349460" cy="310912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just" eaLnBrk="1" fontAlgn="auto" hangingPunct="1">
                <a:spcBef>
                  <a:spcPts val="0"/>
                </a:spcBef>
                <a:spcAft>
                  <a:spcPts val="0"/>
                </a:spcAft>
                <a:defRPr/>
              </a:pPr>
              <a:r>
                <a:rPr lang="zh-TW" altLang="en-US" sz="1400" dirty="0">
                  <a:solidFill>
                    <a:srgbClr val="0070C0"/>
                  </a:solidFill>
                  <a:latin typeface="微軟正黑體" pitchFamily="34" charset="-120"/>
                  <a:ea typeface="微軟正黑體" pitchFamily="34" charset="-120"/>
                </a:rPr>
                <a:t>免試生</a:t>
              </a:r>
              <a:r>
                <a:rPr lang="zh-TW" altLang="zh-TW" sz="1400" dirty="0">
                  <a:solidFill>
                    <a:srgbClr val="0070C0"/>
                  </a:solidFill>
                  <a:latin typeface="微軟正黑體" pitchFamily="34" charset="-120"/>
                  <a:ea typeface="微軟正黑體" pitchFamily="34" charset="-120"/>
                </a:rPr>
                <a:t>完成報</a:t>
              </a:r>
              <a:r>
                <a:rPr lang="zh-TW" altLang="en-US" sz="1400" dirty="0">
                  <a:solidFill>
                    <a:srgbClr val="0070C0"/>
                  </a:solidFill>
                  <a:latin typeface="微軟正黑體" pitchFamily="34" charset="-120"/>
                  <a:ea typeface="微軟正黑體" pitchFamily="34" charset="-120"/>
                </a:rPr>
                <a:t>名作業</a:t>
              </a:r>
              <a:endParaRPr lang="en-US" altLang="zh-TW" sz="1400" dirty="0">
                <a:solidFill>
                  <a:srgbClr val="0070C0"/>
                </a:solidFill>
                <a:latin typeface="微軟正黑體" pitchFamily="34" charset="-120"/>
                <a:ea typeface="微軟正黑體" pitchFamily="34" charset="-120"/>
              </a:endParaRPr>
            </a:p>
            <a:p>
              <a:pPr algn="just" eaLnBrk="1" fontAlgn="auto" hangingPunct="1">
                <a:spcBef>
                  <a:spcPts val="0"/>
                </a:spcBef>
                <a:spcAft>
                  <a:spcPts val="0"/>
                </a:spcAft>
                <a:buFont typeface="Wingdings" pitchFamily="2" charset="2"/>
                <a:buChar char="ü"/>
                <a:defRPr/>
              </a:pPr>
              <a:r>
                <a:rPr lang="zh-TW" altLang="zh-TW" sz="1400" b="1" dirty="0">
                  <a:solidFill>
                    <a:srgbClr val="C00000"/>
                  </a:solidFill>
                  <a:latin typeface="微軟正黑體" pitchFamily="34" charset="-120"/>
                  <a:ea typeface="微軟正黑體" pitchFamily="34" charset="-120"/>
                </a:rPr>
                <a:t>已詳實檢閱國中提供之「</a:t>
              </a:r>
              <a:r>
                <a:rPr lang="en-US" altLang="zh-TW" sz="1400" b="1" dirty="0" smtClean="0">
                  <a:solidFill>
                    <a:srgbClr val="C00000"/>
                  </a:solidFill>
                  <a:latin typeface="微軟正黑體" pitchFamily="34" charset="-120"/>
                  <a:ea typeface="微軟正黑體" pitchFamily="34" charset="-120"/>
                </a:rPr>
                <a:t>109</a:t>
              </a:r>
              <a:r>
                <a:rPr lang="zh-TW" altLang="zh-TW" sz="1400" b="1" dirty="0" smtClean="0">
                  <a:solidFill>
                    <a:srgbClr val="C00000"/>
                  </a:solidFill>
                  <a:latin typeface="微軟正黑體" pitchFamily="34" charset="-120"/>
                  <a:ea typeface="微軟正黑體" pitchFamily="34" charset="-120"/>
                </a:rPr>
                <a:t>學年</a:t>
              </a:r>
              <a:r>
                <a:rPr lang="zh-TW" altLang="zh-TW" sz="1400" b="1" dirty="0">
                  <a:solidFill>
                    <a:srgbClr val="C00000"/>
                  </a:solidFill>
                  <a:latin typeface="微軟正黑體" pitchFamily="34" charset="-120"/>
                  <a:ea typeface="微軟正黑體" pitchFamily="34" charset="-120"/>
                </a:rPr>
                <a:t>度五專入學專用優先免試入學超額比序項目積分證明單」內各項積分登載正確，及所檢附之國中學校積分證明單及各項證明文件皆已符合簡章所列規定。</a:t>
              </a:r>
              <a:endParaRPr lang="en-US" altLang="zh-TW" sz="1400" b="1" dirty="0">
                <a:solidFill>
                  <a:srgbClr val="C00000"/>
                </a:solidFill>
                <a:latin typeface="微軟正黑體" pitchFamily="34" charset="-120"/>
                <a:ea typeface="微軟正黑體" pitchFamily="34" charset="-120"/>
              </a:endParaRPr>
            </a:p>
            <a:p>
              <a:pPr algn="just" eaLnBrk="1" fontAlgn="auto" hangingPunct="1">
                <a:spcBef>
                  <a:spcPts val="0"/>
                </a:spcBef>
                <a:spcAft>
                  <a:spcPts val="0"/>
                </a:spcAft>
                <a:defRPr/>
              </a:pPr>
              <a:endParaRPr lang="en-US" altLang="zh-TW" sz="1400" dirty="0">
                <a:solidFill>
                  <a:srgbClr val="0070C0"/>
                </a:solidFill>
                <a:latin typeface="微軟正黑體" pitchFamily="34" charset="-120"/>
                <a:ea typeface="微軟正黑體" pitchFamily="34" charset="-120"/>
              </a:endParaRPr>
            </a:p>
            <a:p>
              <a:pPr algn="just" eaLnBrk="1" fontAlgn="auto" hangingPunct="1">
                <a:spcBef>
                  <a:spcPts val="0"/>
                </a:spcBef>
                <a:spcAft>
                  <a:spcPts val="0"/>
                </a:spcAft>
                <a:buFont typeface="Wingdings" pitchFamily="2" charset="2"/>
                <a:buChar char="ü"/>
                <a:defRPr/>
              </a:pPr>
              <a:r>
                <a:rPr lang="zh-TW" altLang="zh-TW" sz="1400" b="1" dirty="0">
                  <a:solidFill>
                    <a:srgbClr val="C00000"/>
                  </a:solidFill>
                  <a:latin typeface="微軟正黑體" pitchFamily="34" charset="-120"/>
                  <a:ea typeface="微軟正黑體" pitchFamily="34" charset="-120"/>
                </a:rPr>
                <a:t>已詳閱簡章有關網路選填登記志願之相關規定，同意遵守在家長</a:t>
              </a:r>
              <a:r>
                <a:rPr lang="en-US" altLang="zh-TW" sz="1400" b="1" dirty="0">
                  <a:solidFill>
                    <a:srgbClr val="C0000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監護人</a:t>
              </a:r>
              <a:r>
                <a:rPr lang="en-US" altLang="zh-TW" sz="1400" b="1" dirty="0">
                  <a:solidFill>
                    <a:srgbClr val="C0000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陪同下，於規定時間內共同完成網路選填登記志願並確定送出。</a:t>
              </a:r>
              <a:endParaRPr lang="zh-TW" altLang="en-US" sz="1400" dirty="0">
                <a:solidFill>
                  <a:srgbClr val="C00000"/>
                </a:solidFill>
                <a:latin typeface="微軟正黑體" pitchFamily="34" charset="-120"/>
                <a:ea typeface="微軟正黑體" pitchFamily="34" charset="-120"/>
              </a:endParaRPr>
            </a:p>
          </p:txBody>
        </p:sp>
        <p:pic>
          <p:nvPicPr>
            <p:cNvPr id="91165" name="Picture 6"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107185">
              <a:off x="11737112" y="3157094"/>
              <a:ext cx="332625" cy="34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7" name="直線單箭頭接點 46"/>
          <p:cNvCxnSpPr>
            <a:stCxn id="48" idx="3"/>
          </p:cNvCxnSpPr>
          <p:nvPr/>
        </p:nvCxnSpPr>
        <p:spPr>
          <a:xfrm flipV="1">
            <a:off x="9512627" y="5698978"/>
            <a:ext cx="222250" cy="382587"/>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4799340" y="5818040"/>
            <a:ext cx="4713287" cy="5270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aphicFrame>
        <p:nvGraphicFramePr>
          <p:cNvPr id="51" name="表格 50"/>
          <p:cNvGraphicFramePr>
            <a:graphicFrameLocks noGrp="1"/>
          </p:cNvGraphicFramePr>
          <p:nvPr>
            <p:extLst>
              <p:ext uri="{D42A27DB-BD31-4B8C-83A1-F6EECF244321}">
                <p14:modId xmlns:p14="http://schemas.microsoft.com/office/powerpoint/2010/main" val="3525495758"/>
              </p:ext>
            </p:extLst>
          </p:nvPr>
        </p:nvGraphicFramePr>
        <p:xfrm>
          <a:off x="503476" y="1706920"/>
          <a:ext cx="3416478" cy="518160"/>
        </p:xfrm>
        <a:graphic>
          <a:graphicData uri="http://schemas.openxmlformats.org/drawingml/2006/table">
            <a:tbl>
              <a:tblPr firstRow="1" bandRow="1">
                <a:tableStyleId>{5C22544A-7EE6-4342-B048-85BDC9FD1C3A}</a:tableStyleId>
              </a:tblPr>
              <a:tblGrid>
                <a:gridCol w="2698216">
                  <a:extLst>
                    <a:ext uri="{9D8B030D-6E8A-4147-A177-3AD203B41FA5}">
                      <a16:colId xmlns:a16="http://schemas.microsoft.com/office/drawing/2014/main" val="20000"/>
                    </a:ext>
                  </a:extLst>
                </a:gridCol>
                <a:gridCol w="718262">
                  <a:extLst>
                    <a:ext uri="{9D8B030D-6E8A-4147-A177-3AD203B41FA5}">
                      <a16:colId xmlns:a16="http://schemas.microsoft.com/office/drawing/2014/main" val="20001"/>
                    </a:ext>
                  </a:extLst>
                </a:gridCol>
              </a:tblGrid>
              <a:tr h="370840">
                <a:tc>
                  <a:txBody>
                    <a:bodyPr/>
                    <a:lstStyle/>
                    <a:p>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已報考</a:t>
                      </a:r>
                      <a:r>
                        <a:rPr lang="en-US" altLang="zh-TW" sz="14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109</a:t>
                      </a:r>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en-US" altLang="zh-TW"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未報考</a:t>
                      </a:r>
                      <a:r>
                        <a:rPr lang="en-US" altLang="zh-TW" sz="14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109</a:t>
                      </a:r>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zh-TW" altLang="en-US" sz="1400"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0" dirty="0" smtClean="0">
                          <a:solidFill>
                            <a:schemeClr val="tx1"/>
                          </a:solidFill>
                          <a:latin typeface="標楷體" panose="03000509000000000000" pitchFamily="65" charset="-120"/>
                          <a:ea typeface="標楷體" panose="03000509000000000000" pitchFamily="65" charset="-120"/>
                        </a:rPr>
                        <a:t>准考證號碼</a:t>
                      </a:r>
                      <a:endParaRPr lang="zh-TW" altLang="en-US" sz="1400"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056356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p:cNvPicPr>
            <a:picLocks noChangeAspect="1"/>
          </p:cNvPicPr>
          <p:nvPr/>
        </p:nvPicPr>
        <p:blipFill>
          <a:blip r:embed="rId3"/>
          <a:stretch>
            <a:fillRect/>
          </a:stretch>
        </p:blipFill>
        <p:spPr>
          <a:xfrm>
            <a:off x="5410993" y="103313"/>
            <a:ext cx="4769258" cy="6714399"/>
          </a:xfrm>
          <a:prstGeom prst="rect">
            <a:avLst/>
          </a:prstGeom>
        </p:spPr>
      </p:pic>
      <p:sp>
        <p:nvSpPr>
          <p:cNvPr id="13" name="文字方塊 12"/>
          <p:cNvSpPr txBox="1"/>
          <p:nvPr/>
        </p:nvSpPr>
        <p:spPr>
          <a:xfrm>
            <a:off x="1508125" y="3470275"/>
            <a:ext cx="3668713" cy="922338"/>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a:t>
            </a:r>
            <a:r>
              <a:rPr lang="en-US" altLang="zh-TW" dirty="0">
                <a:solidFill>
                  <a:srgbClr val="0070C0"/>
                </a:solidFill>
                <a:latin typeface="微軟正黑體" pitchFamily="34" charset="-120"/>
                <a:ea typeface="微軟正黑體" pitchFamily="34" charset="-120"/>
              </a:rPr>
              <a:t>3</a:t>
            </a:r>
            <a:r>
              <a:rPr lang="zh-TW" altLang="en-US" dirty="0">
                <a:solidFill>
                  <a:srgbClr val="0070C0"/>
                </a:solidFill>
                <a:latin typeface="微軟正黑體" pitchFamily="34" charset="-120"/>
                <a:ea typeface="微軟正黑體" pitchFamily="34" charset="-120"/>
              </a:rPr>
              <a:t>）</a:t>
            </a:r>
            <a:r>
              <a:rPr lang="zh-TW" altLang="zh-TW" dirty="0">
                <a:solidFill>
                  <a:srgbClr val="0070C0"/>
                </a:solidFill>
                <a:latin typeface="微軟正黑體" pitchFamily="34" charset="-120"/>
                <a:ea typeface="微軟正黑體" pitchFamily="34" charset="-120"/>
              </a:rPr>
              <a:t>超額比序項目積分證明單</a:t>
            </a:r>
            <a:r>
              <a:rPr lang="zh-TW" altLang="en-US" dirty="0">
                <a:solidFill>
                  <a:srgbClr val="0070C0"/>
                </a:solidFill>
                <a:latin typeface="微軟正黑體" pitchFamily="34" charset="-120"/>
                <a:ea typeface="微軟正黑體" pitchFamily="34" charset="-120"/>
              </a:rPr>
              <a:t>正</a:t>
            </a:r>
            <a:endParaRPr lang="en-US" altLang="zh-TW"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en-US" altLang="zh-TW" dirty="0">
                <a:solidFill>
                  <a:srgbClr val="0070C0"/>
                </a:solidFill>
                <a:latin typeface="微軟正黑體" pitchFamily="34" charset="-120"/>
                <a:ea typeface="微軟正黑體" pitchFamily="34" charset="-120"/>
              </a:rPr>
              <a:t>         </a:t>
            </a:r>
            <a:r>
              <a:rPr lang="en-US" altLang="zh-TW" sz="1100" dirty="0">
                <a:solidFill>
                  <a:srgbClr val="0070C0"/>
                </a:solidFill>
                <a:latin typeface="微軟正黑體" pitchFamily="34" charset="-120"/>
                <a:ea typeface="微軟正黑體" pitchFamily="34" charset="-120"/>
              </a:rPr>
              <a:t>  </a:t>
            </a:r>
            <a:r>
              <a:rPr lang="zh-TW" altLang="en-US" dirty="0">
                <a:solidFill>
                  <a:srgbClr val="0070C0"/>
                </a:solidFill>
                <a:latin typeface="微軟正黑體" pitchFamily="34" charset="-120"/>
                <a:ea typeface="微軟正黑體" pitchFamily="34" charset="-120"/>
              </a:rPr>
              <a:t>本審核確認後，加蓋學校章</a:t>
            </a:r>
            <a:endParaRPr lang="en-US" altLang="zh-TW"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en-US" altLang="zh-TW" dirty="0">
                <a:solidFill>
                  <a:srgbClr val="0070C0"/>
                </a:solidFill>
                <a:latin typeface="微軟正黑體" pitchFamily="34" charset="-120"/>
                <a:ea typeface="微軟正黑體" pitchFamily="34" charset="-120"/>
              </a:rPr>
              <a:t>         </a:t>
            </a:r>
            <a:r>
              <a:rPr lang="en-US" altLang="zh-TW" sz="1600" dirty="0">
                <a:solidFill>
                  <a:srgbClr val="0070C0"/>
                </a:solidFill>
                <a:latin typeface="微軟正黑體" pitchFamily="34" charset="-120"/>
                <a:ea typeface="微軟正黑體" pitchFamily="34" charset="-120"/>
              </a:rPr>
              <a:t> </a:t>
            </a:r>
            <a:r>
              <a:rPr lang="en-US" altLang="zh-TW" sz="700" dirty="0">
                <a:solidFill>
                  <a:srgbClr val="0070C0"/>
                </a:solidFill>
                <a:latin typeface="微軟正黑體" pitchFamily="34" charset="-120"/>
                <a:ea typeface="微軟正黑體" pitchFamily="34" charset="-120"/>
              </a:rPr>
              <a:t> </a:t>
            </a:r>
            <a:r>
              <a:rPr lang="zh-TW" altLang="en-US" dirty="0">
                <a:solidFill>
                  <a:srgbClr val="0070C0"/>
                </a:solidFill>
                <a:latin typeface="微軟正黑體" pitchFamily="34" charset="-120"/>
                <a:ea typeface="微軟正黑體" pitchFamily="34" charset="-120"/>
              </a:rPr>
              <a:t>戳浮貼於此</a:t>
            </a:r>
          </a:p>
        </p:txBody>
      </p:sp>
      <p:sp>
        <p:nvSpPr>
          <p:cNvPr id="16" name="文字方塊 15"/>
          <p:cNvSpPr txBox="1"/>
          <p:nvPr/>
        </p:nvSpPr>
        <p:spPr>
          <a:xfrm>
            <a:off x="1846263" y="2147888"/>
            <a:ext cx="3197225" cy="5842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1</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浮貼特種身分證明</a:t>
            </a:r>
            <a:r>
              <a:rPr lang="zh-TW" altLang="en-US" sz="1600" dirty="0">
                <a:solidFill>
                  <a:srgbClr val="0070C0"/>
                </a:solidFill>
                <a:latin typeface="微軟正黑體" pitchFamily="34" charset="-120"/>
                <a:ea typeface="微軟正黑體" pitchFamily="34" charset="-120"/>
              </a:rPr>
              <a:t>影本</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          </a:t>
            </a:r>
            <a:r>
              <a:rPr lang="zh-TW" altLang="en-US" sz="1600" dirty="0">
                <a:solidFill>
                  <a:srgbClr val="C00000"/>
                </a:solidFill>
                <a:latin typeface="微軟正黑體" pitchFamily="34" charset="-120"/>
                <a:ea typeface="微軟正黑體" pitchFamily="34" charset="-120"/>
              </a:rPr>
              <a:t>原住民免附證明文件</a:t>
            </a:r>
            <a:endParaRPr lang="zh-TW" altLang="zh-TW" sz="1600" dirty="0">
              <a:solidFill>
                <a:srgbClr val="C00000"/>
              </a:solidFill>
              <a:latin typeface="微軟正黑體" pitchFamily="34" charset="-120"/>
              <a:ea typeface="微軟正黑體" pitchFamily="34" charset="-120"/>
            </a:endParaRPr>
          </a:p>
        </p:txBody>
      </p:sp>
      <p:sp>
        <p:nvSpPr>
          <p:cNvPr id="22" name="矩形 21"/>
          <p:cNvSpPr/>
          <p:nvPr/>
        </p:nvSpPr>
        <p:spPr>
          <a:xfrm>
            <a:off x="2212975" y="908050"/>
            <a:ext cx="2492375" cy="31115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lnSpc>
                <a:spcPts val="1700"/>
              </a:lnSpc>
              <a:spcBef>
                <a:spcPts val="0"/>
              </a:spcBef>
              <a:spcAft>
                <a:spcPts val="0"/>
              </a:spcAft>
              <a:defRPr/>
            </a:pPr>
            <a:r>
              <a:rPr lang="zh-TW" altLang="en-US" dirty="0">
                <a:solidFill>
                  <a:srgbClr val="0070C0"/>
                </a:solidFill>
                <a:latin typeface="微軟正黑體" pitchFamily="34" charset="-120"/>
                <a:ea typeface="微軟正黑體" pitchFamily="34" charset="-120"/>
              </a:rPr>
              <a:t>特種身分生限擇一勾選</a:t>
            </a:r>
          </a:p>
        </p:txBody>
      </p:sp>
      <p:sp>
        <p:nvSpPr>
          <p:cNvPr id="93189" name="文字方塊 25"/>
          <p:cNvSpPr txBox="1">
            <a:spLocks noChangeArrowheads="1"/>
          </p:cNvSpPr>
          <p:nvPr/>
        </p:nvSpPr>
        <p:spPr bwMode="auto">
          <a:xfrm>
            <a:off x="1250950" y="261938"/>
            <a:ext cx="4364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300" b="1">
                <a:latin typeface="微軟正黑體" panose="020B0604030504040204" pitchFamily="34" charset="-120"/>
                <a:ea typeface="微軟正黑體" panose="020B0604030504040204" pitchFamily="34" charset="-120"/>
              </a:rPr>
              <a:t>特種身分生報名表範例</a:t>
            </a:r>
            <a:r>
              <a:rPr lang="zh-TW" altLang="en-US" sz="2300" b="1">
                <a:solidFill>
                  <a:srgbClr val="C00000"/>
                </a:solidFill>
                <a:latin typeface="微軟正黑體" panose="020B0604030504040204" pitchFamily="34" charset="-120"/>
                <a:ea typeface="微軟正黑體" panose="020B0604030504040204" pitchFamily="34" charset="-120"/>
              </a:rPr>
              <a:t>（黃色）</a:t>
            </a:r>
          </a:p>
        </p:txBody>
      </p:sp>
      <p:pic>
        <p:nvPicPr>
          <p:cNvPr id="93190" name="Picture 2"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6731" y="718258"/>
            <a:ext cx="454460" cy="3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2" descr="http://pic.qiantucdn.com/58pic/12/02/43/79x58PICspJ.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17141">
            <a:off x="1249777" y="3289514"/>
            <a:ext cx="453955" cy="3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2" descr="http://pic.qiantucdn.com/58pic/12/02/43/79x58PICspJ.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57748">
            <a:off x="1580680" y="1919285"/>
            <a:ext cx="431628" cy="3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字方塊 33"/>
          <p:cNvSpPr txBox="1"/>
          <p:nvPr/>
        </p:nvSpPr>
        <p:spPr>
          <a:xfrm>
            <a:off x="1974850" y="5408613"/>
            <a:ext cx="2797175" cy="5842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6</a:t>
            </a:r>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7</a:t>
            </a:r>
            <a:r>
              <a:rPr lang="zh-TW" altLang="en-US" sz="1600" dirty="0" smtClean="0">
                <a:solidFill>
                  <a:srgbClr val="0070C0"/>
                </a:solidFill>
                <a:latin typeface="微軟正黑體" pitchFamily="34" charset="-120"/>
                <a:ea typeface="微軟正黑體" pitchFamily="34" charset="-120"/>
              </a:rPr>
              <a:t>）</a:t>
            </a:r>
            <a:r>
              <a:rPr lang="zh-TW" altLang="en-US" sz="1600" dirty="0">
                <a:solidFill>
                  <a:srgbClr val="0070C0"/>
                </a:solidFill>
                <a:latin typeface="微軟正黑體" pitchFamily="34" charset="-120"/>
                <a:ea typeface="微軟正黑體" pitchFamily="34" charset="-120"/>
              </a:rPr>
              <a:t>浮貼競賽證明</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en-US" altLang="zh-TW" sz="1600" dirty="0">
                <a:solidFill>
                  <a:srgbClr val="0070C0"/>
                </a:solidFill>
                <a:latin typeface="微軟正黑體" pitchFamily="34" charset="-120"/>
                <a:ea typeface="微軟正黑體" pitchFamily="34" charset="-120"/>
              </a:rPr>
              <a:t>                   </a:t>
            </a:r>
            <a:r>
              <a:rPr lang="en-US" altLang="zh-TW" sz="1200" dirty="0">
                <a:solidFill>
                  <a:srgbClr val="0070C0"/>
                </a:solidFill>
                <a:latin typeface="微軟正黑體" pitchFamily="34" charset="-120"/>
                <a:ea typeface="微軟正黑體" pitchFamily="34" charset="-120"/>
              </a:rPr>
              <a:t>  </a:t>
            </a:r>
            <a:r>
              <a:rPr lang="zh-TW" altLang="en-US" sz="1600" dirty="0">
                <a:solidFill>
                  <a:srgbClr val="0070C0"/>
                </a:solidFill>
                <a:latin typeface="微軟正黑體" pitchFamily="34" charset="-120"/>
                <a:ea typeface="微軟正黑體" pitchFamily="34" charset="-120"/>
              </a:rPr>
              <a:t>文件影本</a:t>
            </a:r>
            <a:endParaRPr lang="zh-TW" altLang="zh-TW" sz="1600" dirty="0">
              <a:solidFill>
                <a:srgbClr val="0070C0"/>
              </a:solidFill>
              <a:latin typeface="微軟正黑體" pitchFamily="34" charset="-120"/>
              <a:ea typeface="微軟正黑體" pitchFamily="34" charset="-120"/>
            </a:endParaRPr>
          </a:p>
        </p:txBody>
      </p:sp>
      <p:pic>
        <p:nvPicPr>
          <p:cNvPr id="93194" name="Picture 2"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1354" y="5240100"/>
            <a:ext cx="453956" cy="3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5" name="投影片編號版面配置區 2"/>
          <p:cNvSpPr>
            <a:spLocks noGrp="1"/>
          </p:cNvSpPr>
          <p:nvPr>
            <p:ph type="sldNum" sz="quarter" idx="4294967295"/>
          </p:nvPr>
        </p:nvSpPr>
        <p:spPr bwMode="auto">
          <a:xfrm>
            <a:off x="9324000" y="640800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fontAlgn="base">
              <a:lnSpc>
                <a:spcPct val="100000"/>
              </a:lnSpc>
              <a:spcBef>
                <a:spcPct val="0"/>
              </a:spcBef>
              <a:spcAft>
                <a:spcPct val="0"/>
              </a:spcAft>
              <a:buFontTx/>
              <a:buNone/>
            </a:pPr>
            <a:fld id="{441652A9-C2B2-48CF-91B5-4EE1373327D6}" type="slidenum">
              <a:rPr lang="zh-TW" altLang="en-US" sz="2000" b="1" u="sng" smtClean="0"/>
              <a:pPr fontAlgn="base">
                <a:lnSpc>
                  <a:spcPct val="100000"/>
                </a:lnSpc>
                <a:spcBef>
                  <a:spcPct val="0"/>
                </a:spcBef>
                <a:spcAft>
                  <a:spcPct val="0"/>
                </a:spcAft>
                <a:buFontTx/>
                <a:buNone/>
              </a:pPr>
              <a:t>39</a:t>
            </a:fld>
            <a:endParaRPr lang="zh-TW" altLang="en-US" sz="2000" b="1" u="sng" dirty="0" smtClean="0"/>
          </a:p>
        </p:txBody>
      </p:sp>
      <p:sp>
        <p:nvSpPr>
          <p:cNvPr id="23" name="矩形 22"/>
          <p:cNvSpPr/>
          <p:nvPr/>
        </p:nvSpPr>
        <p:spPr>
          <a:xfrm>
            <a:off x="5412988" y="72425"/>
            <a:ext cx="4767263" cy="6745287"/>
          </a:xfrm>
          <a:prstGeom prst="rect">
            <a:avLst/>
          </a:prstGeom>
          <a:solidFill>
            <a:srgbClr val="FFFFCA">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1" name="矩形 20"/>
          <p:cNvSpPr/>
          <p:nvPr/>
        </p:nvSpPr>
        <p:spPr>
          <a:xfrm>
            <a:off x="5428504" y="860425"/>
            <a:ext cx="4751747" cy="4032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27" name="直線單箭頭接點 26"/>
          <p:cNvCxnSpPr>
            <a:stCxn id="29" idx="1"/>
          </p:cNvCxnSpPr>
          <p:nvPr/>
        </p:nvCxnSpPr>
        <p:spPr>
          <a:xfrm flipH="1" flipV="1">
            <a:off x="5043488" y="2732088"/>
            <a:ext cx="403225" cy="71580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5446713" y="3224054"/>
            <a:ext cx="4733538" cy="4476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39" name="直線單箭頭接點 38"/>
          <p:cNvCxnSpPr/>
          <p:nvPr/>
        </p:nvCxnSpPr>
        <p:spPr>
          <a:xfrm flipH="1">
            <a:off x="8576515" y="2126627"/>
            <a:ext cx="1189330" cy="18824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13" idx="3"/>
          </p:cNvCxnSpPr>
          <p:nvPr/>
        </p:nvCxnSpPr>
        <p:spPr>
          <a:xfrm>
            <a:off x="5176838" y="3931444"/>
            <a:ext cx="798449" cy="61198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stCxn id="21" idx="1"/>
            <a:endCxn id="22" idx="3"/>
          </p:cNvCxnSpPr>
          <p:nvPr/>
        </p:nvCxnSpPr>
        <p:spPr>
          <a:xfrm flipH="1">
            <a:off x="4705350" y="1062038"/>
            <a:ext cx="723154" cy="1587"/>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4772025" y="5130800"/>
            <a:ext cx="1674231" cy="4286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9765845" y="1588634"/>
            <a:ext cx="2246313" cy="5842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2</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a:t>
            </a:r>
            <a:r>
              <a:rPr lang="zh-TW" altLang="en-US" sz="1600" dirty="0">
                <a:solidFill>
                  <a:srgbClr val="0070C0"/>
                </a:solidFill>
                <a:latin typeface="微軟正黑體" pitchFamily="34" charset="-120"/>
                <a:ea typeface="微軟正黑體" pitchFamily="34" charset="-120"/>
              </a:rPr>
              <a:t>「弱勢身分」</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en-US" altLang="zh-TW" sz="1600" dirty="0">
                <a:solidFill>
                  <a:srgbClr val="0070C0"/>
                </a:solidFill>
                <a:latin typeface="微軟正黑體" pitchFamily="34" charset="-120"/>
                <a:ea typeface="微軟正黑體" pitchFamily="34" charset="-120"/>
              </a:rPr>
              <a:t>         </a:t>
            </a:r>
            <a:r>
              <a:rPr lang="en-US" altLang="zh-TW" sz="1200" dirty="0">
                <a:solidFill>
                  <a:srgbClr val="0070C0"/>
                </a:solidFill>
                <a:latin typeface="微軟正黑體" pitchFamily="34" charset="-120"/>
                <a:ea typeface="微軟正黑體" pitchFamily="34" charset="-120"/>
              </a:rPr>
              <a:t>  </a:t>
            </a:r>
            <a:r>
              <a:rPr lang="zh-TW" altLang="zh-TW" sz="1600" dirty="0">
                <a:solidFill>
                  <a:srgbClr val="0070C0"/>
                </a:solidFill>
                <a:latin typeface="微軟正黑體" pitchFamily="34" charset="-120"/>
                <a:ea typeface="微軟正黑體" pitchFamily="34" charset="-120"/>
              </a:rPr>
              <a:t>證明</a:t>
            </a:r>
            <a:r>
              <a:rPr lang="zh-TW" altLang="en-US" sz="1600" dirty="0">
                <a:solidFill>
                  <a:srgbClr val="0070C0"/>
                </a:solidFill>
                <a:latin typeface="微軟正黑體" pitchFamily="34" charset="-120"/>
                <a:ea typeface="微軟正黑體" pitchFamily="34" charset="-120"/>
              </a:rPr>
              <a:t>文件影本</a:t>
            </a:r>
            <a:endParaRPr lang="zh-TW" altLang="zh-TW" sz="1600" dirty="0">
              <a:solidFill>
                <a:srgbClr val="0070C0"/>
              </a:solidFill>
              <a:latin typeface="微軟正黑體" pitchFamily="34" charset="-120"/>
              <a:ea typeface="微軟正黑體" pitchFamily="34" charset="-120"/>
            </a:endParaRPr>
          </a:p>
        </p:txBody>
      </p:sp>
      <p:pic>
        <p:nvPicPr>
          <p:cNvPr id="93206" name="Picture 2" descr="http://pic.qiantucdn.com/58pic/12/02/43/79x58PICspJ.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534815" flipH="1">
            <a:off x="11635436" y="1316264"/>
            <a:ext cx="3937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線單箭頭接點 27"/>
          <p:cNvCxnSpPr/>
          <p:nvPr/>
        </p:nvCxnSpPr>
        <p:spPr>
          <a:xfrm>
            <a:off x="4760913" y="5559426"/>
            <a:ext cx="1685343" cy="168512"/>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3208" name="群組 23"/>
          <p:cNvGrpSpPr>
            <a:grpSpLocks noChangeAspect="1"/>
          </p:cNvGrpSpPr>
          <p:nvPr/>
        </p:nvGrpSpPr>
        <p:grpSpPr bwMode="auto">
          <a:xfrm>
            <a:off x="104775" y="-127000"/>
            <a:ext cx="1644650" cy="2051050"/>
            <a:chOff x="8289433" y="1787707"/>
            <a:chExt cx="1949271" cy="2430528"/>
          </a:xfrm>
        </p:grpSpPr>
        <p:grpSp>
          <p:nvGrpSpPr>
            <p:cNvPr id="93209" name="淘宝网Chenying0907出品 90"/>
            <p:cNvGrpSpPr>
              <a:grpSpLocks/>
            </p:cNvGrpSpPr>
            <p:nvPr/>
          </p:nvGrpSpPr>
          <p:grpSpPr bwMode="auto">
            <a:xfrm>
              <a:off x="8289433" y="1787707"/>
              <a:ext cx="1949271" cy="2430528"/>
              <a:chOff x="3295850" y="1908877"/>
              <a:chExt cx="3738030" cy="4660916"/>
            </a:xfrm>
          </p:grpSpPr>
          <p:sp>
            <p:nvSpPr>
              <p:cNvPr id="31" name="圆角淘宝网Chenying0907出品 91"/>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sp>
            <p:nvSpPr>
              <p:cNvPr id="32" name="淘宝网Chenying0907出品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ea typeface="SimSun" panose="02010600030101010101" pitchFamily="2" charset="-122"/>
                </a:endParaRPr>
              </a:p>
            </p:txBody>
          </p:sp>
          <p:sp>
            <p:nvSpPr>
              <p:cNvPr id="33" name="圆角淘宝网Chenying0907出品 93"/>
              <p:cNvSpPr/>
              <p:nvPr/>
            </p:nvSpPr>
            <p:spPr>
              <a:xfrm rot="2760000">
                <a:off x="3358628" y="2852802"/>
                <a:ext cx="3953506" cy="2592561"/>
              </a:xfrm>
              <a:prstGeom prst="roundRect">
                <a:avLst>
                  <a:gd name="adj" fmla="val 50000"/>
                </a:avLst>
              </a:prstGeom>
              <a:gradFill>
                <a:gsLst>
                  <a:gs pos="37000">
                    <a:srgbClr val="6C6C6C">
                      <a:alpha val="35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sp>
            <p:nvSpPr>
              <p:cNvPr id="37" name="淘宝网Chenying0907出品 5"/>
              <p:cNvSpPr>
                <a:spLocks/>
              </p:cNvSpPr>
              <p:nvPr/>
            </p:nvSpPr>
            <p:spPr bwMode="auto">
              <a:xfrm rot="10800000">
                <a:off x="3548420" y="2522155"/>
                <a:ext cx="2056638" cy="18254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030A0"/>
              </a:solidFill>
              <a:ln>
                <a:noFill/>
              </a:ln>
            </p:spPr>
            <p:style>
              <a:lnRef idx="2">
                <a:schemeClr val="accent4">
                  <a:shade val="50000"/>
                </a:schemeClr>
              </a:lnRef>
              <a:fillRef idx="1">
                <a:schemeClr val="accent4"/>
              </a:fillRef>
              <a:effectRef idx="0">
                <a:schemeClr val="accent4"/>
              </a:effectRef>
              <a:fontRef idx="minor">
                <a:schemeClr val="lt1"/>
              </a:fontRef>
            </p:style>
            <p:txBody>
              <a:bodyPr/>
              <a:lstStyle/>
              <a:p>
                <a:pPr eaLnBrk="1" fontAlgn="auto" hangingPunct="1">
                  <a:spcBef>
                    <a:spcPts val="0"/>
                  </a:spcBef>
                  <a:spcAft>
                    <a:spcPts val="0"/>
                  </a:spcAft>
                  <a:defRPr/>
                </a:pPr>
                <a:endParaRPr lang="zh-CN" altLang="en-US">
                  <a:solidFill>
                    <a:prstClr val="black"/>
                  </a:solidFill>
                </a:endParaRPr>
              </a:p>
            </p:txBody>
          </p:sp>
        </p:grpSp>
        <p:sp>
          <p:nvSpPr>
            <p:cNvPr id="30" name="KSO_Shape"/>
            <p:cNvSpPr>
              <a:spLocks/>
            </p:cNvSpPr>
            <p:nvPr/>
          </p:nvSpPr>
          <p:spPr bwMode="auto">
            <a:xfrm>
              <a:off x="8654451" y="2316329"/>
              <a:ext cx="647248" cy="55119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chemeClr val="bg1"/>
                </a:solidFill>
                <a:latin typeface="+mn-lt"/>
                <a:ea typeface="宋体" panose="02010600030101010101" pitchFamily="2" charset="-122"/>
              </a:endParaRPr>
            </a:p>
          </p:txBody>
        </p:sp>
      </p:grpSp>
    </p:spTree>
    <p:extLst>
      <p:ext uri="{BB962C8B-B14F-4D97-AF65-F5344CB8AC3E}">
        <p14:creationId xmlns:p14="http://schemas.microsoft.com/office/powerpoint/2010/main" val="2275174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29122" y="79436"/>
            <a:ext cx="10709666" cy="707886"/>
          </a:xfrm>
          <a:prstGeom prst="rect">
            <a:avLst/>
          </a:prstGeom>
          <a:noFill/>
        </p:spPr>
        <p:txBody>
          <a:bodyPr wrap="square" rtlCol="0">
            <a:spAutoFit/>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cs typeface="+mj-cs"/>
              </a:rPr>
              <a:t>貳、五專優先免試</a:t>
            </a:r>
            <a:r>
              <a:rPr lang="zh-TW" altLang="en-US" sz="4000" b="1" dirty="0">
                <a:solidFill>
                  <a:srgbClr val="002060"/>
                </a:solidFill>
                <a:latin typeface="微軟正黑體" panose="020B0604030504040204" pitchFamily="34" charset="-120"/>
                <a:ea typeface="微軟正黑體" panose="020B0604030504040204" pitchFamily="34" charset="-120"/>
                <a:cs typeface="+mj-cs"/>
              </a:rPr>
              <a:t>入學招生重要</a:t>
            </a:r>
            <a:r>
              <a:rPr lang="zh-TW" altLang="en-US" sz="4000" b="1" dirty="0" smtClean="0">
                <a:solidFill>
                  <a:srgbClr val="002060"/>
                </a:solidFill>
                <a:latin typeface="微軟正黑體" panose="020B0604030504040204" pitchFamily="34" charset="-120"/>
                <a:ea typeface="微軟正黑體" panose="020B0604030504040204" pitchFamily="34" charset="-120"/>
                <a:cs typeface="+mj-cs"/>
              </a:rPr>
              <a:t>日程</a:t>
            </a:r>
            <a:endParaRPr lang="zh-TW" altLang="en-US" sz="4000" b="1" dirty="0">
              <a:solidFill>
                <a:srgbClr val="002060"/>
              </a:solidFill>
              <a:latin typeface="微軟正黑體" panose="020B0604030504040204" pitchFamily="34" charset="-120"/>
              <a:ea typeface="微軟正黑體" panose="020B0604030504040204" pitchFamily="34" charset="-120"/>
              <a:cs typeface="+mj-cs"/>
            </a:endParaRPr>
          </a:p>
        </p:txBody>
      </p:sp>
      <p:sp>
        <p:nvSpPr>
          <p:cNvPr id="2" name="投影片編號版面配置區 1"/>
          <p:cNvSpPr>
            <a:spLocks noGrp="1"/>
          </p:cNvSpPr>
          <p:nvPr>
            <p:ph type="sldNum" sz="quarter" idx="12"/>
          </p:nvPr>
        </p:nvSpPr>
        <p:spPr>
          <a:xfrm>
            <a:off x="9334500" y="6377926"/>
            <a:ext cx="2743200" cy="365125"/>
          </a:xfrm>
        </p:spPr>
        <p:txBody>
          <a:bodyPr vert="horz" lIns="91440" tIns="45720" rIns="91440" bIns="45720" rtlCol="0" anchor="ctr"/>
          <a:lstStyle/>
          <a:p>
            <a:fld id="{97006424-D9F2-4793-8C2C-FF1240B9B1D0}" type="slidenum">
              <a:rPr lang="zh-TW" altLang="en-US">
                <a:solidFill>
                  <a:schemeClr val="tx1"/>
                </a:solidFill>
              </a:rPr>
              <a:pPr/>
              <a:t>4</a:t>
            </a:fld>
            <a:endParaRPr lang="zh-TW" altLang="en-US" dirty="0">
              <a:solidFill>
                <a:schemeClr val="tx1"/>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914711630"/>
              </p:ext>
            </p:extLst>
          </p:nvPr>
        </p:nvGraphicFramePr>
        <p:xfrm>
          <a:off x="257175" y="711800"/>
          <a:ext cx="11747500" cy="6131516"/>
        </p:xfrm>
        <a:graphic>
          <a:graphicData uri="http://schemas.openxmlformats.org/drawingml/2006/table">
            <a:tbl>
              <a:tblPr/>
              <a:tblGrid>
                <a:gridCol w="623888">
                  <a:extLst>
                    <a:ext uri="{9D8B030D-6E8A-4147-A177-3AD203B41FA5}">
                      <a16:colId xmlns:a16="http://schemas.microsoft.com/office/drawing/2014/main" val="20000"/>
                    </a:ext>
                  </a:extLst>
                </a:gridCol>
                <a:gridCol w="3802062">
                  <a:extLst>
                    <a:ext uri="{9D8B030D-6E8A-4147-A177-3AD203B41FA5}">
                      <a16:colId xmlns:a16="http://schemas.microsoft.com/office/drawing/2014/main" val="20001"/>
                    </a:ext>
                  </a:extLst>
                </a:gridCol>
                <a:gridCol w="7321550">
                  <a:extLst>
                    <a:ext uri="{9D8B030D-6E8A-4147-A177-3AD203B41FA5}">
                      <a16:colId xmlns:a16="http://schemas.microsoft.com/office/drawing/2014/main" val="20002"/>
                    </a:ext>
                  </a:extLst>
                </a:gridCol>
              </a:tblGrid>
              <a:tr h="33556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項次</a:t>
                      </a: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en-US"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t>
                      </a:r>
                      <a:r>
                        <a:rPr kumimoji="0" lang="zh-TW"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期</a:t>
                      </a: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400"/>
                        </a:lnSpc>
                        <a:spcBef>
                          <a:spcPts val="600"/>
                        </a:spcBef>
                        <a:spcAft>
                          <a:spcPts val="600"/>
                        </a:spcAft>
                        <a:buClrTx/>
                        <a:buSzTx/>
                        <a:buFontTx/>
                        <a:buNone/>
                        <a:tabLst/>
                      </a:pPr>
                      <a:r>
                        <a:rPr kumimoji="0" lang="zh-TW"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項</a:t>
                      </a:r>
                      <a:r>
                        <a:rPr kumimoji="0" lang="en-US"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t>
                      </a:r>
                      <a:r>
                        <a:rPr kumimoji="0" lang="zh-TW" altLang="zh-TW" sz="16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目</a:t>
                      </a: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extLst>
                  <a:ext uri="{0D108BD9-81ED-4DB2-BD59-A6C34878D82A}">
                    <a16:rowId xmlns:a16="http://schemas.microsoft.com/office/drawing/2014/main" val="10000"/>
                  </a:ext>
                </a:extLst>
              </a:tr>
              <a:tr h="31052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a:t>
                      </a:r>
                      <a:endParaRPr kumimoji="0" lang="zh-TW" altLang="zh-TW" sz="1400" b="1" i="0" u="none" strike="noStrike" cap="none" normalizeH="0" baseline="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ts val="300"/>
                        </a:spcBef>
                        <a:spcAft>
                          <a:spcPts val="3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15</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三</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）起</a:t>
                      </a: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ts val="300"/>
                        </a:spcBef>
                        <a:spcAft>
                          <a:spcPts val="300"/>
                        </a:spcAft>
                        <a:buClrTx/>
                        <a:buSzTx/>
                        <a:buFontTx/>
                        <a:buNone/>
                        <a:tabLst/>
                      </a:pPr>
                      <a:r>
                        <a:rPr kumimoji="0" lang="zh-TW" altLang="zh-TW" sz="1400" b="0"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rPr>
                        <a:t>簡章、報名表公告暨下載</a:t>
                      </a: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1"/>
                  </a:ext>
                </a:extLst>
              </a:tr>
              <a:tr h="66612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2</a:t>
                      </a:r>
                      <a:endParaRPr kumimoji="0" lang="zh-TW" altLang="zh-TW" sz="1400" b="1" i="0" u="none" strike="noStrike" cap="none" normalizeH="0" baseline="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zh-TW" altLang="en-US" sz="1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五專優免</a:t>
                      </a:r>
                      <a:r>
                        <a:rPr kumimoji="0" lang="zh-TW" altLang="en-US"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集體報名網站</a:t>
                      </a:r>
                      <a:r>
                        <a:rPr kumimoji="0" lang="zh-TW" altLang="en-US" sz="1400" b="1" i="0" u="none" strike="noStrike" cap="none" normalizeH="0" baseline="0" dirty="0" smtClean="0">
                          <a:ln>
                            <a:noFill/>
                          </a:ln>
                          <a:solidFill>
                            <a:srgbClr val="C00000"/>
                          </a:solidFill>
                          <a:effectLst/>
                          <a:uFill>
                            <a:solidFill>
                              <a:schemeClr val="accent1">
                                <a:lumMod val="75000"/>
                              </a:schemeClr>
                            </a:solidFill>
                          </a:uFill>
                          <a:latin typeface="微軟正黑體" panose="020B0604030504040204" pitchFamily="34" charset="-120"/>
                          <a:ea typeface="微軟正黑體" panose="020B0604030504040204" pitchFamily="34" charset="-120"/>
                        </a:rPr>
                        <a:t>練習版</a:t>
                      </a:r>
                      <a:r>
                        <a:rPr kumimoji="0" lang="zh-TW" altLang="en-US"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開放</a:t>
                      </a:r>
                      <a:endParaRPr kumimoji="0" lang="en-US"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年５月  </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4</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日（一）</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10:00 </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起</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b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5</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14</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日（四）</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17:00 </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止</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ts val="600"/>
                        </a:spcBef>
                        <a:spcAft>
                          <a:spcPts val="600"/>
                        </a:spcAft>
                        <a:buClrTx/>
                        <a:buSzTx/>
                        <a:buFontTx/>
                        <a:buNone/>
                        <a:tabLst/>
                      </a:pPr>
                      <a:r>
                        <a:rPr kumimoji="0" lang="zh-TW"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國中集體報名</a:t>
                      </a:r>
                      <a:r>
                        <a:rPr kumimoji="0" lang="zh-TW" altLang="en-US"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練習版</a:t>
                      </a:r>
                      <a:r>
                        <a:rPr kumimoji="0" lang="zh-TW"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網址：</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https://www.jctv.ntut.edu.tw/u5/</a:t>
                      </a:r>
                      <a:endPar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2"/>
                  </a:ext>
                </a:extLst>
              </a:tr>
              <a:tr h="66612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3</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國中學校集體報名</a:t>
                      </a:r>
                      <a:endPar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108</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5</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18</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一</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10:00 </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起</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b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5</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22</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五</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12:00</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止</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zh-TW" sz="14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報名資料請於</a:t>
                      </a:r>
                      <a:r>
                        <a:rPr kumimoji="0" lang="en-US"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5</a:t>
                      </a:r>
                      <a:r>
                        <a:rPr kumimoji="0" lang="zh-TW"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22</a:t>
                      </a:r>
                      <a:r>
                        <a:rPr kumimoji="0" lang="zh-TW"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日（星期</a:t>
                      </a:r>
                      <a:r>
                        <a:rPr kumimoji="0" lang="zh-TW" altLang="en-US"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五</a:t>
                      </a:r>
                      <a:r>
                        <a:rPr kumimoji="0" lang="zh-TW" altLang="zh-TW" sz="14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）前</a:t>
                      </a:r>
                      <a:r>
                        <a:rPr kumimoji="0" lang="zh-TW" altLang="zh-TW" sz="14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寄</a:t>
                      </a:r>
                      <a:r>
                        <a:rPr kumimoji="0" lang="zh-TW" altLang="en-US" sz="14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至</a:t>
                      </a:r>
                      <a:r>
                        <a:rPr kumimoji="0" lang="en-US" altLang="zh-TW" sz="14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
                      </a:r>
                      <a:br>
                        <a:rPr kumimoji="0" lang="en-US" altLang="zh-TW" sz="14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b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10608</a:t>
                      </a:r>
                      <a:r>
                        <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臺北市大安區忠孝東路三段</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1</a:t>
                      </a:r>
                      <a:r>
                        <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號國立臺北科技大學億光大樓</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5</a:t>
                      </a:r>
                      <a:r>
                        <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樓（</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108</a:t>
                      </a:r>
                      <a:r>
                        <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學年度五專</a:t>
                      </a:r>
                      <a:r>
                        <a:rPr kumimoji="0" lang="zh-TW" altLang="en-US"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優先</a:t>
                      </a:r>
                      <a:r>
                        <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免試入學招生委員會收）</a:t>
                      </a: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國中集體報名網址：</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https://www.jctv.ntut.edu.tw/u5/</a:t>
                      </a:r>
                      <a:endPar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extLst>
                  <a:ext uri="{0D108BD9-81ED-4DB2-BD59-A6C34878D82A}">
                    <a16:rowId xmlns:a16="http://schemas.microsoft.com/office/drawing/2014/main" val="10003"/>
                  </a:ext>
                </a:extLst>
              </a:tr>
              <a:tr h="876484">
                <a:tc>
                  <a:txBody>
                    <a:body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4</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個別網路報名：</a:t>
                      </a:r>
                      <a:endPar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ts val="0"/>
                        </a:spcBef>
                        <a:spcAft>
                          <a:spcPts val="300"/>
                        </a:spcAft>
                        <a:buClrTx/>
                        <a:buSzTx/>
                        <a:buFontTx/>
                        <a:buNone/>
                        <a:tabLst>
                          <a:tab pos="2451100" algn="l"/>
                        </a:tabLst>
                      </a:pP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5</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18</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一</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10:00 </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起</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b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5</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22</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五</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15:00</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止</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b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完成網路資料輸入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及繳費</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tc vMerge="1">
                  <a:txBody>
                    <a:bodyPr/>
                    <a:lstStyle/>
                    <a:p>
                      <a:pPr marL="0" marR="0" lvl="0" indent="0" algn="l" defTabSz="914400" rtl="0" eaLnBrk="1" fontAlgn="base" latinLnBrk="0" hangingPunct="1">
                        <a:lnSpc>
                          <a:spcPts val="2000"/>
                        </a:lnSpc>
                        <a:spcBef>
                          <a:spcPct val="0"/>
                        </a:spcBef>
                        <a:spcAft>
                          <a:spcPct val="0"/>
                        </a:spcAft>
                        <a:buClrTx/>
                        <a:buSzTx/>
                        <a:buFontTx/>
                        <a:buNone/>
                        <a:tabLst/>
                      </a:pPr>
                      <a:endParaRPr kumimoji="0" lang="zh-TW" altLang="zh-TW" sz="18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extLst>
                  <a:ext uri="{0D108BD9-81ED-4DB2-BD59-A6C34878D82A}">
                    <a16:rowId xmlns:a16="http://schemas.microsoft.com/office/drawing/2014/main" val="14140475"/>
                  </a:ext>
                </a:extLst>
              </a:tr>
              <a:tr h="53590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5</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5</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25</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一</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10:00 </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起</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b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6</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2</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二</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17:00</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止</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免試生志願選填系統操作練習</a:t>
                      </a:r>
                      <a:endPar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操作網址：</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https://www.jctv.ntut.edu.tw/u5/</a:t>
                      </a:r>
                      <a:endPar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4"/>
                  </a:ext>
                </a:extLst>
              </a:tr>
              <a:tr h="58599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6</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6</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2</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二</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10:00 </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起</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b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6</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3</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三</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12:00</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止</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開放免試生查詢成績及級距</a:t>
                      </a:r>
                      <a:r>
                        <a:rPr kumimoji="0" lang="en-US" altLang="zh-TW"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en-US"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不含會考成績及志願序積分</a:t>
                      </a:r>
                      <a:r>
                        <a:rPr kumimoji="0" lang="en-US" altLang="zh-TW"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p>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受理免試生成績複查</a:t>
                      </a:r>
                      <a:endParaRPr kumimoji="0" lang="zh-TW"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5"/>
                  </a:ext>
                </a:extLst>
              </a:tr>
              <a:tr h="58599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7</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4</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四</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10:00 </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起</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a:r>
                      <a:b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b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6</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9</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二</a:t>
                      </a:r>
                      <a:r>
                        <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17:00</a:t>
                      </a: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 止</a:t>
                      </a:r>
                      <a:endParaRPr kumimoji="0" lang="zh-TW"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開放免試生志願選填登記</a:t>
                      </a:r>
                      <a:endPar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免試生志願選填登記系統網址：</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https://www.jctv.ntut.edu.tw/u5/</a:t>
                      </a:r>
                      <a:endPar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FCA"/>
                    </a:solidFill>
                  </a:tcPr>
                </a:tc>
                <a:extLst>
                  <a:ext uri="{0D108BD9-81ED-4DB2-BD59-A6C34878D82A}">
                    <a16:rowId xmlns:a16="http://schemas.microsoft.com/office/drawing/2014/main" val="10006"/>
                  </a:ext>
                </a:extLst>
              </a:tr>
              <a:tr h="31052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8</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6</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5</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五</a:t>
                      </a:r>
                      <a:r>
                        <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15:00 </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起</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開放免試生查詢成績及級距</a:t>
                      </a:r>
                      <a:r>
                        <a:rPr kumimoji="0" lang="en-US" altLang="zh-TW"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en-US"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含會考成績，但不含志願序積分</a:t>
                      </a:r>
                      <a:r>
                        <a:rPr kumimoji="0" lang="en-US" altLang="zh-TW" sz="1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a:t>
                      </a: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7"/>
                  </a:ext>
                </a:extLst>
              </a:tr>
              <a:tr h="58599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9</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6</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11</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日（四）  </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9:00</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起</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網路錄取公告及分發結果查詢</a:t>
                      </a:r>
                      <a:endParaRPr kumimoji="0" lang="en-US" altLang="zh-TW" sz="1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200"/>
                        </a:lnSpc>
                        <a:spcBef>
                          <a:spcPct val="0"/>
                        </a:spcBef>
                        <a:spcAft>
                          <a:spcPct val="0"/>
                        </a:spcAft>
                        <a:buClrTx/>
                        <a:buSzTx/>
                        <a:buFontTx/>
                        <a:buNone/>
                        <a:tabLst/>
                      </a:pPr>
                      <a:r>
                        <a:rPr kumimoji="0" lang="zh-TW"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網址：</a:t>
                      </a:r>
                      <a:r>
                        <a:rPr kumimoji="0" lang="en-US"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https://www.jctv.ntut.edu.tw/u5/</a:t>
                      </a:r>
                      <a:endParaRPr kumimoji="0" lang="zh-TW" altLang="zh-TW" sz="1400" b="1"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8"/>
                  </a:ext>
                </a:extLst>
              </a:tr>
              <a:tr h="5859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200"/>
                        </a:lnSpc>
                        <a:spcBef>
                          <a:spcPts val="600"/>
                        </a:spcBef>
                        <a:spcAft>
                          <a:spcPts val="600"/>
                        </a:spcAft>
                        <a:buClrTx/>
                        <a:buSzTx/>
                        <a:buFontTx/>
                        <a:buNone/>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9999"/>
                    </a:solidFill>
                  </a:tcPr>
                </a:tc>
                <a:tc>
                  <a:txBody>
                    <a:bodyPr/>
                    <a:lstStyle>
                      <a:lvl1pPr>
                        <a:lnSpc>
                          <a:spcPct val="90000"/>
                        </a:lnSpc>
                        <a:spcBef>
                          <a:spcPts val="1000"/>
                        </a:spcBef>
                        <a:buFont typeface="Arial" panose="020B0604020202020204" pitchFamily="34" charset="0"/>
                        <a:tabLst>
                          <a:tab pos="2451100" algn="l"/>
                        </a:tabLst>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tabLst>
                          <a:tab pos="2451100" algn="l"/>
                        </a:tabLst>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tabLst>
                          <a:tab pos="2451100" algn="l"/>
                        </a:tabLst>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tabLst>
                          <a:tab pos="2451100" algn="l"/>
                        </a:tabLst>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0"/>
                        </a:spcBef>
                        <a:spcAft>
                          <a:spcPts val="0"/>
                        </a:spcAft>
                        <a:buClrTx/>
                        <a:buSzTx/>
                        <a:buFontTx/>
                        <a:buNone/>
                        <a:tabLst>
                          <a:tab pos="2451100" algn="l"/>
                        </a:tabLst>
                      </a:pP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109</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年</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6</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月</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15</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日（一） </a:t>
                      </a:r>
                      <a:r>
                        <a:rPr kumimoji="0" lang="en-US"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15:00</a:t>
                      </a:r>
                      <a:r>
                        <a:rPr kumimoji="0" lang="zh-TW" altLang="en-US"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rPr>
                        <a:t> 止</a:t>
                      </a:r>
                      <a:endParaRPr kumimoji="0" lang="zh-TW" altLang="zh-TW" sz="1400" b="1"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EBEB"/>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錄取報到及放棄錄取截止</a:t>
                      </a:r>
                      <a:endParaRPr kumimoji="0" lang="en-US"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2200"/>
                        </a:lnSpc>
                        <a:spcBef>
                          <a:spcPct val="0"/>
                        </a:spcBef>
                        <a:spcAft>
                          <a:spcPct val="0"/>
                        </a:spcAft>
                        <a:buClrTx/>
                        <a:buSzTx/>
                        <a:buFontTx/>
                        <a:buNone/>
                        <a:tabLst/>
                      </a:pPr>
                      <a:r>
                        <a:rPr kumimoji="0" lang="zh-TW" altLang="en-US"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rPr>
                        <a:t>（招生學校聯絡資訊請參閱簡章）</a:t>
                      </a:r>
                      <a:endParaRPr kumimoji="0" lang="zh-TW" altLang="zh-TW" sz="1400" b="0" i="0" u="none" strike="noStrike" cap="none" normalizeH="0" baseline="0" dirty="0" smtClean="0">
                        <a:ln>
                          <a:noFill/>
                        </a:ln>
                        <a:solidFill>
                          <a:srgbClr val="0033CC"/>
                        </a:solidFill>
                        <a:effectLst/>
                        <a:latin typeface="微軟正黑體" panose="020B0604030504040204" pitchFamily="34" charset="-120"/>
                        <a:ea typeface="微軟正黑體" panose="020B0604030504040204" pitchFamily="34" charset="-120"/>
                      </a:endParaRPr>
                    </a:p>
                  </a:txBody>
                  <a:tcPr marL="36195" marR="36195" marT="17778" marB="17778" anchor="ctr" horzOverflow="overflow">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lnTlToBr>
                      <a:noFill/>
                    </a:lnTlToBr>
                    <a:lnBlToTr>
                      <a:noFill/>
                    </a:lnBlToTr>
                    <a:solidFill>
                      <a:srgbClr val="FFFBF7"/>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214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919624" y="1900767"/>
            <a:ext cx="10141360" cy="1470025"/>
          </a:xfrm>
          <a:prstGeom prst="rect">
            <a:avLst/>
          </a:prstGeom>
        </p:spPr>
        <p:txBody>
          <a:bodyPr vert="horz" lIns="91440" tIns="45720" rIns="91440" bIns="45720" rtlCol="0" anchor="ctr">
            <a:noAutofit/>
          </a:bodyPr>
          <a:lstStyle/>
          <a:p>
            <a:pPr algn="ctr">
              <a:spcBef>
                <a:spcPct val="0"/>
              </a:spcBef>
              <a:defRPr/>
            </a:pPr>
            <a:r>
              <a:rPr lang="zh-TW" altLang="en-US" sz="5000" b="1" dirty="0" smtClean="0">
                <a:solidFill>
                  <a:srgbClr val="000099"/>
                </a:solidFill>
                <a:latin typeface="微軟正黑體" pitchFamily="34" charset="-120"/>
                <a:ea typeface="微軟正黑體" pitchFamily="34" charset="-120"/>
                <a:cs typeface="+mj-cs"/>
              </a:rPr>
              <a:t>拾壹、系統操作說明</a:t>
            </a:r>
            <a:endParaRPr lang="zh-TW" altLang="en-US" sz="5000" dirty="0">
              <a:latin typeface="微軟正黑體" pitchFamily="34" charset="-120"/>
              <a:ea typeface="微軟正黑體" pitchFamily="34" charset="-120"/>
              <a:cs typeface="+mj-cs"/>
            </a:endParaRPr>
          </a:p>
        </p:txBody>
      </p:sp>
      <p:sp>
        <p:nvSpPr>
          <p:cNvPr id="10" name="副標題 2"/>
          <p:cNvSpPr txBox="1">
            <a:spLocks/>
          </p:cNvSpPr>
          <p:nvPr/>
        </p:nvSpPr>
        <p:spPr>
          <a:xfrm>
            <a:off x="0" y="5910655"/>
            <a:ext cx="11487842" cy="368300"/>
          </a:xfrm>
          <a:prstGeom prst="rect">
            <a:avLst/>
          </a:prstGeom>
          <a:solidFill>
            <a:srgbClr val="B7F0FB"/>
          </a:solidFill>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pic>
        <p:nvPicPr>
          <p:cNvPr id="11" name="Picture 1" descr="F:\檢測\聯合會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759" y="154412"/>
            <a:ext cx="4305300" cy="783699"/>
          </a:xfrm>
          <a:prstGeom prst="rect">
            <a:avLst/>
          </a:prstGeom>
          <a:noFill/>
        </p:spPr>
      </p:pic>
      <p:grpSp>
        <p:nvGrpSpPr>
          <p:cNvPr id="8" name="群組 5"/>
          <p:cNvGrpSpPr>
            <a:grpSpLocks/>
          </p:cNvGrpSpPr>
          <p:nvPr/>
        </p:nvGrpSpPr>
        <p:grpSpPr bwMode="auto">
          <a:xfrm>
            <a:off x="-12700" y="3505200"/>
            <a:ext cx="5305425" cy="3373438"/>
            <a:chOff x="129389" y="1189848"/>
            <a:chExt cx="9778054" cy="5628804"/>
          </a:xfrm>
        </p:grpSpPr>
        <p:pic>
          <p:nvPicPr>
            <p:cNvPr id="9" name="圖片 1"/>
            <p:cNvPicPr>
              <a:picLocks noChangeAspect="1"/>
            </p:cNvPicPr>
            <p:nvPr/>
          </p:nvPicPr>
          <p:blipFill>
            <a:blip r:embed="rId4" cstate="email">
              <a:extLst>
                <a:ext uri="{28A0092B-C50C-407E-A947-70E740481C1C}">
                  <a14:useLocalDpi xmlns:a14="http://schemas.microsoft.com/office/drawing/2010/main"/>
                </a:ext>
              </a:extLst>
            </a:blip>
            <a:srcRect b="-92"/>
            <a:stretch>
              <a:fillRect/>
            </a:stretch>
          </p:blipFill>
          <p:spPr bwMode="auto">
            <a:xfrm>
              <a:off x="129389" y="3020089"/>
              <a:ext cx="9778054" cy="37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7690" y="1189848"/>
              <a:ext cx="2500018" cy="226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圖片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48263" y="3506788"/>
            <a:ext cx="704373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65130" y="3840480"/>
            <a:ext cx="2341142" cy="24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8516" y="4466099"/>
            <a:ext cx="1268893" cy="195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a:xfrm>
            <a:off x="9324000" y="6408000"/>
            <a:ext cx="2743200" cy="365125"/>
          </a:xfrm>
        </p:spPr>
        <p:txBody>
          <a:bodyPr vert="horz" lIns="91440" tIns="45720" rIns="91440" bIns="45720" rtlCol="0" anchor="ctr"/>
          <a:lstStyle/>
          <a:p>
            <a:fld id="{97006424-D9F2-4793-8C2C-FF1240B9B1D0}" type="slidenum">
              <a:rPr lang="zh-TW" altLang="en-US" sz="2000">
                <a:solidFill>
                  <a:schemeClr val="tx1"/>
                </a:solidFill>
              </a:rPr>
              <a:pPr/>
              <a:t>40</a:t>
            </a:fld>
            <a:endParaRPr lang="zh-TW" altLang="en-US" sz="2000" dirty="0">
              <a:solidFill>
                <a:schemeClr val="tx1"/>
              </a:solidFill>
            </a:endParaRPr>
          </a:p>
        </p:txBody>
      </p:sp>
    </p:spTree>
    <p:extLst>
      <p:ext uri="{BB962C8B-B14F-4D97-AF65-F5344CB8AC3E}">
        <p14:creationId xmlns:p14="http://schemas.microsoft.com/office/powerpoint/2010/main" val="42039438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76400" y="966189"/>
            <a:ext cx="10515600" cy="1325563"/>
          </a:xfrm>
        </p:spPr>
        <p:txBody>
          <a:bodyPr>
            <a:normAutofit/>
          </a:bodyPr>
          <a:lstStyle/>
          <a:p>
            <a:pPr marL="1076325" indent="-90488"/>
            <a:r>
              <a:rPr lang="en-US" altLang="zh-TW" sz="3400" b="1" dirty="0">
                <a:solidFill>
                  <a:srgbClr val="002060"/>
                </a:solidFill>
                <a:latin typeface="微軟正黑體" panose="020B0604030504040204" pitchFamily="34" charset="-120"/>
                <a:ea typeface="微軟正黑體" panose="020B0604030504040204" pitchFamily="34" charset="-120"/>
              </a:rPr>
              <a:t> </a:t>
            </a:r>
            <a:r>
              <a:rPr lang="en-US" altLang="zh-TW" sz="2800" b="1" dirty="0" smtClean="0">
                <a:solidFill>
                  <a:srgbClr val="C00000"/>
                </a:solidFill>
                <a:latin typeface="微軟正黑體" panose="020B0604030504040204" pitchFamily="34" charset="-120"/>
                <a:ea typeface="微軟正黑體" panose="020B0604030504040204" pitchFamily="34" charset="-120"/>
              </a:rPr>
              <a:t>109</a:t>
            </a:r>
            <a:r>
              <a:rPr lang="zh-TW" altLang="en-US" sz="2800" b="1" dirty="0" smtClean="0">
                <a:solidFill>
                  <a:srgbClr val="C00000"/>
                </a:solidFill>
                <a:latin typeface="微軟正黑體" panose="020B0604030504040204" pitchFamily="34" charset="-120"/>
                <a:ea typeface="微軟正黑體" panose="020B0604030504040204" pitchFamily="34" charset="-120"/>
              </a:rPr>
              <a:t>學年</a:t>
            </a:r>
            <a:r>
              <a:rPr lang="zh-TW" altLang="en-US" sz="2800" b="1" dirty="0">
                <a:solidFill>
                  <a:srgbClr val="C00000"/>
                </a:solidFill>
                <a:latin typeface="微軟正黑體" panose="020B0604030504040204" pitchFamily="34" charset="-120"/>
                <a:ea typeface="微軟正黑體" panose="020B0604030504040204" pitchFamily="34" charset="-120"/>
              </a:rPr>
              <a:t>度</a:t>
            </a:r>
            <a:r>
              <a:rPr lang="en-US" altLang="zh-TW" sz="3400" b="1" dirty="0">
                <a:solidFill>
                  <a:srgbClr val="002060"/>
                </a:solidFill>
                <a:latin typeface="微軟正黑體" panose="020B0604030504040204" pitchFamily="34" charset="-120"/>
                <a:ea typeface="微軟正黑體" panose="020B0604030504040204" pitchFamily="34" charset="-120"/>
              </a:rPr>
              <a:t/>
            </a:r>
            <a:br>
              <a:rPr lang="en-US" altLang="zh-TW" sz="3400" b="1" dirty="0">
                <a:solidFill>
                  <a:srgbClr val="002060"/>
                </a:solidFill>
                <a:latin typeface="微軟正黑體" panose="020B0604030504040204" pitchFamily="34" charset="-120"/>
                <a:ea typeface="微軟正黑體" panose="020B0604030504040204" pitchFamily="34" charset="-120"/>
              </a:rPr>
            </a:br>
            <a:r>
              <a:rPr lang="zh-TW" altLang="en-US" sz="3600" b="1" dirty="0" smtClean="0">
                <a:solidFill>
                  <a:srgbClr val="002060"/>
                </a:solidFill>
                <a:latin typeface="微軟正黑體" panose="020B0604030504040204" pitchFamily="34" charset="-120"/>
                <a:ea typeface="微軟正黑體" panose="020B0604030504040204" pitchFamily="34" charset="-120"/>
              </a:rPr>
              <a:t>五專</a:t>
            </a:r>
            <a:r>
              <a:rPr lang="zh-TW" altLang="en-US" sz="3600" b="1" dirty="0">
                <a:solidFill>
                  <a:srgbClr val="002060"/>
                </a:solidFill>
                <a:latin typeface="微軟正黑體" panose="020B0604030504040204" pitchFamily="34" charset="-120"/>
                <a:ea typeface="微軟正黑體" panose="020B0604030504040204" pitchFamily="34" charset="-120"/>
              </a:rPr>
              <a:t>優先免試入學報名方式</a:t>
            </a:r>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41</a:t>
            </a:fld>
            <a:endParaRPr lang="zh-TW" altLang="en-US" sz="2000" dirty="0">
              <a:solidFill>
                <a:schemeClr val="tx1"/>
              </a:solidFill>
            </a:endParaRPr>
          </a:p>
        </p:txBody>
      </p:sp>
      <p:pic>
        <p:nvPicPr>
          <p:cNvPr id="3074" name="Picture 2" descr="https://lh3.ggpht.com/A0x3jzuH1qRkE10HcTiT4qQr_6iAqVg-CTsoIqxnoIFyv92V91WI3KqiVlOvLtfoMRg=w3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3682" y="1232429"/>
            <a:ext cx="852368" cy="852368"/>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1646977" y="388808"/>
            <a:ext cx="5287223" cy="769441"/>
          </a:xfrm>
          <a:prstGeom prst="rect">
            <a:avLst/>
          </a:prstGeom>
          <a:noFill/>
        </p:spPr>
        <p:txBody>
          <a:bodyPr wrap="square" rtlCol="0">
            <a:spAutoFit/>
          </a:bodyPr>
          <a:lstStyle/>
          <a:p>
            <a:r>
              <a:rPr lang="zh-TW" altLang="en-US" sz="4400" b="1" dirty="0" smtClean="0">
                <a:solidFill>
                  <a:srgbClr val="002060"/>
                </a:solidFill>
                <a:latin typeface="微軟正黑體" panose="020B0604030504040204" pitchFamily="34" charset="-120"/>
                <a:ea typeface="微軟正黑體" panose="020B0604030504040204" pitchFamily="34" charset="-120"/>
              </a:rPr>
              <a:t>一、集體報名系統</a:t>
            </a:r>
            <a:endParaRPr lang="zh-TW" altLang="en-US" sz="4400" b="1" dirty="0">
              <a:solidFill>
                <a:srgbClr val="002060"/>
              </a:solidFill>
              <a:latin typeface="微軟正黑體" panose="020B0604030504040204" pitchFamily="34" charset="-120"/>
              <a:ea typeface="微軟正黑體" panose="020B0604030504040204" pitchFamily="34" charset="-120"/>
            </a:endParaRPr>
          </a:p>
        </p:txBody>
      </p:sp>
      <p:pic>
        <p:nvPicPr>
          <p:cNvPr id="10" name="Picture 2" descr="http://img9.mypsd.com.cn/20131014/Mypsd_53053_201310140802210014B.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a:ext>
            </a:extLst>
          </a:blip>
          <a:srcRect/>
          <a:stretch/>
        </p:blipFill>
        <p:spPr bwMode="auto">
          <a:xfrm>
            <a:off x="9113400" y="0"/>
            <a:ext cx="3078600" cy="177281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32"/>
          <p:cNvGrpSpPr>
            <a:grpSpLocks/>
          </p:cNvGrpSpPr>
          <p:nvPr/>
        </p:nvGrpSpPr>
        <p:grpSpPr bwMode="auto">
          <a:xfrm>
            <a:off x="307063" y="2158977"/>
            <a:ext cx="11390013" cy="4555660"/>
            <a:chOff x="341023" y="1327333"/>
            <a:chExt cx="8570955" cy="4554991"/>
          </a:xfrm>
        </p:grpSpPr>
        <p:grpSp>
          <p:nvGrpSpPr>
            <p:cNvPr id="11" name="群組 33"/>
            <p:cNvGrpSpPr>
              <a:grpSpLocks/>
            </p:cNvGrpSpPr>
            <p:nvPr/>
          </p:nvGrpSpPr>
          <p:grpSpPr bwMode="auto">
            <a:xfrm>
              <a:off x="341023" y="1327333"/>
              <a:ext cx="8570955" cy="4554991"/>
              <a:chOff x="864910" y="1870496"/>
              <a:chExt cx="6069485" cy="3098486"/>
            </a:xfrm>
          </p:grpSpPr>
          <p:sp>
            <p:nvSpPr>
              <p:cNvPr id="26" name="íšḷiḑe">
                <a:extLst/>
              </p:cNvPr>
              <p:cNvSpPr/>
              <p:nvPr/>
            </p:nvSpPr>
            <p:spPr bwMode="auto">
              <a:xfrm>
                <a:off x="908732" y="1932580"/>
                <a:ext cx="5977420" cy="2965997"/>
              </a:xfrm>
              <a:prstGeom prst="rect">
                <a:avLst/>
              </a:prstGeom>
              <a:solidFill>
                <a:schemeClr val="bg1">
                  <a:lumMod val="95000"/>
                </a:schemeClr>
              </a:solidFill>
              <a:ln>
                <a:noFill/>
              </a:ln>
              <a:extLst/>
            </p:spPr>
            <p:txBody>
              <a:bodyPr anchor="ctr">
                <a:normAutofit/>
              </a:bodyPr>
              <a:lstStyle/>
              <a:p>
                <a:pPr algn="ctr" eaLnBrk="1" fontAlgn="auto" hangingPunct="1">
                  <a:spcBef>
                    <a:spcPts val="0"/>
                  </a:spcBef>
                  <a:spcAft>
                    <a:spcPts val="0"/>
                  </a:spcAft>
                  <a:defRPr/>
                </a:pPr>
                <a:endParaRPr>
                  <a:latin typeface="+mn-lt"/>
                  <a:ea typeface="+mn-ea"/>
                </a:endParaRPr>
              </a:p>
            </p:txBody>
          </p:sp>
          <p:sp>
            <p:nvSpPr>
              <p:cNvPr id="27" name="íṡlíḓe">
                <a:extLst/>
              </p:cNvPr>
              <p:cNvSpPr/>
              <p:nvPr/>
            </p:nvSpPr>
            <p:spPr bwMode="auto">
              <a:xfrm>
                <a:off x="864910" y="1870496"/>
                <a:ext cx="6069485" cy="110891"/>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fontScale="25000" lnSpcReduction="20000"/>
              </a:bodyPr>
              <a:lstStyle/>
              <a:p>
                <a:pPr algn="ctr" eaLnBrk="1" fontAlgn="auto" hangingPunct="1">
                  <a:spcBef>
                    <a:spcPts val="0"/>
                  </a:spcBef>
                  <a:spcAft>
                    <a:spcPts val="0"/>
                  </a:spcAft>
                  <a:defRPr/>
                </a:pPr>
                <a:endParaRPr>
                  <a:latin typeface="+mn-lt"/>
                  <a:ea typeface="+mn-ea"/>
                </a:endParaRPr>
              </a:p>
            </p:txBody>
          </p:sp>
          <p:sp>
            <p:nvSpPr>
              <p:cNvPr id="28" name="iṡļîḋe">
                <a:extLst/>
              </p:cNvPr>
              <p:cNvSpPr/>
              <p:nvPr/>
            </p:nvSpPr>
            <p:spPr bwMode="auto">
              <a:xfrm>
                <a:off x="864911" y="4848369"/>
                <a:ext cx="6069484" cy="120613"/>
              </a:xfrm>
              <a:prstGeom prst="rect">
                <a:avLst/>
              </a:prstGeom>
              <a:solidFill>
                <a:schemeClr val="tx1">
                  <a:lumMod val="50000"/>
                  <a:lumOff val="50000"/>
                </a:schemeClr>
              </a:solidFill>
              <a:ln>
                <a:noFill/>
              </a:ln>
              <a:extLst/>
            </p:spPr>
            <p:txBody>
              <a:bodyPr anchor="ctr">
                <a:normAutofit fontScale="40000" lnSpcReduction="20000"/>
              </a:bodyPr>
              <a:lstStyle/>
              <a:p>
                <a:pPr algn="ctr" eaLnBrk="1" fontAlgn="auto" hangingPunct="1">
                  <a:spcBef>
                    <a:spcPts val="0"/>
                  </a:spcBef>
                  <a:spcAft>
                    <a:spcPts val="0"/>
                  </a:spcAft>
                  <a:defRPr/>
                </a:pPr>
                <a:endParaRPr>
                  <a:latin typeface="+mn-lt"/>
                  <a:ea typeface="+mn-ea"/>
                </a:endParaRPr>
              </a:p>
            </p:txBody>
          </p:sp>
          <p:cxnSp>
            <p:nvCxnSpPr>
              <p:cNvPr id="29" name="直接连接符 7">
                <a:extLst/>
              </p:cNvPr>
              <p:cNvCxnSpPr/>
              <p:nvPr/>
            </p:nvCxnSpPr>
            <p:spPr>
              <a:xfrm>
                <a:off x="1464140" y="3545145"/>
                <a:ext cx="5278254" cy="0"/>
              </a:xfrm>
              <a:prstGeom prst="line">
                <a:avLst/>
              </a:prstGeom>
              <a:ln w="3175"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8">
                <a:extLst/>
              </p:cNvPr>
              <p:cNvCxnSpPr/>
              <p:nvPr/>
            </p:nvCxnSpPr>
            <p:spPr>
              <a:xfrm>
                <a:off x="2210480" y="2633320"/>
                <a:ext cx="0" cy="1957536"/>
              </a:xfrm>
              <a:prstGeom prst="line">
                <a:avLst/>
              </a:prstGeom>
              <a:ln w="3175"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12" name="í$lîḍè"/>
            <p:cNvSpPr txBox="1">
              <a:spLocks noChangeArrowheads="1"/>
            </p:cNvSpPr>
            <p:nvPr/>
          </p:nvSpPr>
          <p:spPr bwMode="auto">
            <a:xfrm>
              <a:off x="1346768" y="2618574"/>
              <a:ext cx="895424" cy="93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b="1" dirty="0">
                  <a:latin typeface="微軟正黑體" panose="020B0604030504040204" pitchFamily="34" charset="-120"/>
                  <a:ea typeface="微軟正黑體" panose="020B0604030504040204" pitchFamily="34" charset="-120"/>
                </a:rPr>
                <a:t>網路</a:t>
              </a:r>
              <a:endParaRPr lang="en-US" altLang="zh-TW"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b="1" dirty="0">
                  <a:latin typeface="微軟正黑體" panose="020B0604030504040204" pitchFamily="34" charset="-120"/>
                  <a:ea typeface="微軟正黑體" panose="020B0604030504040204" pitchFamily="34" charset="-120"/>
                </a:rPr>
                <a:t>報名</a:t>
              </a:r>
              <a:endParaRPr lang="en-US" altLang="zh-CN" b="1" dirty="0">
                <a:latin typeface="微軟正黑體" panose="020B0604030504040204" pitchFamily="34" charset="-120"/>
                <a:ea typeface="微軟正黑體" panose="020B0604030504040204" pitchFamily="34" charset="-120"/>
              </a:endParaRPr>
            </a:p>
          </p:txBody>
        </p:sp>
        <p:sp>
          <p:nvSpPr>
            <p:cNvPr id="13" name="îṡļide"/>
            <p:cNvSpPr txBox="1">
              <a:spLocks noChangeArrowheads="1"/>
            </p:cNvSpPr>
            <p:nvPr/>
          </p:nvSpPr>
          <p:spPr bwMode="auto">
            <a:xfrm>
              <a:off x="2442395" y="2426136"/>
              <a:ext cx="2715782" cy="11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zh-TW" altLang="en-US" b="1" dirty="0">
                  <a:solidFill>
                    <a:srgbClr val="7030A0"/>
                  </a:solidFill>
                  <a:latin typeface="微軟正黑體" panose="020B0604030504040204" pitchFamily="34" charset="-120"/>
                  <a:ea typeface="微軟正黑體" panose="020B0604030504040204" pitchFamily="34" charset="-120"/>
                </a:rPr>
                <a:t>國中集體報名</a:t>
              </a:r>
              <a:endParaRPr lang="en-US" altLang="zh-TW" b="1" dirty="0">
                <a:solidFill>
                  <a:srgbClr val="7030A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en-US" altLang="zh-TW" sz="2000" b="1" dirty="0" smtClean="0">
                  <a:solidFill>
                    <a:srgbClr val="C00000"/>
                  </a:solidFill>
                  <a:latin typeface="微軟正黑體" panose="020B0604030504040204" pitchFamily="34" charset="-120"/>
                  <a:ea typeface="微軟正黑體" panose="020B0604030504040204" pitchFamily="34" charset="-120"/>
                </a:rPr>
                <a:t>109/5/18</a:t>
              </a:r>
              <a:r>
                <a:rPr lang="zh-TW" altLang="en-US" sz="2000" b="1" dirty="0" smtClean="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一）</a:t>
              </a:r>
              <a:r>
                <a:rPr lang="en-US" altLang="zh-TW" sz="2000" b="1" dirty="0" smtClean="0">
                  <a:solidFill>
                    <a:srgbClr val="C00000"/>
                  </a:solidFill>
                  <a:latin typeface="微軟正黑體" panose="020B0604030504040204" pitchFamily="34" charset="-120"/>
                  <a:ea typeface="微軟正黑體" panose="020B0604030504040204" pitchFamily="34" charset="-120"/>
                </a:rPr>
                <a:t>10:00</a:t>
              </a:r>
              <a:r>
                <a:rPr lang="zh-TW" altLang="en-US" sz="2000" b="1" dirty="0" smtClean="0">
                  <a:solidFill>
                    <a:srgbClr val="C00000"/>
                  </a:solidFill>
                  <a:latin typeface="微軟正黑體" panose="020B0604030504040204" pitchFamily="34" charset="-120"/>
                  <a:ea typeface="微軟正黑體" panose="020B0604030504040204" pitchFamily="34" charset="-120"/>
                </a:rPr>
                <a:t>至</a:t>
              </a:r>
              <a:endParaRPr lang="en-US" altLang="zh-TW" sz="2000" b="1" dirty="0">
                <a:solidFill>
                  <a:srgbClr val="C0000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zh-TW" altLang="en-US" sz="2000" b="1" dirty="0" smtClean="0">
                  <a:solidFill>
                    <a:srgbClr val="C00000"/>
                  </a:solidFill>
                  <a:latin typeface="微軟正黑體" panose="020B0604030504040204" pitchFamily="34" charset="-120"/>
                  <a:ea typeface="微軟正黑體" panose="020B0604030504040204" pitchFamily="34" charset="-120"/>
                </a:rPr>
                <a:t> </a:t>
              </a:r>
              <a:r>
                <a:rPr lang="en-US" altLang="zh-TW" sz="2000" b="1" dirty="0" smtClean="0">
                  <a:solidFill>
                    <a:srgbClr val="C00000"/>
                  </a:solidFill>
                  <a:latin typeface="微軟正黑體" panose="020B0604030504040204" pitchFamily="34" charset="-120"/>
                  <a:ea typeface="微軟正黑體" panose="020B0604030504040204" pitchFamily="34" charset="-120"/>
                </a:rPr>
                <a:t>109/5/22</a:t>
              </a:r>
              <a:r>
                <a:rPr lang="zh-TW" altLang="en-US" sz="2000" b="1" dirty="0" smtClean="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五</a:t>
              </a:r>
              <a:r>
                <a:rPr lang="zh-TW" altLang="en-US" sz="2000" b="1" dirty="0" smtClean="0">
                  <a:solidFill>
                    <a:srgbClr val="C00000"/>
                  </a:solidFill>
                  <a:latin typeface="微軟正黑體" panose="020B0604030504040204" pitchFamily="34" charset="-120"/>
                  <a:ea typeface="微軟正黑體" panose="020B0604030504040204" pitchFamily="34" charset="-120"/>
                </a:rPr>
                <a:t>）</a:t>
              </a:r>
              <a:r>
                <a:rPr lang="en-US" altLang="zh-TW" sz="2000" b="1" dirty="0" smtClean="0">
                  <a:solidFill>
                    <a:srgbClr val="C00000"/>
                  </a:solidFill>
                  <a:latin typeface="微軟正黑體" panose="020B0604030504040204" pitchFamily="34" charset="-120"/>
                  <a:ea typeface="微軟正黑體" panose="020B0604030504040204" pitchFamily="34" charset="-120"/>
                </a:rPr>
                <a:t>12:00</a:t>
              </a:r>
              <a:r>
                <a:rPr lang="zh-TW" altLang="en-US" sz="2000" b="1" dirty="0">
                  <a:solidFill>
                    <a:srgbClr val="C00000"/>
                  </a:solidFill>
                  <a:latin typeface="微軟正黑體" panose="020B0604030504040204" pitchFamily="34" charset="-120"/>
                  <a:ea typeface="微軟正黑體" panose="020B0604030504040204" pitchFamily="34" charset="-120"/>
                </a:rPr>
                <a:t>止</a:t>
              </a:r>
              <a:r>
                <a:rPr lang="en-US" altLang="zh-TW" sz="2000" b="1" dirty="0">
                  <a:solidFill>
                    <a:srgbClr val="C00000"/>
                  </a:solidFill>
                  <a:latin typeface="微軟正黑體" panose="020B0604030504040204" pitchFamily="34" charset="-120"/>
                  <a:ea typeface="微軟正黑體" panose="020B0604030504040204" pitchFamily="34" charset="-120"/>
                </a:rPr>
                <a:t> </a:t>
              </a:r>
            </a:p>
          </p:txBody>
        </p:sp>
        <p:sp>
          <p:nvSpPr>
            <p:cNvPr id="14" name="íS1iḋé"/>
            <p:cNvSpPr txBox="1">
              <a:spLocks noChangeArrowheads="1"/>
            </p:cNvSpPr>
            <p:nvPr/>
          </p:nvSpPr>
          <p:spPr bwMode="auto">
            <a:xfrm>
              <a:off x="2625938" y="3864037"/>
              <a:ext cx="2641877" cy="15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800" b="1" dirty="0">
                  <a:latin typeface="微軟正黑體" panose="020B0604030504040204" pitchFamily="34" charset="-120"/>
                  <a:ea typeface="微軟正黑體" panose="020B0604030504040204" pitchFamily="34" charset="-120"/>
                </a:rPr>
                <a:t>由就讀國中出具「</a:t>
              </a:r>
              <a:r>
                <a:rPr lang="en-US" altLang="zh-TW" sz="1800" b="1" dirty="0" smtClean="0">
                  <a:latin typeface="微軟正黑體" panose="020B0604030504040204" pitchFamily="34" charset="-120"/>
                  <a:ea typeface="微軟正黑體" panose="020B0604030504040204" pitchFamily="34" charset="-120"/>
                </a:rPr>
                <a:t>109</a:t>
              </a:r>
              <a:r>
                <a:rPr lang="zh-TW" altLang="en-US" sz="1800" b="1" dirty="0" smtClean="0">
                  <a:latin typeface="微軟正黑體" panose="020B0604030504040204" pitchFamily="34" charset="-120"/>
                  <a:ea typeface="微軟正黑體" panose="020B0604030504040204" pitchFamily="34" charset="-120"/>
                </a:rPr>
                <a:t>學年</a:t>
              </a:r>
              <a:r>
                <a:rPr lang="zh-TW" altLang="en-US" sz="1800" b="1" dirty="0">
                  <a:latin typeface="微軟正黑體" panose="020B0604030504040204" pitchFamily="34" charset="-120"/>
                  <a:ea typeface="微軟正黑體" panose="020B0604030504040204" pitchFamily="34" charset="-120"/>
                </a:rPr>
                <a:t>度五專</a:t>
              </a:r>
              <a:endParaRPr lang="en-US" altLang="zh-TW" sz="1800"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1800" b="1" dirty="0">
                  <a:latin typeface="微軟正黑體" panose="020B0604030504040204" pitchFamily="34" charset="-120"/>
                  <a:ea typeface="微軟正黑體" panose="020B0604030504040204" pitchFamily="34" charset="-120"/>
                </a:rPr>
                <a:t>優先免試入學專用超額比序項目</a:t>
              </a:r>
              <a:endParaRPr lang="en-US" altLang="zh-TW" sz="1800"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1800" b="1" dirty="0">
                  <a:latin typeface="微軟正黑體" panose="020B0604030504040204" pitchFamily="34" charset="-120"/>
                  <a:ea typeface="微軟正黑體" panose="020B0604030504040204" pitchFamily="34" charset="-120"/>
                </a:rPr>
                <a:t>積分證明單」</a:t>
              </a:r>
              <a:endParaRPr lang="en-US" altLang="zh-TW" sz="1800"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1800" b="1" dirty="0">
                  <a:latin typeface="微軟正黑體" panose="020B0604030504040204" pitchFamily="34" charset="-120"/>
                  <a:ea typeface="微軟正黑體" panose="020B0604030504040204" pitchFamily="34" charset="-120"/>
                </a:rPr>
                <a:t>免出具學歷證明文件</a:t>
              </a:r>
              <a:endParaRPr lang="en-US" altLang="zh-TW" sz="1800"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除大陸長期探親</a:t>
              </a:r>
              <a:r>
                <a:rPr lang="zh-TW" altLang="en-US" sz="1800" b="1" dirty="0" smtClean="0">
                  <a:latin typeface="微軟正黑體" panose="020B0604030504040204" pitchFamily="34" charset="-120"/>
                  <a:ea typeface="微軟正黑體" panose="020B0604030504040204" pitchFamily="34" charset="-120"/>
                </a:rPr>
                <a:t>子女須檢附外</a:t>
              </a:r>
              <a:r>
                <a:rPr lang="en-US" altLang="zh-TW" sz="1800" b="1" dirty="0">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p:txBody>
        </p:sp>
        <p:sp>
          <p:nvSpPr>
            <p:cNvPr id="15" name="ïṩḷíḍè"/>
            <p:cNvSpPr txBox="1">
              <a:spLocks noChangeArrowheads="1"/>
            </p:cNvSpPr>
            <p:nvPr/>
          </p:nvSpPr>
          <p:spPr bwMode="auto">
            <a:xfrm>
              <a:off x="1347806" y="4251406"/>
              <a:ext cx="893348" cy="88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455613"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3700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1827213"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2844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7416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1988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656013" indent="-228600" defTabSz="9128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b="1" dirty="0">
                  <a:latin typeface="微軟正黑體" panose="020B0604030504040204" pitchFamily="34" charset="-120"/>
                  <a:ea typeface="微軟正黑體" panose="020B0604030504040204" pitchFamily="34" charset="-120"/>
                </a:rPr>
                <a:t>報名</a:t>
              </a:r>
              <a:endParaRPr lang="en-US" altLang="zh-TW" b="1" dirty="0">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b="1" dirty="0">
                  <a:latin typeface="微軟正黑體" panose="020B0604030504040204" pitchFamily="34" charset="-120"/>
                  <a:ea typeface="微軟正黑體" panose="020B0604030504040204" pitchFamily="34" charset="-120"/>
                </a:rPr>
                <a:t>文件</a:t>
              </a:r>
              <a:endParaRPr lang="en-US" altLang="zh-CN" b="1" dirty="0">
                <a:latin typeface="微軟正黑體" panose="020B0604030504040204" pitchFamily="34" charset="-120"/>
                <a:ea typeface="微軟正黑體" panose="020B0604030504040204" pitchFamily="34" charset="-120"/>
              </a:endParaRPr>
            </a:p>
          </p:txBody>
        </p:sp>
        <p:sp>
          <p:nvSpPr>
            <p:cNvPr id="16" name="ïsḷîḋè">
              <a:extLst/>
            </p:cNvPr>
            <p:cNvSpPr/>
            <p:nvPr/>
          </p:nvSpPr>
          <p:spPr>
            <a:xfrm>
              <a:off x="716584" y="4319219"/>
              <a:ext cx="539650" cy="592956"/>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a:p>
          </p:txBody>
        </p:sp>
        <p:sp>
          <p:nvSpPr>
            <p:cNvPr id="17" name="ïś1ïde">
              <a:extLst/>
            </p:cNvPr>
            <p:cNvSpPr/>
            <p:nvPr/>
          </p:nvSpPr>
          <p:spPr>
            <a:xfrm>
              <a:off x="889633" y="4512867"/>
              <a:ext cx="224495" cy="207140"/>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bg1"/>
            </a:solidFill>
            <a:ln>
              <a:noFill/>
            </a:ln>
            <a:effectLst/>
          </p:spPr>
          <p:txBody>
            <a:bodyPr anchor="ctr">
              <a:normAutofit fontScale="4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18" name="î$ḻiḓe">
              <a:extLst/>
            </p:cNvPr>
            <p:cNvSpPr/>
            <p:nvPr/>
          </p:nvSpPr>
          <p:spPr>
            <a:xfrm>
              <a:off x="729773" y="2767657"/>
              <a:ext cx="526461" cy="601696"/>
            </a:xfrm>
            <a:prstGeom prst="ellipse">
              <a:avLst/>
            </a:prstGeom>
            <a:solidFill>
              <a:schemeClr val="accent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a:p>
          </p:txBody>
        </p:sp>
        <p:sp>
          <p:nvSpPr>
            <p:cNvPr id="19" name="i$1ïḓê">
              <a:extLst/>
            </p:cNvPr>
            <p:cNvSpPr/>
            <p:nvPr/>
          </p:nvSpPr>
          <p:spPr bwMode="auto">
            <a:xfrm>
              <a:off x="869483" y="2924796"/>
              <a:ext cx="305236" cy="275977"/>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accent1"/>
            </a:solidFill>
            <a:ln>
              <a:solidFill>
                <a:schemeClr val="bg1"/>
              </a:solidFill>
            </a:ln>
            <a:extLst/>
          </p:spPr>
          <p:txBody>
            <a:bodyPr anchor="ctr">
              <a:normAutofit fontScale="85000" lnSpcReduction="20000"/>
            </a:bodyPr>
            <a:lstStyle/>
            <a:p>
              <a:pPr algn="ctr" eaLnBrk="1" fontAlgn="auto" hangingPunct="1">
                <a:spcBef>
                  <a:spcPts val="0"/>
                </a:spcBef>
                <a:spcAft>
                  <a:spcPts val="0"/>
                </a:spcAft>
                <a:defRPr/>
              </a:pPr>
              <a:endParaRPr>
                <a:latin typeface="+mn-lt"/>
                <a:ea typeface="+mn-ea"/>
              </a:endParaRPr>
            </a:p>
          </p:txBody>
        </p:sp>
        <p:sp>
          <p:nvSpPr>
            <p:cNvPr id="20" name="i$lîḋê">
              <a:extLst/>
            </p:cNvPr>
            <p:cNvSpPr/>
            <p:nvPr/>
          </p:nvSpPr>
          <p:spPr bwMode="auto">
            <a:xfrm>
              <a:off x="2373391" y="3989142"/>
              <a:ext cx="268306" cy="231741"/>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a:extLst/>
          </p:spPr>
          <p:txBody>
            <a:bodyPr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21" name="i$lîḋê">
              <a:extLst/>
            </p:cNvPr>
            <p:cNvSpPr/>
            <p:nvPr/>
          </p:nvSpPr>
          <p:spPr bwMode="auto">
            <a:xfrm>
              <a:off x="2375482" y="4827509"/>
              <a:ext cx="268306" cy="230154"/>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a:extLst/>
          </p:spPr>
          <p:txBody>
            <a:bodyPr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22" name="îś1ídê">
              <a:extLst/>
            </p:cNvPr>
            <p:cNvSpPr/>
            <p:nvPr/>
          </p:nvSpPr>
          <p:spPr>
            <a:xfrm>
              <a:off x="542649" y="1628913"/>
              <a:ext cx="8199012" cy="56982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20000"/>
                </a:lnSpc>
                <a:spcBef>
                  <a:spcPts val="0"/>
                </a:spcBef>
                <a:spcAft>
                  <a:spcPts val="0"/>
                </a:spcAft>
                <a:defRPr/>
              </a:pPr>
              <a:r>
                <a:rPr lang="zh-TW" altLang="en-US" sz="2400" dirty="0" smtClean="0">
                  <a:latin typeface="微軟正黑體" pitchFamily="34" charset="-120"/>
                  <a:ea typeface="微軟正黑體" pitchFamily="34" charset="-120"/>
                </a:rPr>
                <a:t> 報名</a:t>
              </a:r>
              <a:r>
                <a:rPr lang="zh-TW" altLang="en-US" sz="2400" dirty="0">
                  <a:latin typeface="微軟正黑體" pitchFamily="34" charset="-120"/>
                  <a:ea typeface="微軟正黑體" pitchFamily="34" charset="-120"/>
                </a:rPr>
                <a:t>資格            </a:t>
              </a:r>
              <a:r>
                <a:rPr lang="zh-TW" altLang="en-US" sz="2400" dirty="0" smtClean="0">
                  <a:latin typeface="微軟正黑體" pitchFamily="34" charset="-120"/>
                  <a:ea typeface="微軟正黑體" pitchFamily="34" charset="-120"/>
                </a:rPr>
                <a:t>              國中</a:t>
              </a:r>
              <a:r>
                <a:rPr lang="zh-TW" altLang="en-US" sz="2400" dirty="0">
                  <a:latin typeface="微軟正黑體" pitchFamily="34" charset="-120"/>
                  <a:ea typeface="微軟正黑體" pitchFamily="34" charset="-120"/>
                </a:rPr>
                <a:t>應屆</a:t>
              </a:r>
              <a:r>
                <a:rPr lang="zh-TW" altLang="en-US" sz="2400" dirty="0" smtClean="0">
                  <a:latin typeface="微軟正黑體" pitchFamily="34" charset="-120"/>
                  <a:ea typeface="微軟正黑體" pitchFamily="34" charset="-120"/>
                </a:rPr>
                <a:t>畢業生                      非應屆畢業生、同等學歷</a:t>
              </a:r>
              <a:endParaRPr lang="zh-TW" altLang="en-US" sz="2400" dirty="0">
                <a:latin typeface="微軟正黑體" pitchFamily="34" charset="-120"/>
                <a:ea typeface="微軟正黑體" pitchFamily="34" charset="-120"/>
              </a:endParaRPr>
            </a:p>
          </p:txBody>
        </p:sp>
      </p:grpSp>
      <p:sp>
        <p:nvSpPr>
          <p:cNvPr id="31" name="ïṩ1iḋe">
            <a:extLst/>
          </p:cNvPr>
          <p:cNvSpPr/>
          <p:nvPr/>
        </p:nvSpPr>
        <p:spPr bwMode="auto">
          <a:xfrm rot="5400000">
            <a:off x="2913644" y="2462189"/>
            <a:ext cx="568325" cy="56832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eaLnBrk="1" fontAlgn="auto" hangingPunct="1">
              <a:spcBef>
                <a:spcPts val="0"/>
              </a:spcBef>
              <a:spcAft>
                <a:spcPts val="0"/>
              </a:spcAft>
              <a:defRPr/>
            </a:pPr>
            <a:endParaRPr/>
          </a:p>
        </p:txBody>
      </p:sp>
      <p:sp>
        <p:nvSpPr>
          <p:cNvPr id="32" name="ïşḷïḋe">
            <a:extLst/>
          </p:cNvPr>
          <p:cNvSpPr/>
          <p:nvPr/>
        </p:nvSpPr>
        <p:spPr bwMode="auto">
          <a:xfrm rot="16200000">
            <a:off x="2292932" y="2462189"/>
            <a:ext cx="568325" cy="56832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eaLnBrk="1" fontAlgn="auto" hangingPunct="1">
              <a:spcBef>
                <a:spcPts val="0"/>
              </a:spcBef>
              <a:spcAft>
                <a:spcPts val="0"/>
              </a:spcAft>
              <a:defRPr/>
            </a:pPr>
            <a:endParaRPr/>
          </a:p>
        </p:txBody>
      </p:sp>
      <p:cxnSp>
        <p:nvCxnSpPr>
          <p:cNvPr id="33" name="直接连接符 8">
            <a:extLst/>
          </p:cNvPr>
          <p:cNvCxnSpPr/>
          <p:nvPr/>
        </p:nvCxnSpPr>
        <p:spPr bwMode="auto">
          <a:xfrm>
            <a:off x="7275905" y="3292125"/>
            <a:ext cx="0" cy="2878137"/>
          </a:xfrm>
          <a:prstGeom prst="line">
            <a:avLst/>
          </a:prstGeom>
          <a:ln w="3175"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4" name="ïṩ1iḋe">
            <a:extLst/>
          </p:cNvPr>
          <p:cNvSpPr/>
          <p:nvPr/>
        </p:nvSpPr>
        <p:spPr bwMode="auto">
          <a:xfrm rot="5400000">
            <a:off x="7274291" y="2460601"/>
            <a:ext cx="568325" cy="56832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eaLnBrk="1" fontAlgn="auto" hangingPunct="1">
              <a:spcBef>
                <a:spcPts val="0"/>
              </a:spcBef>
              <a:spcAft>
                <a:spcPts val="0"/>
              </a:spcAft>
              <a:defRPr/>
            </a:pPr>
            <a:endParaRPr/>
          </a:p>
        </p:txBody>
      </p:sp>
      <p:sp>
        <p:nvSpPr>
          <p:cNvPr id="35" name="ïşḷïḋe">
            <a:extLst/>
          </p:cNvPr>
          <p:cNvSpPr/>
          <p:nvPr/>
        </p:nvSpPr>
        <p:spPr bwMode="auto">
          <a:xfrm rot="16200000">
            <a:off x="6653579" y="2460601"/>
            <a:ext cx="568325" cy="56832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eaLnBrk="1" fontAlgn="auto" hangingPunct="1">
              <a:spcBef>
                <a:spcPts val="0"/>
              </a:spcBef>
              <a:spcAft>
                <a:spcPts val="0"/>
              </a:spcAft>
              <a:defRPr/>
            </a:pPr>
            <a:endParaRPr/>
          </a:p>
        </p:txBody>
      </p:sp>
      <p:sp>
        <p:nvSpPr>
          <p:cNvPr id="6" name="矩形 5"/>
          <p:cNvSpPr/>
          <p:nvPr/>
        </p:nvSpPr>
        <p:spPr>
          <a:xfrm>
            <a:off x="7545681" y="3282431"/>
            <a:ext cx="3791086" cy="1138773"/>
          </a:xfrm>
          <a:prstGeom prst="rect">
            <a:avLst/>
          </a:prstGeom>
        </p:spPr>
        <p:txBody>
          <a:bodyPr wrap="square">
            <a:spAutoFit/>
          </a:bodyPr>
          <a:lstStyle/>
          <a:p>
            <a:pPr algn="ctr">
              <a:defRPr/>
            </a:pPr>
            <a:r>
              <a:rPr lang="zh-TW" altLang="en-US" sz="2800" b="1" dirty="0">
                <a:solidFill>
                  <a:srgbClr val="7030A0"/>
                </a:solidFill>
                <a:latin typeface="微軟正黑體" pitchFamily="34" charset="-120"/>
                <a:ea typeface="微軟正黑體" pitchFamily="34" charset="-120"/>
              </a:rPr>
              <a:t>個別網路報名</a:t>
            </a:r>
            <a:r>
              <a:rPr lang="en-US" altLang="zh-TW" sz="2800" dirty="0">
                <a:latin typeface="微軟正黑體" pitchFamily="34" charset="-120"/>
                <a:ea typeface="微軟正黑體" pitchFamily="34" charset="-120"/>
              </a:rPr>
              <a:t/>
            </a:r>
            <a:br>
              <a:rPr lang="en-US" altLang="zh-TW" sz="2800" dirty="0">
                <a:latin typeface="微軟正黑體" pitchFamily="34" charset="-120"/>
                <a:ea typeface="微軟正黑體" pitchFamily="34" charset="-120"/>
              </a:rPr>
            </a:br>
            <a:r>
              <a:rPr lang="en-US" altLang="zh-TW" sz="2000" b="1" dirty="0">
                <a:solidFill>
                  <a:srgbClr val="C00000"/>
                </a:solidFill>
                <a:latin typeface="微軟正黑體" pitchFamily="34" charset="-120"/>
                <a:ea typeface="微軟正黑體" pitchFamily="34" charset="-120"/>
              </a:rPr>
              <a:t>109/5/18</a:t>
            </a:r>
            <a:r>
              <a:rPr lang="zh-TW" altLang="en-US" sz="2000" b="1" dirty="0">
                <a:solidFill>
                  <a:srgbClr val="C00000"/>
                </a:solidFill>
                <a:latin typeface="微軟正黑體" pitchFamily="34" charset="-120"/>
                <a:ea typeface="微軟正黑體" pitchFamily="34" charset="-120"/>
              </a:rPr>
              <a:t>（一</a:t>
            </a:r>
            <a:r>
              <a:rPr lang="zh-TW" altLang="en-US" sz="2000" b="1" dirty="0" smtClean="0">
                <a:solidFill>
                  <a:srgbClr val="C00000"/>
                </a:solidFill>
                <a:latin typeface="微軟正黑體" pitchFamily="34" charset="-120"/>
                <a:ea typeface="微軟正黑體" pitchFamily="34" charset="-120"/>
              </a:rPr>
              <a:t>）</a:t>
            </a:r>
            <a:r>
              <a:rPr lang="en-US" altLang="zh-TW" sz="2000" b="1" dirty="0">
                <a:solidFill>
                  <a:srgbClr val="C00000"/>
                </a:solidFill>
                <a:latin typeface="微軟正黑體" pitchFamily="34" charset="-120"/>
                <a:ea typeface="微軟正黑體" pitchFamily="34" charset="-120"/>
              </a:rPr>
              <a:t>10:00</a:t>
            </a:r>
            <a:r>
              <a:rPr lang="zh-TW" altLang="en-US" sz="2000" b="1" dirty="0" smtClean="0">
                <a:solidFill>
                  <a:srgbClr val="C00000"/>
                </a:solidFill>
                <a:latin typeface="微軟正黑體" pitchFamily="34" charset="-120"/>
                <a:ea typeface="微軟正黑體" pitchFamily="34" charset="-120"/>
              </a:rPr>
              <a:t>至</a:t>
            </a:r>
            <a:endParaRPr lang="en-US" altLang="zh-TW" sz="2000" b="1" dirty="0" smtClean="0">
              <a:solidFill>
                <a:srgbClr val="C00000"/>
              </a:solidFill>
              <a:latin typeface="微軟正黑體" pitchFamily="34" charset="-120"/>
              <a:ea typeface="微軟正黑體" pitchFamily="34" charset="-120"/>
            </a:endParaRPr>
          </a:p>
          <a:p>
            <a:pPr algn="ctr">
              <a:defRPr/>
            </a:pPr>
            <a:r>
              <a:rPr lang="en-US" altLang="zh-TW" sz="2000" b="1" dirty="0" smtClean="0">
                <a:solidFill>
                  <a:srgbClr val="C00000"/>
                </a:solidFill>
                <a:latin typeface="微軟正黑體" pitchFamily="34" charset="-120"/>
                <a:ea typeface="微軟正黑體" pitchFamily="34" charset="-120"/>
              </a:rPr>
              <a:t>109/5/22</a:t>
            </a:r>
            <a:r>
              <a:rPr lang="zh-TW" altLang="en-US" sz="2000" b="1" dirty="0">
                <a:solidFill>
                  <a:srgbClr val="C00000"/>
                </a:solidFill>
                <a:latin typeface="微軟正黑體" pitchFamily="34" charset="-120"/>
                <a:ea typeface="微軟正黑體" pitchFamily="34" charset="-120"/>
              </a:rPr>
              <a:t>（五</a:t>
            </a:r>
            <a:r>
              <a:rPr lang="zh-TW" altLang="en-US" sz="2000" b="1" dirty="0" smtClean="0">
                <a:solidFill>
                  <a:srgbClr val="C00000"/>
                </a:solidFill>
                <a:latin typeface="微軟正黑體" pitchFamily="34" charset="-120"/>
                <a:ea typeface="微軟正黑體" pitchFamily="34" charset="-120"/>
              </a:rPr>
              <a:t>）</a:t>
            </a:r>
            <a:r>
              <a:rPr lang="en-US" altLang="zh-TW" sz="2000" b="1" dirty="0" smtClean="0">
                <a:solidFill>
                  <a:srgbClr val="C00000"/>
                </a:solidFill>
                <a:latin typeface="微軟正黑體" pitchFamily="34" charset="-120"/>
                <a:ea typeface="微軟正黑體" pitchFamily="34" charset="-120"/>
              </a:rPr>
              <a:t>15:00</a:t>
            </a:r>
            <a:r>
              <a:rPr lang="zh-TW" altLang="en-US" sz="2000" b="1" dirty="0">
                <a:solidFill>
                  <a:srgbClr val="C00000"/>
                </a:solidFill>
                <a:latin typeface="微軟正黑體" pitchFamily="34" charset="-120"/>
                <a:ea typeface="微軟正黑體" pitchFamily="34" charset="-120"/>
              </a:rPr>
              <a:t>止</a:t>
            </a:r>
            <a:endParaRPr lang="en-US" altLang="zh-TW" sz="2000" b="1" dirty="0">
              <a:solidFill>
                <a:srgbClr val="C00000"/>
              </a:solidFill>
              <a:latin typeface="微軟正黑體" pitchFamily="34" charset="-120"/>
              <a:ea typeface="微軟正黑體" pitchFamily="34" charset="-120"/>
            </a:endParaRPr>
          </a:p>
        </p:txBody>
      </p:sp>
      <p:sp>
        <p:nvSpPr>
          <p:cNvPr id="9" name="矩形 8"/>
          <p:cNvSpPr/>
          <p:nvPr/>
        </p:nvSpPr>
        <p:spPr>
          <a:xfrm>
            <a:off x="7847949" y="4719614"/>
            <a:ext cx="3840828" cy="1477328"/>
          </a:xfrm>
          <a:prstGeom prst="rect">
            <a:avLst/>
          </a:prstGeom>
        </p:spPr>
        <p:txBody>
          <a:bodyPr wrap="square">
            <a:spAutoFit/>
          </a:bodyPr>
          <a:lstStyle/>
          <a:p>
            <a:pPr>
              <a:defRPr/>
            </a:pPr>
            <a:r>
              <a:rPr lang="zh-TW" altLang="en-US" b="1" dirty="0">
                <a:latin typeface="微軟正黑體" pitchFamily="34" charset="-120"/>
                <a:ea typeface="微軟正黑體" pitchFamily="34" charset="-120"/>
              </a:rPr>
              <a:t>出具國中畢業證書或學力</a:t>
            </a:r>
            <a:r>
              <a:rPr lang="zh-TW" altLang="en-US" b="1" dirty="0" smtClean="0">
                <a:latin typeface="微軟正黑體" pitchFamily="34" charset="-120"/>
                <a:ea typeface="微軟正黑體" pitchFamily="34" charset="-120"/>
              </a:rPr>
              <a:t>證明</a:t>
            </a:r>
            <a:r>
              <a:rPr lang="zh-TW" altLang="en-US" b="1" dirty="0">
                <a:latin typeface="微軟正黑體" pitchFamily="34" charset="-120"/>
                <a:ea typeface="微軟正黑體" pitchFamily="34" charset="-120"/>
              </a:rPr>
              <a:t>文件</a:t>
            </a:r>
            <a:endParaRPr lang="en-US" altLang="zh-TW" b="1" dirty="0">
              <a:latin typeface="微軟正黑體" pitchFamily="34" charset="-120"/>
              <a:ea typeface="微軟正黑體" pitchFamily="34" charset="-120"/>
            </a:endParaRPr>
          </a:p>
          <a:p>
            <a:pPr>
              <a:defRPr/>
            </a:pPr>
            <a:r>
              <a:rPr lang="zh-TW" altLang="en-US" b="1" dirty="0">
                <a:latin typeface="微軟正黑體" pitchFamily="34" charset="-120"/>
                <a:ea typeface="微軟正黑體" pitchFamily="34" charset="-120"/>
              </a:rPr>
              <a:t>向原就讀國中申請</a:t>
            </a:r>
            <a:endParaRPr lang="en-US" altLang="zh-TW" b="1" dirty="0">
              <a:latin typeface="微軟正黑體" pitchFamily="34" charset="-120"/>
              <a:ea typeface="微軟正黑體" pitchFamily="34" charset="-120"/>
            </a:endParaRPr>
          </a:p>
          <a:p>
            <a:pPr>
              <a:defRPr/>
            </a:pPr>
            <a:r>
              <a:rPr lang="zh-TW" altLang="en-US" b="1" dirty="0" smtClean="0">
                <a:solidFill>
                  <a:srgbClr val="C00000"/>
                </a:solidFill>
                <a:latin typeface="微軟正黑體" pitchFamily="34" charset="-120"/>
                <a:ea typeface="微軟正黑體" pitchFamily="34" charset="-120"/>
              </a:rPr>
              <a:t>「</a:t>
            </a:r>
            <a:r>
              <a:rPr lang="en-US" altLang="zh-TW" b="1" dirty="0">
                <a:solidFill>
                  <a:srgbClr val="C00000"/>
                </a:solidFill>
                <a:latin typeface="微軟正黑體" pitchFamily="34" charset="-120"/>
                <a:ea typeface="微軟正黑體" pitchFamily="34" charset="-120"/>
              </a:rPr>
              <a:t>109</a:t>
            </a:r>
            <a:r>
              <a:rPr lang="zh-TW" altLang="en-US" b="1" dirty="0">
                <a:solidFill>
                  <a:srgbClr val="C00000"/>
                </a:solidFill>
                <a:latin typeface="微軟正黑體" pitchFamily="34" charset="-120"/>
                <a:ea typeface="微軟正黑體" pitchFamily="34" charset="-120"/>
              </a:rPr>
              <a:t>學年度五專優先免試</a:t>
            </a:r>
            <a:r>
              <a:rPr lang="zh-TW" altLang="en-US" b="1" dirty="0" smtClean="0">
                <a:solidFill>
                  <a:srgbClr val="C00000"/>
                </a:solidFill>
                <a:latin typeface="微軟正黑體" pitchFamily="34" charset="-120"/>
                <a:ea typeface="微軟正黑體" pitchFamily="34" charset="-120"/>
              </a:rPr>
              <a:t>入學</a:t>
            </a:r>
            <a:r>
              <a:rPr lang="zh-TW" altLang="en-US" b="1" dirty="0">
                <a:solidFill>
                  <a:srgbClr val="C00000"/>
                </a:solidFill>
                <a:latin typeface="微軟正黑體" pitchFamily="34" charset="-120"/>
                <a:ea typeface="微軟正黑體" pitchFamily="34" charset="-120"/>
              </a:rPr>
              <a:t>專用超額比序項目積分</a:t>
            </a:r>
            <a:r>
              <a:rPr lang="zh-TW" altLang="en-US" b="1" dirty="0" smtClean="0">
                <a:solidFill>
                  <a:srgbClr val="C00000"/>
                </a:solidFill>
                <a:latin typeface="微軟正黑體" pitchFamily="34" charset="-120"/>
                <a:ea typeface="微軟正黑體" pitchFamily="34" charset="-120"/>
              </a:rPr>
              <a:t>證明</a:t>
            </a:r>
            <a:r>
              <a:rPr lang="zh-TW" altLang="en-US" b="1" dirty="0">
                <a:solidFill>
                  <a:srgbClr val="C00000"/>
                </a:solidFill>
                <a:latin typeface="微軟正黑體" pitchFamily="34" charset="-120"/>
                <a:ea typeface="微軟正黑體" pitchFamily="34" charset="-120"/>
              </a:rPr>
              <a:t>單」</a:t>
            </a:r>
            <a:endParaRPr lang="en-US" altLang="zh-TW" b="1" dirty="0">
              <a:solidFill>
                <a:srgbClr val="C00000"/>
              </a:solidFill>
              <a:latin typeface="微軟正黑體" pitchFamily="34" charset="-120"/>
              <a:ea typeface="微軟正黑體" pitchFamily="34" charset="-120"/>
            </a:endParaRPr>
          </a:p>
          <a:p>
            <a:pPr>
              <a:defRPr/>
            </a:pPr>
            <a:r>
              <a:rPr lang="zh-TW" altLang="en-US" b="1" dirty="0">
                <a:latin typeface="微軟正黑體" pitchFamily="34" charset="-120"/>
                <a:ea typeface="微軟正黑體" pitchFamily="34" charset="-120"/>
              </a:rPr>
              <a:t>自備積分採計項目證明文件</a:t>
            </a:r>
          </a:p>
        </p:txBody>
      </p:sp>
      <p:sp>
        <p:nvSpPr>
          <p:cNvPr id="38" name="i$lîḋê">
            <a:extLst/>
          </p:cNvPr>
          <p:cNvSpPr/>
          <p:nvPr/>
        </p:nvSpPr>
        <p:spPr bwMode="auto">
          <a:xfrm>
            <a:off x="7486062" y="4792867"/>
            <a:ext cx="356554" cy="230188"/>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a:extLst/>
        </p:spPr>
        <p:txBody>
          <a:bodyPr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39" name="i$lîḋê">
            <a:extLst/>
          </p:cNvPr>
          <p:cNvSpPr/>
          <p:nvPr/>
        </p:nvSpPr>
        <p:spPr bwMode="auto">
          <a:xfrm>
            <a:off x="7496798" y="5278657"/>
            <a:ext cx="356554" cy="230188"/>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a:extLst/>
        </p:spPr>
        <p:txBody>
          <a:bodyPr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40" name="i$lîḋê">
            <a:extLst/>
          </p:cNvPr>
          <p:cNvSpPr/>
          <p:nvPr/>
        </p:nvSpPr>
        <p:spPr bwMode="auto">
          <a:xfrm>
            <a:off x="7496798" y="5825768"/>
            <a:ext cx="356554" cy="230188"/>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chemeClr val="accent1"/>
          </a:solidFill>
          <a:ln>
            <a:noFill/>
          </a:ln>
          <a:effectLst/>
          <a:extLst/>
        </p:spPr>
        <p:txBody>
          <a:bodyPr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Tree>
    <p:extLst>
      <p:ext uri="{BB962C8B-B14F-4D97-AF65-F5344CB8AC3E}">
        <p14:creationId xmlns:p14="http://schemas.microsoft.com/office/powerpoint/2010/main" val="1286766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744983" y="3238429"/>
            <a:ext cx="6702031" cy="3180964"/>
          </a:xfrm>
          <a:prstGeom prst="rect">
            <a:avLst/>
          </a:prstGeom>
          <a:ln>
            <a:solidFill>
              <a:srgbClr val="0070C0"/>
            </a:solidFill>
          </a:ln>
        </p:spPr>
      </p:pic>
      <p:sp>
        <p:nvSpPr>
          <p:cNvPr id="9" name="矩形 8"/>
          <p:cNvSpPr/>
          <p:nvPr/>
        </p:nvSpPr>
        <p:spPr>
          <a:xfrm>
            <a:off x="4344518" y="4381499"/>
            <a:ext cx="3513889" cy="1698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345704" y="218613"/>
            <a:ext cx="7772400" cy="778098"/>
          </a:xfrm>
        </p:spPr>
        <p:txBody>
          <a:bodyPr>
            <a:normAutofit/>
          </a:bodyPr>
          <a:lstStyle/>
          <a:p>
            <a:r>
              <a:rPr lang="en-US" altLang="zh-TW" b="1" dirty="0" smtClean="0">
                <a:solidFill>
                  <a:srgbClr val="002060"/>
                </a:solidFill>
                <a:latin typeface="微軟正黑體" panose="020B0604030504040204" pitchFamily="34" charset="-120"/>
                <a:ea typeface="微軟正黑體" panose="020B0604030504040204" pitchFamily="34" charset="-120"/>
              </a:rPr>
              <a:t>1</a:t>
            </a:r>
            <a:r>
              <a:rPr lang="zh-TW" altLang="en-US" b="1" dirty="0">
                <a:solidFill>
                  <a:srgbClr val="002060"/>
                </a:solidFill>
                <a:latin typeface="微軟正黑體" panose="020B0604030504040204" pitchFamily="34" charset="-120"/>
                <a:ea typeface="微軟正黑體" panose="020B0604030504040204" pitchFamily="34" charset="-120"/>
              </a:rPr>
              <a:t>、報名</a:t>
            </a:r>
            <a:r>
              <a:rPr lang="zh-TW" altLang="en-US" b="1" dirty="0" smtClean="0">
                <a:solidFill>
                  <a:srgbClr val="002060"/>
                </a:solidFill>
                <a:latin typeface="微軟正黑體" panose="020B0604030504040204" pitchFamily="34" charset="-120"/>
                <a:ea typeface="微軟正黑體" panose="020B0604030504040204" pitchFamily="34" charset="-120"/>
              </a:rPr>
              <a:t>國中學校資料登錄</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261549" y="907261"/>
            <a:ext cx="9668901" cy="2324312"/>
          </a:xfrm>
        </p:spPr>
        <p:txBody>
          <a:bodyPr>
            <a:noAutofit/>
          </a:bodyPr>
          <a:lstStyle/>
          <a:p>
            <a:pPr>
              <a:lnSpc>
                <a:spcPct val="120000"/>
              </a:lnSpc>
              <a:buFont typeface="Wingdings" panose="05000000000000000000" pitchFamily="2" charset="2"/>
              <a:buChar char="u"/>
            </a:pPr>
            <a:r>
              <a:rPr lang="zh-TW" altLang="en-US" sz="2400" b="1" dirty="0" smtClean="0">
                <a:solidFill>
                  <a:srgbClr val="0070C0"/>
                </a:solidFill>
                <a:latin typeface="微軟正黑體" panose="020B0604030504040204" pitchFamily="34" charset="-120"/>
                <a:ea typeface="微軟正黑體" panose="020B0604030504040204" pitchFamily="34" charset="-120"/>
              </a:rPr>
              <a:t>進入集體</a:t>
            </a:r>
            <a:r>
              <a:rPr lang="zh-TW" altLang="en-US" sz="2400" b="1" dirty="0">
                <a:solidFill>
                  <a:srgbClr val="0070C0"/>
                </a:solidFill>
                <a:latin typeface="微軟正黑體" panose="020B0604030504040204" pitchFamily="34" charset="-120"/>
                <a:ea typeface="微軟正黑體" panose="020B0604030504040204" pitchFamily="34" charset="-120"/>
              </a:rPr>
              <a:t>報名系統</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pPr>
            <a:r>
              <a:rPr lang="zh-TW" altLang="en-US" sz="2400" b="1" dirty="0" smtClean="0">
                <a:latin typeface="微軟正黑體" panose="020B0604030504040204" pitchFamily="34" charset="-120"/>
                <a:ea typeface="微軟正黑體" panose="020B0604030504040204" pitchFamily="34" charset="-120"/>
              </a:rPr>
              <a:t>登入</a:t>
            </a:r>
            <a:r>
              <a:rPr lang="zh-TW" altLang="en-US" sz="2400" b="1" dirty="0" smtClean="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帳號</a:t>
            </a:r>
            <a:r>
              <a:rPr lang="zh-TW" altLang="en-US" sz="2400" b="1" dirty="0">
                <a:solidFill>
                  <a:srgbClr val="C00000"/>
                </a:solidFill>
                <a:latin typeface="微軟正黑體" panose="020B0604030504040204" pitchFamily="34" charset="-120"/>
                <a:ea typeface="微軟正黑體" panose="020B0604030504040204" pitchFamily="34" charset="-120"/>
              </a:rPr>
              <a:t>為國中學校</a:t>
            </a:r>
            <a:r>
              <a:rPr lang="zh-TW" altLang="en-US" sz="2400" b="1" dirty="0" smtClean="0">
                <a:solidFill>
                  <a:srgbClr val="C00000"/>
                </a:solidFill>
                <a:latin typeface="微軟正黑體" panose="020B0604030504040204" pitchFamily="34" charset="-120"/>
                <a:ea typeface="微軟正黑體" panose="020B0604030504040204" pitchFamily="34" charset="-120"/>
              </a:rPr>
              <a:t>代碼</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pPr>
            <a:r>
              <a:rPr lang="zh-TW" altLang="en-US" sz="2400" dirty="0">
                <a:solidFill>
                  <a:srgbClr val="C00000"/>
                </a:solidFill>
                <a:latin typeface="微軟正黑體" panose="020B0604030504040204" pitchFamily="34" charset="-120"/>
                <a:ea typeface="微軟正黑體" panose="020B0604030504040204" pitchFamily="34" charset="-120"/>
              </a:rPr>
              <a:t>　</a:t>
            </a:r>
            <a:r>
              <a:rPr lang="zh-TW" altLang="en-US" sz="2400" dirty="0" smtClean="0">
                <a:solidFill>
                  <a:srgbClr val="C00000"/>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u="sng" dirty="0" smtClean="0">
                <a:solidFill>
                  <a:srgbClr val="C00000"/>
                </a:solidFill>
                <a:latin typeface="微軟正黑體" panose="020B0604030504040204" pitchFamily="34" charset="-120"/>
                <a:ea typeface="微軟正黑體" panose="020B0604030504040204" pitchFamily="34" charset="-120"/>
              </a:rPr>
              <a:t>密碼為國中</a:t>
            </a:r>
            <a:r>
              <a:rPr lang="zh-TW" altLang="en-US" sz="2400" b="1" u="sng" dirty="0">
                <a:solidFill>
                  <a:srgbClr val="C00000"/>
                </a:solidFill>
                <a:latin typeface="微軟正黑體" panose="020B0604030504040204" pitchFamily="34" charset="-120"/>
                <a:ea typeface="微軟正黑體" panose="020B0604030504040204" pitchFamily="34" charset="-120"/>
              </a:rPr>
              <a:t>學校</a:t>
            </a:r>
            <a:r>
              <a:rPr lang="zh-TW" altLang="zh-TW" sz="2400" b="1" u="sng" dirty="0">
                <a:solidFill>
                  <a:srgbClr val="C00000"/>
                </a:solidFill>
                <a:latin typeface="微軟正黑體" panose="020B0604030504040204" pitchFamily="34" charset="-120"/>
                <a:ea typeface="微軟正黑體" panose="020B0604030504040204" pitchFamily="34" charset="-120"/>
              </a:rPr>
              <a:t>自行設定之密碼，同會議報名、簡章購買</a:t>
            </a:r>
            <a:r>
              <a:rPr lang="zh-TW" altLang="zh-TW" sz="2400" b="1" u="sng" dirty="0" smtClean="0">
                <a:solidFill>
                  <a:srgbClr val="C00000"/>
                </a:solidFill>
                <a:latin typeface="微軟正黑體" panose="020B0604030504040204" pitchFamily="34" charset="-120"/>
                <a:ea typeface="微軟正黑體" panose="020B0604030504040204" pitchFamily="34" charset="-120"/>
              </a:rPr>
              <a:t>系</a:t>
            </a:r>
            <a:r>
              <a:rPr lang="zh-TW" altLang="en-US" sz="2400" b="1" u="sng" dirty="0" smtClean="0">
                <a:solidFill>
                  <a:srgbClr val="C00000"/>
                </a:solidFill>
                <a:latin typeface="微軟正黑體" panose="020B0604030504040204" pitchFamily="34" charset="-120"/>
                <a:ea typeface="微軟正黑體" panose="020B0604030504040204" pitchFamily="34" charset="-120"/>
              </a:rPr>
              <a:t>統</a:t>
            </a:r>
            <a:endParaRPr lang="en-US" altLang="zh-TW" sz="2400" b="1" u="sng" dirty="0" smtClean="0">
              <a:solidFill>
                <a:srgbClr val="C00000"/>
              </a:solidFill>
              <a:latin typeface="微軟正黑體" panose="020B0604030504040204" pitchFamily="34" charset="-120"/>
              <a:ea typeface="微軟正黑體" panose="020B0604030504040204" pitchFamily="34" charset="-120"/>
            </a:endParaRPr>
          </a:p>
          <a:p>
            <a:pPr marL="355600" indent="0">
              <a:lnSpc>
                <a:spcPct val="100000"/>
              </a:lnSpc>
              <a:spcBef>
                <a:spcPts val="600"/>
              </a:spcBef>
              <a:buNone/>
            </a:pPr>
            <a:r>
              <a:rPr lang="zh-TW" altLang="en-US" sz="2400" dirty="0">
                <a:solidFill>
                  <a:srgbClr val="C00000"/>
                </a:solidFill>
                <a:latin typeface="微軟正黑體" panose="020B0604030504040204" pitchFamily="34" charset="-120"/>
                <a:ea typeface="微軟正黑體" panose="020B0604030504040204" pitchFamily="34" charset="-120"/>
              </a:rPr>
              <a:t>　</a:t>
            </a:r>
            <a:r>
              <a:rPr lang="zh-TW" altLang="en-US" sz="2400" dirty="0" smtClean="0">
                <a:solidFill>
                  <a:srgbClr val="C00000"/>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驗證碼</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355600" indent="0">
              <a:lnSpc>
                <a:spcPct val="150000"/>
              </a:lnSpc>
              <a:spcBef>
                <a:spcPts val="0"/>
              </a:spcBef>
              <a:buNone/>
            </a:pPr>
            <a:r>
              <a:rPr lang="zh-TW" altLang="en-US" sz="2400" b="1" dirty="0" smtClean="0">
                <a:latin typeface="微軟正黑體" panose="020B0604030504040204" pitchFamily="34" charset="-120"/>
                <a:ea typeface="微軟正黑體" panose="020B0604030504040204" pitchFamily="34" charset="-120"/>
              </a:rPr>
              <a:t>報名系統網址：</a:t>
            </a:r>
            <a:r>
              <a:rPr lang="en-US" altLang="zh-TW" sz="2400" b="1" dirty="0">
                <a:solidFill>
                  <a:srgbClr val="0070C0"/>
                </a:solidFill>
                <a:latin typeface="微軟正黑體" panose="020B0604030504040204" pitchFamily="34" charset="-120"/>
                <a:ea typeface="微軟正黑體" panose="020B0604030504040204" pitchFamily="34" charset="-120"/>
              </a:rPr>
              <a:t>https://www.jctv.ntut.edu.tw/u5/</a:t>
            </a:r>
            <a:endParaRPr lang="zh-TW" altLang="en-US" sz="2400" dirty="0"/>
          </a:p>
        </p:txBody>
      </p:sp>
      <p:sp>
        <p:nvSpPr>
          <p:cNvPr id="6" name="投影片編號版面配置區 5"/>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42</a:t>
            </a:fld>
            <a:endParaRPr lang="zh-TW" altLang="en-US" sz="2000">
              <a:solidFill>
                <a:schemeClr val="tx1"/>
              </a:solidFill>
            </a:endParaRPr>
          </a:p>
        </p:txBody>
      </p:sp>
      <p:sp>
        <p:nvSpPr>
          <p:cNvPr id="10" name="矩形 9"/>
          <p:cNvSpPr/>
          <p:nvPr/>
        </p:nvSpPr>
        <p:spPr>
          <a:xfrm>
            <a:off x="3645526" y="3275896"/>
            <a:ext cx="2049104" cy="265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8278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616671" y="3449898"/>
            <a:ext cx="10958657" cy="2919118"/>
          </a:xfrm>
          <a:prstGeom prst="rect">
            <a:avLst/>
          </a:prstGeom>
          <a:ln>
            <a:solidFill>
              <a:srgbClr val="0070C0"/>
            </a:solidFill>
          </a:ln>
        </p:spPr>
      </p:pic>
      <p:sp>
        <p:nvSpPr>
          <p:cNvPr id="2" name="標題 1"/>
          <p:cNvSpPr>
            <a:spLocks noGrp="1"/>
          </p:cNvSpPr>
          <p:nvPr>
            <p:ph type="title"/>
          </p:nvPr>
        </p:nvSpPr>
        <p:spPr>
          <a:xfrm>
            <a:off x="2152650" y="365127"/>
            <a:ext cx="7886700" cy="75961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(1/12)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2224658" y="1191364"/>
            <a:ext cx="7886700" cy="2191915"/>
          </a:xfrm>
        </p:spPr>
        <p:txBody>
          <a:bodyPr>
            <a:normAutofit/>
          </a:bodyPr>
          <a:lstStyle/>
          <a:p>
            <a:pPr marL="0" indent="0" fontAlgn="base">
              <a:lnSpc>
                <a:spcPct val="120000"/>
              </a:lnSpc>
              <a:spcAft>
                <a:spcPct val="0"/>
              </a:spcAft>
              <a:buNone/>
            </a:pPr>
            <a:r>
              <a:rPr lang="zh-TW" altLang="en-US" b="1" dirty="0" smtClean="0">
                <a:solidFill>
                  <a:srgbClr val="0070C0"/>
                </a:solidFill>
                <a:latin typeface="微軟正黑體" panose="020B0604030504040204" pitchFamily="34" charset="-120"/>
                <a:ea typeface="微軟正黑體" panose="020B0604030504040204" pitchFamily="34" charset="-120"/>
              </a:rPr>
              <a:t>學生</a:t>
            </a:r>
            <a:r>
              <a:rPr lang="zh-TW" altLang="en-US" b="1" dirty="0">
                <a:solidFill>
                  <a:srgbClr val="0070C0"/>
                </a:solidFill>
                <a:latin typeface="微軟正黑體" panose="020B0604030504040204" pitchFamily="34" charset="-120"/>
                <a:ea typeface="微軟正黑體" panose="020B0604030504040204" pitchFamily="34" charset="-120"/>
              </a:rPr>
              <a:t>報名資料載入</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fontAlgn="base">
              <a:lnSpc>
                <a:spcPct val="120000"/>
              </a:lnSpc>
              <a:spcAft>
                <a:spcPct val="0"/>
              </a:spcAft>
              <a:buNone/>
            </a:pPr>
            <a:r>
              <a:rPr lang="en-US" altLang="zh-TW" b="1" dirty="0">
                <a:solidFill>
                  <a:srgbClr val="C00000"/>
                </a:solidFill>
                <a:latin typeface="微軟正黑體" panose="020B0604030504040204" pitchFamily="34" charset="-120"/>
                <a:ea typeface="微軟正黑體" panose="020B0604030504040204" pitchFamily="34" charset="-120"/>
              </a:rPr>
              <a:t>Step1</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0" indent="0" fontAlgn="base">
              <a:lnSpc>
                <a:spcPct val="120000"/>
              </a:lnSpc>
              <a:spcBef>
                <a:spcPts val="300"/>
              </a:spcBef>
              <a:spcAft>
                <a:spcPts val="300"/>
              </a:spcAft>
              <a:buNone/>
            </a:pPr>
            <a:r>
              <a:rPr lang="zh-TW" altLang="en-US" sz="2200" b="1" dirty="0">
                <a:latin typeface="微軟正黑體" panose="020B0604030504040204" pitchFamily="34" charset="-120"/>
                <a:ea typeface="微軟正黑體" panose="020B0604030504040204" pitchFamily="34" charset="-120"/>
              </a:rPr>
              <a:t>先登入國中集體報名系統，點選「報名資料</a:t>
            </a:r>
            <a:r>
              <a:rPr lang="zh-TW" altLang="en-US" sz="2200" b="1" dirty="0" smtClean="0">
                <a:latin typeface="微軟正黑體" panose="020B0604030504040204" pitchFamily="34" charset="-120"/>
                <a:ea typeface="微軟正黑體" panose="020B0604030504040204" pitchFamily="34" charset="-120"/>
              </a:rPr>
              <a:t>載入</a:t>
            </a:r>
            <a:r>
              <a:rPr lang="zh-TW" altLang="en-US" sz="2200" b="1" dirty="0" smtClean="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200" b="1" dirty="0" smtClean="0">
                <a:latin typeface="微軟正黑體" panose="020B0604030504040204" pitchFamily="34" charset="-120"/>
                <a:ea typeface="微軟正黑體" panose="020B0604030504040204" pitchFamily="34" charset="-120"/>
              </a:rPr>
              <a:t>批次匯入」</a:t>
            </a:r>
            <a:r>
              <a:rPr lang="zh-TW" altLang="en-US" sz="2200" b="1" dirty="0">
                <a:latin typeface="微軟正黑體" panose="020B0604030504040204" pitchFamily="34" charset="-120"/>
                <a:ea typeface="微軟正黑體" panose="020B0604030504040204" pitchFamily="34" charset="-120"/>
              </a:rPr>
              <a:t>下載「匯入學生資料檔案規格」</a:t>
            </a:r>
            <a:endParaRPr lang="en-US" altLang="zh-TW" sz="2200" b="1" dirty="0">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43</a:t>
            </a:fld>
            <a:endParaRPr lang="zh-TW" altLang="en-US" sz="2000" dirty="0">
              <a:solidFill>
                <a:schemeClr val="tx1"/>
              </a:solidFill>
            </a:endParaRPr>
          </a:p>
        </p:txBody>
      </p:sp>
      <p:pic>
        <p:nvPicPr>
          <p:cNvPr id="12" name="圖片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489324" y="0"/>
            <a:ext cx="1226226" cy="1515622"/>
          </a:xfrm>
          <a:prstGeom prst="rect">
            <a:avLst/>
          </a:prstGeom>
        </p:spPr>
      </p:pic>
      <p:sp>
        <p:nvSpPr>
          <p:cNvPr id="15" name="右彎箭號 14"/>
          <p:cNvSpPr/>
          <p:nvPr/>
        </p:nvSpPr>
        <p:spPr>
          <a:xfrm rot="5400000">
            <a:off x="2194370" y="5176993"/>
            <a:ext cx="516953" cy="456377"/>
          </a:xfrm>
          <a:prstGeom prst="bentArrow">
            <a:avLst>
              <a:gd name="adj1" fmla="val 17362"/>
              <a:gd name="adj2" fmla="val 25000"/>
              <a:gd name="adj3" fmla="val 25000"/>
              <a:gd name="adj4" fmla="val 43750"/>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13" name="矩形 12"/>
          <p:cNvSpPr/>
          <p:nvPr/>
        </p:nvSpPr>
        <p:spPr>
          <a:xfrm>
            <a:off x="1824693" y="4837663"/>
            <a:ext cx="519080" cy="584775"/>
          </a:xfrm>
          <a:prstGeom prst="rect">
            <a:avLst/>
          </a:prstGeom>
        </p:spPr>
        <p:txBody>
          <a:bodyPr wrap="square">
            <a:spAutoFit/>
          </a:bodyPr>
          <a:lstStyle/>
          <a:p>
            <a:r>
              <a:rPr lang="zh-TW" altLang="en-US" sz="3200" dirty="0">
                <a:solidFill>
                  <a:srgbClr val="C00000"/>
                </a:solidFill>
                <a:latin typeface="Calibri" panose="020F0502020204030204" pitchFamily="34" charset="0"/>
              </a:rPr>
              <a:t>❶</a:t>
            </a:r>
            <a:endParaRPr lang="en-US" altLang="zh-TW" sz="3200" dirty="0">
              <a:latin typeface="標楷體" pitchFamily="65" charset="-120"/>
              <a:ea typeface="標楷體" pitchFamily="65" charset="-120"/>
            </a:endParaRPr>
          </a:p>
        </p:txBody>
      </p:sp>
      <p:sp>
        <p:nvSpPr>
          <p:cNvPr id="11" name="矩形 10"/>
          <p:cNvSpPr/>
          <p:nvPr/>
        </p:nvSpPr>
        <p:spPr>
          <a:xfrm>
            <a:off x="1330965" y="5696968"/>
            <a:ext cx="1506537" cy="3064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976160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56012" y="3450941"/>
            <a:ext cx="11479975" cy="2650453"/>
          </a:xfrm>
          <a:prstGeom prst="rect">
            <a:avLst/>
          </a:prstGeom>
          <a:ln>
            <a:solidFill>
              <a:schemeClr val="accent1"/>
            </a:solidFill>
          </a:ln>
        </p:spPr>
      </p:pic>
      <p:sp>
        <p:nvSpPr>
          <p:cNvPr id="6" name="內容版面配置區 5"/>
          <p:cNvSpPr>
            <a:spLocks noGrp="1"/>
          </p:cNvSpPr>
          <p:nvPr>
            <p:ph idx="1"/>
          </p:nvPr>
        </p:nvSpPr>
        <p:spPr>
          <a:xfrm>
            <a:off x="2514600" y="1087095"/>
            <a:ext cx="7772400" cy="1950777"/>
          </a:xfrm>
        </p:spPr>
        <p:txBody>
          <a:bodyPr>
            <a:normAutofit/>
          </a:bodyPr>
          <a:lstStyle/>
          <a:p>
            <a:pPr marL="0" indent="0">
              <a:lnSpc>
                <a:spcPct val="120000"/>
              </a:lnSpc>
              <a:buNone/>
            </a:pPr>
            <a:r>
              <a:rPr lang="en-US" altLang="zh-TW" b="1" dirty="0">
                <a:solidFill>
                  <a:srgbClr val="C00000"/>
                </a:solidFill>
                <a:latin typeface="微軟正黑體" panose="020B0604030504040204" pitchFamily="34" charset="-120"/>
                <a:ea typeface="微軟正黑體" panose="020B0604030504040204" pitchFamily="34" charset="-120"/>
              </a:rPr>
              <a:t>Step2</a:t>
            </a:r>
            <a:r>
              <a:rPr lang="zh-TW" altLang="en-US" b="1" dirty="0">
                <a:solidFill>
                  <a:srgbClr val="C00000"/>
                </a:solidFill>
                <a:latin typeface="微軟正黑體" panose="020B0604030504040204" pitchFamily="34" charset="-120"/>
                <a:ea typeface="微軟正黑體" panose="020B0604030504040204" pitchFamily="34" charset="-120"/>
              </a:rPr>
              <a:t>：</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0" indent="0">
              <a:lnSpc>
                <a:spcPts val="3200"/>
              </a:lnSpc>
              <a:buNone/>
            </a:pPr>
            <a:r>
              <a:rPr lang="zh-TW" altLang="en-US" sz="2000" b="1" dirty="0">
                <a:latin typeface="微軟正黑體" panose="020B0604030504040204" pitchFamily="34" charset="-120"/>
                <a:ea typeface="微軟正黑體" panose="020B0604030504040204" pitchFamily="34" charset="-120"/>
              </a:rPr>
              <a:t>下載</a:t>
            </a:r>
            <a:r>
              <a:rPr lang="zh-TW" altLang="en-US" sz="2000" dirty="0">
                <a:solidFill>
                  <a:srgbClr val="C00000"/>
                </a:solidFill>
                <a:latin typeface="Calibri Light" panose="020F0302020204030204" pitchFamily="34" charset="0"/>
              </a:rPr>
              <a:t>❶</a:t>
            </a:r>
            <a:r>
              <a:rPr lang="zh-TW" altLang="en-US" sz="2000" b="1" dirty="0">
                <a:latin typeface="微軟正黑體" panose="020B0604030504040204" pitchFamily="34" charset="-120"/>
                <a:ea typeface="微軟正黑體" panose="020B0604030504040204" pitchFamily="34" charset="-120"/>
              </a:rPr>
              <a:t>「匯入學生資料檔案規格」與</a:t>
            </a:r>
            <a:r>
              <a:rPr lang="zh-TW" altLang="en-US" sz="2000" dirty="0">
                <a:solidFill>
                  <a:srgbClr val="C00000"/>
                </a:solidFill>
                <a:latin typeface="Calibri Light" panose="020F0302020204030204" pitchFamily="34" charset="0"/>
              </a:rPr>
              <a:t>❷</a:t>
            </a:r>
            <a:r>
              <a:rPr lang="zh-TW" altLang="en-US" sz="2000" b="1" dirty="0">
                <a:latin typeface="微軟正黑體" panose="020B0604030504040204" pitchFamily="34" charset="-120"/>
                <a:ea typeface="微軟正黑體" panose="020B0604030504040204" pitchFamily="34" charset="-120"/>
              </a:rPr>
              <a:t>「範例檔案」（</a:t>
            </a:r>
            <a:r>
              <a:rPr lang="en-US" altLang="zh-TW" sz="2000" b="1" dirty="0">
                <a:latin typeface="微軟正黑體" panose="020B0604030504040204" pitchFamily="34" charset="-120"/>
                <a:ea typeface="微軟正黑體" panose="020B0604030504040204" pitchFamily="34" charset="-120"/>
              </a:rPr>
              <a:t>Excel</a:t>
            </a:r>
            <a:r>
              <a:rPr lang="zh-TW" altLang="en-US" sz="2000" b="1" dirty="0">
                <a:latin typeface="微軟正黑體" panose="020B0604030504040204" pitchFamily="34" charset="-120"/>
                <a:ea typeface="微軟正黑體" panose="020B0604030504040204" pitchFamily="34" charset="-120"/>
              </a:rPr>
              <a:t>檔案）</a:t>
            </a:r>
            <a:r>
              <a:rPr lang="zh-TW" altLang="en-US" sz="2000" b="1" u="sng" dirty="0">
                <a:solidFill>
                  <a:srgbClr val="C00000"/>
                </a:solidFill>
                <a:latin typeface="微軟正黑體" panose="020B0604030504040204" pitchFamily="34" charset="-120"/>
                <a:ea typeface="微軟正黑體" panose="020B0604030504040204" pitchFamily="34" charset="-120"/>
              </a:rPr>
              <a:t>核對「</a:t>
            </a:r>
            <a:r>
              <a:rPr lang="zh-TW" altLang="en-US" sz="2000" b="1" u="sng" dirty="0" smtClean="0">
                <a:solidFill>
                  <a:srgbClr val="C00000"/>
                </a:solidFill>
                <a:latin typeface="微軟正黑體" panose="020B0604030504040204" pitchFamily="34" charset="-120"/>
                <a:ea typeface="微軟正黑體" panose="020B0604030504040204" pitchFamily="34" charset="-120"/>
              </a:rPr>
              <a:t>學校校務</a:t>
            </a:r>
            <a:r>
              <a:rPr lang="zh-TW" altLang="en-US" sz="2000" b="1" u="sng" dirty="0">
                <a:solidFill>
                  <a:srgbClr val="C00000"/>
                </a:solidFill>
                <a:latin typeface="微軟正黑體" panose="020B0604030504040204" pitchFamily="34" charset="-120"/>
                <a:ea typeface="微軟正黑體" panose="020B0604030504040204" pitchFamily="34" charset="-120"/>
              </a:rPr>
              <a:t>系統」匯出的五專優先免試入學報名資料「欄位」及「資料格式」與是否與報名系統上傳格式相同</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44</a:t>
            </a:fld>
            <a:endParaRPr lang="zh-TW" altLang="en-US" sz="2000" dirty="0">
              <a:solidFill>
                <a:schemeClr val="tx1"/>
              </a:solidFill>
            </a:endParaRPr>
          </a:p>
        </p:txBody>
      </p:sp>
      <p:grpSp>
        <p:nvGrpSpPr>
          <p:cNvPr id="15" name="群組 14"/>
          <p:cNvGrpSpPr/>
          <p:nvPr/>
        </p:nvGrpSpPr>
        <p:grpSpPr>
          <a:xfrm>
            <a:off x="2859907" y="3620908"/>
            <a:ext cx="3878960" cy="1267965"/>
            <a:chOff x="2242290" y="3552288"/>
            <a:chExt cx="3726110" cy="1117826"/>
          </a:xfrm>
        </p:grpSpPr>
        <p:grpSp>
          <p:nvGrpSpPr>
            <p:cNvPr id="7" name="群組 6"/>
            <p:cNvGrpSpPr/>
            <p:nvPr/>
          </p:nvGrpSpPr>
          <p:grpSpPr>
            <a:xfrm>
              <a:off x="2660681" y="3932577"/>
              <a:ext cx="3307719" cy="737537"/>
              <a:chOff x="2989159" y="4618322"/>
              <a:chExt cx="2879752" cy="535322"/>
            </a:xfrm>
          </p:grpSpPr>
          <p:sp>
            <p:nvSpPr>
              <p:cNvPr id="10" name="矩形 9"/>
              <p:cNvSpPr/>
              <p:nvPr/>
            </p:nvSpPr>
            <p:spPr>
              <a:xfrm>
                <a:off x="4559036" y="4618322"/>
                <a:ext cx="1309875" cy="249208"/>
              </a:xfrm>
              <a:prstGeom prst="rect">
                <a:avLst/>
              </a:prstGeom>
              <a:solidFill>
                <a:srgbClr val="FFFF00">
                  <a:alpha val="29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9159" y="4954686"/>
                <a:ext cx="570446" cy="198958"/>
              </a:xfrm>
              <a:prstGeom prst="rect">
                <a:avLst/>
              </a:prstGeom>
              <a:solidFill>
                <a:srgbClr val="FFFF00">
                  <a:alpha val="29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 name="文字方塊 12"/>
            <p:cNvSpPr txBox="1"/>
            <p:nvPr/>
          </p:nvSpPr>
          <p:spPr>
            <a:xfrm>
              <a:off x="4463863" y="3552288"/>
              <a:ext cx="485357" cy="420567"/>
            </a:xfrm>
            <a:prstGeom prst="rect">
              <a:avLst/>
            </a:prstGeom>
            <a:noFill/>
          </p:spPr>
          <p:txBody>
            <a:bodyPr wrap="none" rtlCol="0">
              <a:spAutoFit/>
            </a:bodyPr>
            <a:lstStyle/>
            <a:p>
              <a:r>
                <a:rPr lang="zh-TW" altLang="en-US" sz="2500" dirty="0">
                  <a:solidFill>
                    <a:srgbClr val="C00000"/>
                  </a:solidFill>
                  <a:latin typeface="Calibri Light" panose="020F0302020204030204" pitchFamily="34" charset="0"/>
                </a:rPr>
                <a:t>❶</a:t>
              </a:r>
              <a:endParaRPr lang="zh-TW" altLang="en-US" sz="2500" dirty="0">
                <a:solidFill>
                  <a:srgbClr val="C00000"/>
                </a:solidFill>
              </a:endParaRPr>
            </a:p>
          </p:txBody>
        </p:sp>
        <p:sp>
          <p:nvSpPr>
            <p:cNvPr id="14" name="文字方塊 13"/>
            <p:cNvSpPr txBox="1"/>
            <p:nvPr/>
          </p:nvSpPr>
          <p:spPr>
            <a:xfrm>
              <a:off x="2242290" y="4104249"/>
              <a:ext cx="485357" cy="420567"/>
            </a:xfrm>
            <a:prstGeom prst="rect">
              <a:avLst/>
            </a:prstGeom>
            <a:noFill/>
          </p:spPr>
          <p:txBody>
            <a:bodyPr wrap="none" rtlCol="0">
              <a:spAutoFit/>
            </a:bodyPr>
            <a:lstStyle/>
            <a:p>
              <a:r>
                <a:rPr lang="zh-TW" altLang="en-US" sz="2500" dirty="0">
                  <a:solidFill>
                    <a:srgbClr val="C00000"/>
                  </a:solidFill>
                  <a:latin typeface="Calibri Light" panose="020F0302020204030204" pitchFamily="34" charset="0"/>
                </a:rPr>
                <a:t>❷</a:t>
              </a:r>
              <a:endParaRPr lang="zh-TW" altLang="en-US" sz="2500" dirty="0">
                <a:solidFill>
                  <a:srgbClr val="C00000"/>
                </a:solidFill>
              </a:endParaRPr>
            </a:p>
          </p:txBody>
        </p:sp>
      </p:grpSp>
      <p:sp>
        <p:nvSpPr>
          <p:cNvPr id="16" name="標題 1"/>
          <p:cNvSpPr>
            <a:spLocks noGrp="1"/>
          </p:cNvSpPr>
          <p:nvPr>
            <p:ph type="title"/>
          </p:nvPr>
        </p:nvSpPr>
        <p:spPr>
          <a:xfrm>
            <a:off x="2152650" y="365127"/>
            <a:ext cx="7886700" cy="75961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(2/12)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478813" y="0"/>
            <a:ext cx="1219649" cy="1515622"/>
          </a:xfrm>
          <a:prstGeom prst="rect">
            <a:avLst/>
          </a:prstGeom>
        </p:spPr>
      </p:pic>
      <p:sp>
        <p:nvSpPr>
          <p:cNvPr id="2" name="橢圓形圖說文字 1"/>
          <p:cNvSpPr/>
          <p:nvPr/>
        </p:nvSpPr>
        <p:spPr>
          <a:xfrm rot="21354108">
            <a:off x="1703842" y="1791847"/>
            <a:ext cx="733010" cy="665031"/>
          </a:xfrm>
          <a:prstGeom prst="wedgeEllipseCallout">
            <a:avLst>
              <a:gd name="adj1" fmla="val 73524"/>
              <a:gd name="adj2" fmla="val 47704"/>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zh-TW" altLang="en-US" sz="2000" b="1" dirty="0">
                <a:latin typeface="華康中圓體" panose="020F0509000000000000" pitchFamily="49" charset="-120"/>
                <a:ea typeface="華康中圓體" panose="020F0509000000000000" pitchFamily="49" charset="-120"/>
              </a:rPr>
              <a:t>重要</a:t>
            </a:r>
          </a:p>
        </p:txBody>
      </p:sp>
      <p:sp>
        <p:nvSpPr>
          <p:cNvPr id="18" name="橢圓形圖說文字 17"/>
          <p:cNvSpPr/>
          <p:nvPr/>
        </p:nvSpPr>
        <p:spPr>
          <a:xfrm>
            <a:off x="6449524" y="4888873"/>
            <a:ext cx="2874475" cy="1745896"/>
          </a:xfrm>
          <a:prstGeom prst="wedgeEllipseCallout">
            <a:avLst>
              <a:gd name="adj1" fmla="val -132503"/>
              <a:gd name="adj2" fmla="val -55090"/>
            </a:avLst>
          </a:prstGeom>
          <a:solidFill>
            <a:schemeClr val="accent4">
              <a:lumMod val="40000"/>
              <a:lumOff val="60000"/>
            </a:schemeClr>
          </a:solidFill>
          <a:ln w="28575">
            <a:solidFill>
              <a:srgbClr val="C0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zh-TW" altLang="en-US" sz="2000" b="1" dirty="0" smtClean="0">
                <a:solidFill>
                  <a:srgbClr val="0033CC"/>
                </a:solidFill>
                <a:latin typeface="華康中圓體" panose="020F0509000000000000" pitchFamily="49" charset="-120"/>
                <a:ea typeface="華康中圓體" panose="020F0509000000000000" pitchFamily="49" charset="-120"/>
              </a:rPr>
              <a:t>輸入各項成績、資料，可換算出</a:t>
            </a:r>
            <a:r>
              <a:rPr lang="zh-TW" altLang="en-US" sz="2000" b="1" u="heavy" dirty="0" smtClean="0">
                <a:solidFill>
                  <a:srgbClr val="0033CC"/>
                </a:solidFill>
                <a:latin typeface="華康中圓體" panose="020F0509000000000000" pitchFamily="49" charset="-120"/>
                <a:ea typeface="華康中圓體" panose="020F0509000000000000" pitchFamily="49" charset="-120"/>
              </a:rPr>
              <a:t>優免</a:t>
            </a:r>
            <a:r>
              <a:rPr lang="zh-TW" altLang="en-US" sz="2000" b="1" dirty="0" smtClean="0">
                <a:solidFill>
                  <a:srgbClr val="0033CC"/>
                </a:solidFill>
                <a:latin typeface="華康中圓體" panose="020F0509000000000000" pitchFamily="49" charset="-120"/>
                <a:ea typeface="華康中圓體" panose="020F0509000000000000" pitchFamily="49" charset="-120"/>
              </a:rPr>
              <a:t>之積分證明單</a:t>
            </a:r>
            <a:endParaRPr lang="zh-TW" altLang="en-US" sz="2000" b="1" dirty="0">
              <a:solidFill>
                <a:srgbClr val="0033CC"/>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444308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892519" y="5234432"/>
            <a:ext cx="10058401" cy="1491426"/>
          </a:xfrm>
          <a:prstGeom prst="rect">
            <a:avLst/>
          </a:prstGeom>
          <a:ln>
            <a:solidFill>
              <a:srgbClr val="0070C0"/>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97006424-D9F2-4793-8C2C-FF1240B9B1D0}" type="slidenum">
              <a:rPr lang="zh-TW" altLang="en-US" sz="2000">
                <a:solidFill>
                  <a:schemeClr val="tx1"/>
                </a:solidFill>
              </a:rPr>
              <a:pPr/>
              <a:t>45</a:t>
            </a:fld>
            <a:endParaRPr lang="zh-TW" altLang="en-US" sz="2000" dirty="0">
              <a:solidFill>
                <a:schemeClr val="tx1"/>
              </a:solidFill>
            </a:endParaRPr>
          </a:p>
        </p:txBody>
      </p:sp>
      <p:sp>
        <p:nvSpPr>
          <p:cNvPr id="5" name="標題 1"/>
          <p:cNvSpPr>
            <a:spLocks noGrp="1"/>
          </p:cNvSpPr>
          <p:nvPr>
            <p:ph type="title"/>
          </p:nvPr>
        </p:nvSpPr>
        <p:spPr>
          <a:xfrm>
            <a:off x="851025" y="51146"/>
            <a:ext cx="7886700" cy="75961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(3/12)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384220" y="11326"/>
            <a:ext cx="1200485" cy="1515622"/>
          </a:xfrm>
          <a:prstGeom prst="rect">
            <a:avLst/>
          </a:prstGeom>
        </p:spPr>
      </p:pic>
      <p:sp>
        <p:nvSpPr>
          <p:cNvPr id="9" name="矩形 8"/>
          <p:cNvSpPr/>
          <p:nvPr/>
        </p:nvSpPr>
        <p:spPr>
          <a:xfrm>
            <a:off x="734297" y="713771"/>
            <a:ext cx="3053721" cy="369332"/>
          </a:xfrm>
          <a:prstGeom prst="rect">
            <a:avLst/>
          </a:prstGeom>
        </p:spPr>
        <p:txBody>
          <a:bodyPr wrap="none">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「範例檔案」（</a:t>
            </a:r>
            <a:r>
              <a:rPr lang="en-US" altLang="zh-TW" b="1" dirty="0">
                <a:solidFill>
                  <a:srgbClr val="C00000"/>
                </a:solidFill>
                <a:latin typeface="微軟正黑體" panose="020B0604030504040204" pitchFamily="34" charset="-120"/>
                <a:ea typeface="微軟正黑體" panose="020B0604030504040204" pitchFamily="34" charset="-120"/>
              </a:rPr>
              <a:t>Excel</a:t>
            </a:r>
            <a:r>
              <a:rPr lang="zh-TW" altLang="en-US" b="1" dirty="0">
                <a:solidFill>
                  <a:srgbClr val="C00000"/>
                </a:solidFill>
                <a:latin typeface="微軟正黑體" panose="020B0604030504040204" pitchFamily="34" charset="-120"/>
                <a:ea typeface="微軟正黑體" panose="020B0604030504040204" pitchFamily="34" charset="-120"/>
              </a:rPr>
              <a:t>檔案）</a:t>
            </a:r>
            <a:endParaRPr lang="zh-TW" altLang="en-US" dirty="0">
              <a:solidFill>
                <a:srgbClr val="C00000"/>
              </a:solidFill>
            </a:endParaRPr>
          </a:p>
        </p:txBody>
      </p:sp>
      <p:sp>
        <p:nvSpPr>
          <p:cNvPr id="22" name="橢圓 21"/>
          <p:cNvSpPr/>
          <p:nvPr/>
        </p:nvSpPr>
        <p:spPr>
          <a:xfrm>
            <a:off x="851025" y="1173863"/>
            <a:ext cx="353085" cy="35308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1</a:t>
            </a:r>
            <a:endParaRPr lang="zh-TW" altLang="en-US" b="1" dirty="0"/>
          </a:p>
        </p:txBody>
      </p:sp>
      <p:sp>
        <p:nvSpPr>
          <p:cNvPr id="25" name="文字方塊 24"/>
          <p:cNvSpPr txBox="1"/>
          <p:nvPr/>
        </p:nvSpPr>
        <p:spPr>
          <a:xfrm>
            <a:off x="1302401" y="1158728"/>
            <a:ext cx="5089855" cy="369332"/>
          </a:xfrm>
          <a:prstGeom prst="rect">
            <a:avLst/>
          </a:prstGeom>
          <a:noFill/>
        </p:spPr>
        <p:txBody>
          <a:bodyPr wrap="none" rtlCol="0">
            <a:sp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輸入擔任幹部學期數及服務時數     服務學習積分</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851025" y="1639821"/>
            <a:ext cx="353085" cy="353085"/>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2</a:t>
            </a:r>
            <a:endParaRPr lang="zh-TW" altLang="en-US" b="1" dirty="0"/>
          </a:p>
        </p:txBody>
      </p:sp>
      <p:sp>
        <p:nvSpPr>
          <p:cNvPr id="27" name="文字方塊 26"/>
          <p:cNvSpPr txBox="1"/>
          <p:nvPr/>
        </p:nvSpPr>
        <p:spPr>
          <a:xfrm>
            <a:off x="1302401" y="1618820"/>
            <a:ext cx="4801314" cy="369332"/>
          </a:xfrm>
          <a:prstGeom prst="rect">
            <a:avLst/>
          </a:prstGeom>
          <a:noFill/>
        </p:spPr>
        <p:txBody>
          <a:bodyPr wrap="none" rtlCol="0">
            <a:sp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服務學習積分</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en-US" b="1" dirty="0" smtClean="0">
                <a:solidFill>
                  <a:srgbClr val="002060"/>
                </a:solidFill>
                <a:latin typeface="微軟正黑體" panose="020B0604030504040204" pitchFamily="34" charset="-120"/>
                <a:ea typeface="微軟正黑體" panose="020B0604030504040204" pitchFamily="34" charset="-120"/>
              </a:rPr>
              <a:t>競賽積分     多元學習表現積分</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7136595" y="874289"/>
            <a:ext cx="353085" cy="35308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3</a:t>
            </a:r>
            <a:endParaRPr lang="zh-TW" altLang="en-US" b="1" dirty="0"/>
          </a:p>
        </p:txBody>
      </p:sp>
      <p:sp>
        <p:nvSpPr>
          <p:cNvPr id="35" name="橢圓 34"/>
          <p:cNvSpPr/>
          <p:nvPr/>
        </p:nvSpPr>
        <p:spPr>
          <a:xfrm>
            <a:off x="7130824" y="1290594"/>
            <a:ext cx="353085" cy="353085"/>
          </a:xfrm>
          <a:prstGeom prst="ellipse">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4</a:t>
            </a:r>
            <a:endParaRPr lang="zh-TW" altLang="en-US" b="1" dirty="0"/>
          </a:p>
        </p:txBody>
      </p:sp>
      <p:sp>
        <p:nvSpPr>
          <p:cNvPr id="36" name="橢圓 35"/>
          <p:cNvSpPr/>
          <p:nvPr/>
        </p:nvSpPr>
        <p:spPr>
          <a:xfrm>
            <a:off x="7130823" y="1675585"/>
            <a:ext cx="353085" cy="353085"/>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5</a:t>
            </a:r>
            <a:endParaRPr lang="zh-TW" altLang="en-US" b="1" dirty="0"/>
          </a:p>
        </p:txBody>
      </p:sp>
      <p:sp>
        <p:nvSpPr>
          <p:cNvPr id="41" name="文字方塊 40"/>
          <p:cNvSpPr txBox="1"/>
          <p:nvPr/>
        </p:nvSpPr>
        <p:spPr>
          <a:xfrm>
            <a:off x="7516207" y="858042"/>
            <a:ext cx="3802717" cy="369332"/>
          </a:xfrm>
          <a:prstGeom prst="rect">
            <a:avLst/>
          </a:prstGeom>
          <a:noFill/>
        </p:spPr>
        <p:txBody>
          <a:bodyPr wrap="square" rtlCol="0">
            <a:sp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輸入技藝教育成績</a:t>
            </a:r>
            <a:r>
              <a:rPr lang="zh-TW" altLang="en-US" b="1" dirty="0">
                <a:solidFill>
                  <a:srgbClr val="002060"/>
                </a:solidFill>
                <a:latin typeface="微軟正黑體" panose="020B0604030504040204" pitchFamily="34" charset="-120"/>
                <a:ea typeface="微軟正黑體" panose="020B0604030504040204" pitchFamily="34" charset="-120"/>
              </a:rPr>
              <a:t> </a:t>
            </a:r>
            <a:r>
              <a:rPr lang="zh-TW" altLang="en-US" b="1" dirty="0" smtClean="0">
                <a:solidFill>
                  <a:srgbClr val="002060"/>
                </a:solidFill>
                <a:latin typeface="微軟正黑體" panose="020B0604030504040204" pitchFamily="34" charset="-120"/>
                <a:ea typeface="微軟正黑體" panose="020B0604030504040204" pitchFamily="34" charset="-120"/>
              </a:rPr>
              <a:t>    技藝優良積分</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42" name="文字方塊 41"/>
          <p:cNvSpPr txBox="1"/>
          <p:nvPr/>
        </p:nvSpPr>
        <p:spPr>
          <a:xfrm>
            <a:off x="7516207" y="1256025"/>
            <a:ext cx="3802717" cy="369332"/>
          </a:xfrm>
          <a:prstGeom prst="rect">
            <a:avLst/>
          </a:prstGeom>
          <a:noFill/>
        </p:spPr>
        <p:txBody>
          <a:bodyPr wrap="square" rtlCol="0">
            <a:sp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輸入弱勢身分代碼</a:t>
            </a:r>
            <a:r>
              <a:rPr lang="zh-TW" altLang="en-US" b="1" dirty="0">
                <a:solidFill>
                  <a:srgbClr val="002060"/>
                </a:solidFill>
                <a:latin typeface="微軟正黑體" panose="020B0604030504040204" pitchFamily="34" charset="-120"/>
                <a:ea typeface="微軟正黑體" panose="020B0604030504040204" pitchFamily="34" charset="-120"/>
              </a:rPr>
              <a:t> </a:t>
            </a:r>
            <a:r>
              <a:rPr lang="zh-TW" altLang="en-US" b="1" dirty="0" smtClean="0">
                <a:solidFill>
                  <a:srgbClr val="002060"/>
                </a:solidFill>
                <a:latin typeface="微軟正黑體" panose="020B0604030504040204" pitchFamily="34" charset="-120"/>
                <a:ea typeface="微軟正黑體" panose="020B0604030504040204" pitchFamily="34" charset="-120"/>
              </a:rPr>
              <a:t>    弱勢身分積分</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43" name="文字方塊 42"/>
          <p:cNvSpPr txBox="1"/>
          <p:nvPr/>
        </p:nvSpPr>
        <p:spPr>
          <a:xfrm>
            <a:off x="7516207" y="1654008"/>
            <a:ext cx="3802717" cy="369332"/>
          </a:xfrm>
          <a:prstGeom prst="rect">
            <a:avLst/>
          </a:prstGeom>
          <a:noFill/>
        </p:spPr>
        <p:txBody>
          <a:bodyPr wrap="square" rtlCol="0">
            <a:sp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輸入均衡學習成績</a:t>
            </a:r>
            <a:r>
              <a:rPr lang="zh-TW" altLang="en-US" b="1" dirty="0">
                <a:solidFill>
                  <a:srgbClr val="002060"/>
                </a:solidFill>
                <a:latin typeface="微軟正黑體" panose="020B0604030504040204" pitchFamily="34" charset="-120"/>
                <a:ea typeface="微軟正黑體" panose="020B0604030504040204" pitchFamily="34" charset="-120"/>
              </a:rPr>
              <a:t> </a:t>
            </a:r>
            <a:r>
              <a:rPr lang="zh-TW" altLang="en-US" b="1" dirty="0" smtClean="0">
                <a:solidFill>
                  <a:srgbClr val="002060"/>
                </a:solidFill>
                <a:latin typeface="微軟正黑體" panose="020B0604030504040204" pitchFamily="34" charset="-120"/>
                <a:ea typeface="微軟正黑體" panose="020B0604030504040204" pitchFamily="34" charset="-120"/>
              </a:rPr>
              <a:t>    均衡學習積分</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7" name="向右箭號 6"/>
          <p:cNvSpPr/>
          <p:nvPr/>
        </p:nvSpPr>
        <p:spPr>
          <a:xfrm>
            <a:off x="3895865" y="1684231"/>
            <a:ext cx="217283" cy="224299"/>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向右箭號 37"/>
          <p:cNvSpPr/>
          <p:nvPr/>
        </p:nvSpPr>
        <p:spPr>
          <a:xfrm>
            <a:off x="4638613" y="1222219"/>
            <a:ext cx="217283" cy="224299"/>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向右箭號 38"/>
          <p:cNvSpPr/>
          <p:nvPr/>
        </p:nvSpPr>
        <p:spPr>
          <a:xfrm>
            <a:off x="9469121" y="1711517"/>
            <a:ext cx="217283" cy="224299"/>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向右箭號 39"/>
          <p:cNvSpPr/>
          <p:nvPr/>
        </p:nvSpPr>
        <p:spPr>
          <a:xfrm>
            <a:off x="9471825" y="1319813"/>
            <a:ext cx="217283" cy="224299"/>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向右箭號 43"/>
          <p:cNvSpPr/>
          <p:nvPr/>
        </p:nvSpPr>
        <p:spPr>
          <a:xfrm>
            <a:off x="9471826" y="930558"/>
            <a:ext cx="217283" cy="224299"/>
          </a:xfrm>
          <a:prstGeom prst="rightArrow">
            <a:avLst/>
          </a:prstGeom>
          <a:solidFill>
            <a:srgbClr val="00539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875510" y="2122226"/>
            <a:ext cx="10075410" cy="4603631"/>
            <a:chOff x="875510" y="2122226"/>
            <a:chExt cx="10075410" cy="4603631"/>
          </a:xfrm>
        </p:grpSpPr>
        <p:grpSp>
          <p:nvGrpSpPr>
            <p:cNvPr id="2" name="群組 1"/>
            <p:cNvGrpSpPr/>
            <p:nvPr/>
          </p:nvGrpSpPr>
          <p:grpSpPr>
            <a:xfrm>
              <a:off x="875510" y="2122226"/>
              <a:ext cx="10075410" cy="4603631"/>
              <a:chOff x="875510" y="2122226"/>
              <a:chExt cx="10075410" cy="4603631"/>
            </a:xfrm>
          </p:grpSpPr>
          <p:pic>
            <p:nvPicPr>
              <p:cNvPr id="18" name="圖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2520" y="3570537"/>
                <a:ext cx="10058400" cy="1513686"/>
              </a:xfrm>
              <a:prstGeom prst="rect">
                <a:avLst/>
              </a:prstGeom>
              <a:ln>
                <a:solidFill>
                  <a:srgbClr val="0070C0"/>
                </a:solidFill>
              </a:ln>
            </p:spPr>
          </p:pic>
          <p:pic>
            <p:nvPicPr>
              <p:cNvPr id="10" name="圖片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2520" y="2122226"/>
                <a:ext cx="10058400" cy="1298102"/>
              </a:xfrm>
              <a:prstGeom prst="rect">
                <a:avLst/>
              </a:prstGeom>
              <a:ln>
                <a:solidFill>
                  <a:srgbClr val="0070C0"/>
                </a:solidFill>
              </a:ln>
            </p:spPr>
          </p:pic>
          <p:sp>
            <p:nvSpPr>
              <p:cNvPr id="14" name="矩形 13"/>
              <p:cNvSpPr/>
              <p:nvPr/>
            </p:nvSpPr>
            <p:spPr>
              <a:xfrm>
                <a:off x="1226899" y="2582318"/>
                <a:ext cx="579422" cy="80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163620" y="2582318"/>
                <a:ext cx="282167" cy="80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403774" y="2296820"/>
                <a:ext cx="1521632" cy="10940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8395053" y="3784508"/>
                <a:ext cx="987938" cy="1299025"/>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8394926" y="3424383"/>
                <a:ext cx="353085" cy="353085"/>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2</a:t>
                </a:r>
                <a:endParaRPr lang="zh-TW" altLang="en-US" b="1" dirty="0"/>
              </a:p>
            </p:txBody>
          </p:sp>
          <p:sp>
            <p:nvSpPr>
              <p:cNvPr id="24" name="矩形 23"/>
              <p:cNvSpPr/>
              <p:nvPr/>
            </p:nvSpPr>
            <p:spPr>
              <a:xfrm>
                <a:off x="9062518" y="2149786"/>
                <a:ext cx="1888401" cy="1266281"/>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9403773" y="3784507"/>
                <a:ext cx="1532725" cy="129902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875510" y="5435710"/>
                <a:ext cx="967161" cy="1290147"/>
              </a:xfrm>
              <a:prstGeom prst="rect">
                <a:avLst/>
              </a:prstGeom>
              <a:noFill/>
              <a:ln w="28575">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1868516" y="5435710"/>
                <a:ext cx="2124062" cy="129014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p:nvPr/>
            </p:nvSpPr>
            <p:spPr>
              <a:xfrm>
                <a:off x="9511898" y="3454872"/>
                <a:ext cx="353085" cy="35308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3</a:t>
                </a:r>
                <a:endParaRPr lang="zh-TW" altLang="en-US" b="1" dirty="0"/>
              </a:p>
            </p:txBody>
          </p:sp>
          <p:sp>
            <p:nvSpPr>
              <p:cNvPr id="32" name="橢圓 31"/>
              <p:cNvSpPr/>
              <p:nvPr/>
            </p:nvSpPr>
            <p:spPr>
              <a:xfrm>
                <a:off x="1217845" y="5229678"/>
                <a:ext cx="353085" cy="353085"/>
              </a:xfrm>
              <a:prstGeom prst="ellipse">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4</a:t>
                </a:r>
                <a:endParaRPr lang="zh-TW" altLang="en-US" b="1" dirty="0"/>
              </a:p>
            </p:txBody>
          </p:sp>
          <p:sp>
            <p:nvSpPr>
              <p:cNvPr id="33" name="橢圓 32"/>
              <p:cNvSpPr/>
              <p:nvPr/>
            </p:nvSpPr>
            <p:spPr>
              <a:xfrm>
                <a:off x="2301758" y="5229677"/>
                <a:ext cx="353085" cy="353085"/>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5</a:t>
                </a:r>
                <a:endParaRPr lang="zh-TW" altLang="en-US" b="1" dirty="0"/>
              </a:p>
            </p:txBody>
          </p:sp>
          <p:sp>
            <p:nvSpPr>
              <p:cNvPr id="45" name="圓角矩形 44"/>
              <p:cNvSpPr/>
              <p:nvPr/>
            </p:nvSpPr>
            <p:spPr>
              <a:xfrm>
                <a:off x="1674496" y="4330048"/>
                <a:ext cx="2172832" cy="660903"/>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優免無採計項目</a:t>
                </a:r>
                <a:r>
                  <a:rPr lang="en-US" altLang="zh-TW" sz="1400" b="1" dirty="0" smtClean="0">
                    <a:solidFill>
                      <a:srgbClr val="C00000"/>
                    </a:solidFill>
                    <a:latin typeface="微軟正黑體" panose="020B0604030504040204" pitchFamily="34" charset="-120"/>
                    <a:ea typeface="微軟正黑體" panose="020B0604030504040204" pitchFamily="34" charset="-120"/>
                  </a:rPr>
                  <a:t/>
                </a:r>
                <a:br>
                  <a:rPr lang="en-US" altLang="zh-TW" sz="1400" b="1" dirty="0" smtClean="0">
                    <a:solidFill>
                      <a:srgbClr val="C00000"/>
                    </a:solidFill>
                    <a:latin typeface="微軟正黑體" panose="020B0604030504040204" pitchFamily="34" charset="-120"/>
                    <a:ea typeface="微軟正黑體" panose="020B0604030504040204" pitchFamily="34" charset="-120"/>
                  </a:rPr>
                </a:br>
                <a:r>
                  <a:rPr lang="zh-TW" altLang="en-US" sz="1400" b="1" dirty="0" smtClean="0">
                    <a:solidFill>
                      <a:srgbClr val="0033CC"/>
                    </a:solidFill>
                    <a:latin typeface="微軟正黑體" panose="020B0604030504040204" pitchFamily="34" charset="-120"/>
                    <a:ea typeface="微軟正黑體" panose="020B0604030504040204" pitchFamily="34" charset="-120"/>
                  </a:rPr>
                  <a:t>輸入聯免資料</a:t>
                </a:r>
                <a:r>
                  <a:rPr lang="zh-TW" altLang="en-US" sz="1400" b="1" dirty="0" smtClean="0">
                    <a:solidFill>
                      <a:srgbClr val="C00000"/>
                    </a:solidFill>
                    <a:latin typeface="微軟正黑體" panose="020B0604030504040204" pitchFamily="34" charset="-120"/>
                    <a:ea typeface="微軟正黑體" panose="020B0604030504040204" pitchFamily="34" charset="-120"/>
                  </a:rPr>
                  <a:t>或</a:t>
                </a:r>
                <a:r>
                  <a:rPr lang="en-US" altLang="zh-TW" sz="1400" b="1" dirty="0" smtClean="0">
                    <a:solidFill>
                      <a:srgbClr val="C00000"/>
                    </a:solidFill>
                    <a:latin typeface="微軟正黑體" panose="020B0604030504040204" pitchFamily="34" charset="-120"/>
                    <a:ea typeface="微軟正黑體" panose="020B0604030504040204" pitchFamily="34" charset="-120"/>
                  </a:rPr>
                  <a:t>0</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不可空白</a:t>
                </a:r>
                <a:endParaRPr lang="zh-TW" altLang="en-US" sz="1400" b="1" dirty="0">
                  <a:solidFill>
                    <a:srgbClr val="C00000"/>
                  </a:solidFill>
                  <a:latin typeface="微軟正黑體" panose="020B0604030504040204" pitchFamily="34" charset="-120"/>
                  <a:ea typeface="微軟正黑體" panose="020B0604030504040204" pitchFamily="34" charset="-120"/>
                </a:endParaRPr>
              </a:p>
            </p:txBody>
          </p:sp>
          <p:sp>
            <p:nvSpPr>
              <p:cNvPr id="46" name="圓角矩形 45"/>
              <p:cNvSpPr/>
              <p:nvPr/>
            </p:nvSpPr>
            <p:spPr>
              <a:xfrm>
                <a:off x="5906818" y="4318503"/>
                <a:ext cx="1957058" cy="660903"/>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rgbClr val="C00000"/>
                    </a:solidFill>
                    <a:latin typeface="微軟正黑體" panose="020B0604030504040204" pitchFamily="34" charset="-120"/>
                    <a:ea typeface="微軟正黑體" panose="020B0604030504040204" pitchFamily="34" charset="-120"/>
                  </a:rPr>
                  <a:t>優免無採計項目</a:t>
                </a:r>
                <a:r>
                  <a:rPr lang="en-US" altLang="zh-TW" sz="1400" b="1" dirty="0">
                    <a:solidFill>
                      <a:srgbClr val="C00000"/>
                    </a:solidFill>
                    <a:latin typeface="微軟正黑體" panose="020B0604030504040204" pitchFamily="34" charset="-120"/>
                    <a:ea typeface="微軟正黑體" panose="020B0604030504040204" pitchFamily="34" charset="-120"/>
                  </a:rPr>
                  <a:t/>
                </a:r>
                <a:br>
                  <a:rPr lang="en-US" altLang="zh-TW" sz="1400" b="1" dirty="0">
                    <a:solidFill>
                      <a:srgbClr val="C00000"/>
                    </a:solidFill>
                    <a:latin typeface="微軟正黑體" panose="020B0604030504040204" pitchFamily="34" charset="-120"/>
                    <a:ea typeface="微軟正黑體" panose="020B0604030504040204" pitchFamily="34" charset="-120"/>
                  </a:rPr>
                </a:br>
                <a:r>
                  <a:rPr lang="zh-TW" altLang="en-US" sz="1400" b="1" dirty="0">
                    <a:solidFill>
                      <a:srgbClr val="0033CC"/>
                    </a:solidFill>
                    <a:latin typeface="微軟正黑體" panose="020B0604030504040204" pitchFamily="34" charset="-120"/>
                    <a:ea typeface="微軟正黑體" panose="020B0604030504040204" pitchFamily="34" charset="-120"/>
                  </a:rPr>
                  <a:t>輸入聯免資料</a:t>
                </a:r>
                <a:r>
                  <a:rPr lang="zh-TW" altLang="en-US" sz="1400" b="1" dirty="0">
                    <a:solidFill>
                      <a:srgbClr val="C00000"/>
                    </a:solidFill>
                    <a:latin typeface="微軟正黑體" panose="020B0604030504040204" pitchFamily="34" charset="-120"/>
                    <a:ea typeface="微軟正黑體" panose="020B0604030504040204" pitchFamily="34" charset="-120"/>
                  </a:rPr>
                  <a:t>或</a:t>
                </a:r>
                <a:r>
                  <a:rPr lang="en-US" altLang="zh-TW" sz="1400" b="1" dirty="0">
                    <a:solidFill>
                      <a:srgbClr val="C00000"/>
                    </a:solidFill>
                    <a:latin typeface="微軟正黑體" panose="020B0604030504040204" pitchFamily="34" charset="-120"/>
                    <a:ea typeface="微軟正黑體" panose="020B0604030504040204" pitchFamily="34" charset="-120"/>
                  </a:rPr>
                  <a:t>0</a:t>
                </a:r>
              </a:p>
              <a:p>
                <a:pPr algn="ctr"/>
                <a:r>
                  <a:rPr lang="zh-TW" altLang="en-US" sz="1400" b="1" dirty="0">
                    <a:solidFill>
                      <a:srgbClr val="C00000"/>
                    </a:solidFill>
                    <a:latin typeface="微軟正黑體" panose="020B0604030504040204" pitchFamily="34" charset="-120"/>
                    <a:ea typeface="微軟正黑體" panose="020B0604030504040204" pitchFamily="34" charset="-120"/>
                  </a:rPr>
                  <a:t>不可空白</a:t>
                </a:r>
              </a:p>
            </p:txBody>
          </p:sp>
          <p:sp>
            <p:nvSpPr>
              <p:cNvPr id="47" name="圓角矩形 46"/>
              <p:cNvSpPr/>
              <p:nvPr/>
            </p:nvSpPr>
            <p:spPr>
              <a:xfrm>
                <a:off x="4018423" y="6042268"/>
                <a:ext cx="2581553" cy="633744"/>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rgbClr val="C00000"/>
                    </a:solidFill>
                    <a:latin typeface="微軟正黑體" panose="020B0604030504040204" pitchFamily="34" charset="-120"/>
                    <a:ea typeface="微軟正黑體" panose="020B0604030504040204" pitchFamily="34" charset="-120"/>
                  </a:rPr>
                  <a:t>優免無採計項目</a:t>
                </a:r>
                <a:r>
                  <a:rPr lang="en-US" altLang="zh-TW" sz="1400" b="1" dirty="0">
                    <a:solidFill>
                      <a:srgbClr val="C00000"/>
                    </a:solidFill>
                    <a:latin typeface="微軟正黑體" panose="020B0604030504040204" pitchFamily="34" charset="-120"/>
                    <a:ea typeface="微軟正黑體" panose="020B0604030504040204" pitchFamily="34" charset="-120"/>
                  </a:rPr>
                  <a:t/>
                </a:r>
                <a:br>
                  <a:rPr lang="en-US" altLang="zh-TW" sz="1400" b="1" dirty="0">
                    <a:solidFill>
                      <a:srgbClr val="C00000"/>
                    </a:solidFill>
                    <a:latin typeface="微軟正黑體" panose="020B0604030504040204" pitchFamily="34" charset="-120"/>
                    <a:ea typeface="微軟正黑體" panose="020B0604030504040204" pitchFamily="34" charset="-120"/>
                  </a:rPr>
                </a:br>
                <a:r>
                  <a:rPr lang="zh-TW" altLang="en-US" sz="1400" b="1" dirty="0">
                    <a:solidFill>
                      <a:srgbClr val="0033CC"/>
                    </a:solidFill>
                    <a:latin typeface="微軟正黑體" panose="020B0604030504040204" pitchFamily="34" charset="-120"/>
                    <a:ea typeface="微軟正黑體" panose="020B0604030504040204" pitchFamily="34" charset="-120"/>
                  </a:rPr>
                  <a:t>輸入聯免資料</a:t>
                </a:r>
                <a:r>
                  <a:rPr lang="zh-TW" altLang="en-US" sz="1400" b="1" dirty="0">
                    <a:solidFill>
                      <a:srgbClr val="C00000"/>
                    </a:solidFill>
                    <a:latin typeface="微軟正黑體" panose="020B0604030504040204" pitchFamily="34" charset="-120"/>
                    <a:ea typeface="微軟正黑體" panose="020B0604030504040204" pitchFamily="34" charset="-120"/>
                  </a:rPr>
                  <a:t>或</a:t>
                </a:r>
                <a:r>
                  <a:rPr lang="en-US" altLang="zh-TW" sz="1400" b="1" dirty="0">
                    <a:solidFill>
                      <a:srgbClr val="C00000"/>
                    </a:solidFill>
                    <a:latin typeface="微軟正黑體" panose="020B0604030504040204" pitchFamily="34" charset="-120"/>
                    <a:ea typeface="微軟正黑體" panose="020B0604030504040204" pitchFamily="34" charset="-120"/>
                  </a:rPr>
                  <a:t>0</a:t>
                </a:r>
              </a:p>
              <a:p>
                <a:pPr algn="ctr"/>
                <a:r>
                  <a:rPr lang="zh-TW" altLang="en-US" sz="1400" b="1" dirty="0">
                    <a:solidFill>
                      <a:srgbClr val="C00000"/>
                    </a:solidFill>
                    <a:latin typeface="微軟正黑體" panose="020B0604030504040204" pitchFamily="34" charset="-120"/>
                    <a:ea typeface="微軟正黑體" panose="020B0604030504040204" pitchFamily="34" charset="-120"/>
                  </a:rPr>
                  <a:t>不可空白</a:t>
                </a:r>
              </a:p>
            </p:txBody>
          </p:sp>
          <p:sp>
            <p:nvSpPr>
              <p:cNvPr id="48" name="圓角矩形 47"/>
              <p:cNvSpPr/>
              <p:nvPr/>
            </p:nvSpPr>
            <p:spPr>
              <a:xfrm>
                <a:off x="7130823" y="6033214"/>
                <a:ext cx="2076551" cy="660903"/>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rgbClr val="C00000"/>
                    </a:solidFill>
                    <a:latin typeface="微軟正黑體" panose="020B0604030504040204" pitchFamily="34" charset="-120"/>
                    <a:ea typeface="微軟正黑體" panose="020B0604030504040204" pitchFamily="34" charset="-120"/>
                  </a:rPr>
                  <a:t>優免無採計項目</a:t>
                </a:r>
                <a:r>
                  <a:rPr lang="en-US" altLang="zh-TW" sz="1400" b="1" dirty="0">
                    <a:solidFill>
                      <a:srgbClr val="C00000"/>
                    </a:solidFill>
                    <a:latin typeface="微軟正黑體" panose="020B0604030504040204" pitchFamily="34" charset="-120"/>
                    <a:ea typeface="微軟正黑體" panose="020B0604030504040204" pitchFamily="34" charset="-120"/>
                  </a:rPr>
                  <a:t/>
                </a:r>
                <a:br>
                  <a:rPr lang="en-US" altLang="zh-TW" sz="1400" b="1" dirty="0">
                    <a:solidFill>
                      <a:srgbClr val="C00000"/>
                    </a:solidFill>
                    <a:latin typeface="微軟正黑體" panose="020B0604030504040204" pitchFamily="34" charset="-120"/>
                    <a:ea typeface="微軟正黑體" panose="020B0604030504040204" pitchFamily="34" charset="-120"/>
                  </a:rPr>
                </a:br>
                <a:r>
                  <a:rPr lang="zh-TW" altLang="en-US" sz="1400" b="1" dirty="0" smtClean="0">
                    <a:solidFill>
                      <a:srgbClr val="0033CC"/>
                    </a:solidFill>
                    <a:latin typeface="微軟正黑體" panose="020B0604030504040204" pitchFamily="34" charset="-120"/>
                    <a:ea typeface="微軟正黑體" panose="020B0604030504040204" pitchFamily="34" charset="-120"/>
                  </a:rPr>
                  <a:t>下拉式選單</a:t>
                </a:r>
                <a:r>
                  <a:rPr lang="en-US" altLang="zh-TW" sz="1400" b="1" dirty="0" smtClean="0">
                    <a:solidFill>
                      <a:srgbClr val="0033CC"/>
                    </a:solidFill>
                    <a:latin typeface="微軟正黑體" panose="020B0604030504040204" pitchFamily="34" charset="-120"/>
                    <a:ea typeface="微軟正黑體" panose="020B0604030504040204" pitchFamily="34" charset="-120"/>
                  </a:rPr>
                  <a:t>000</a:t>
                </a:r>
                <a:endParaRPr lang="en-US" altLang="zh-TW" sz="1400" b="1" dirty="0">
                  <a:solidFill>
                    <a:srgbClr val="0033CC"/>
                  </a:solidFill>
                  <a:latin typeface="微軟正黑體" panose="020B0604030504040204" pitchFamily="34" charset="-120"/>
                  <a:ea typeface="微軟正黑體" panose="020B0604030504040204" pitchFamily="34" charset="-120"/>
                </a:endParaRPr>
              </a:p>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或空白</a:t>
                </a:r>
                <a:endParaRPr lang="zh-TW" altLang="en-US" sz="1400" b="1" dirty="0">
                  <a:solidFill>
                    <a:srgbClr val="C00000"/>
                  </a:solidFill>
                  <a:latin typeface="微軟正黑體" panose="020B0604030504040204" pitchFamily="34" charset="-120"/>
                  <a:ea typeface="微軟正黑體" panose="020B0604030504040204" pitchFamily="34" charset="-120"/>
                </a:endParaRPr>
              </a:p>
            </p:txBody>
          </p:sp>
          <p:sp>
            <p:nvSpPr>
              <p:cNvPr id="50" name="圓角矩形 49"/>
              <p:cNvSpPr/>
              <p:nvPr/>
            </p:nvSpPr>
            <p:spPr>
              <a:xfrm>
                <a:off x="7631039" y="2573623"/>
                <a:ext cx="383496" cy="817210"/>
              </a:xfrm>
              <a:prstGeom prst="round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7100412" y="2580196"/>
                <a:ext cx="383496" cy="817210"/>
              </a:xfrm>
              <a:prstGeom prst="round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51"/>
              <p:cNvSpPr/>
              <p:nvPr/>
            </p:nvSpPr>
            <p:spPr>
              <a:xfrm>
                <a:off x="2157730" y="2563957"/>
                <a:ext cx="288057" cy="817210"/>
              </a:xfrm>
              <a:prstGeom prst="round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1243833" y="2573623"/>
                <a:ext cx="598839" cy="817210"/>
              </a:xfrm>
              <a:prstGeom prst="round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9" name="圓角矩形 48"/>
            <p:cNvSpPr/>
            <p:nvPr/>
          </p:nvSpPr>
          <p:spPr>
            <a:xfrm>
              <a:off x="3107882" y="2580196"/>
              <a:ext cx="1005266" cy="817210"/>
            </a:xfrm>
            <a:prstGeom prst="round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圓角矩形 53"/>
            <p:cNvSpPr/>
            <p:nvPr/>
          </p:nvSpPr>
          <p:spPr>
            <a:xfrm>
              <a:off x="6392255" y="2580196"/>
              <a:ext cx="561025" cy="817210"/>
            </a:xfrm>
            <a:prstGeom prst="roundRect">
              <a:avLst/>
            </a:prstGeom>
            <a:blipFill dpi="0" rotWithShape="1">
              <a:blip r:embed="rId7"/>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橢圓 20"/>
          <p:cNvSpPr/>
          <p:nvPr/>
        </p:nvSpPr>
        <p:spPr>
          <a:xfrm>
            <a:off x="9678154" y="1963789"/>
            <a:ext cx="353085" cy="35308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1</a:t>
            </a:r>
            <a:endParaRPr lang="zh-TW" altLang="en-US" b="1" dirty="0"/>
          </a:p>
        </p:txBody>
      </p:sp>
    </p:spTree>
    <p:extLst>
      <p:ext uri="{BB962C8B-B14F-4D97-AF65-F5344CB8AC3E}">
        <p14:creationId xmlns:p14="http://schemas.microsoft.com/office/powerpoint/2010/main" val="3183140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69832" y="3114616"/>
            <a:ext cx="10521957" cy="3134200"/>
          </a:xfrm>
          <a:prstGeom prst="rect">
            <a:avLst/>
          </a:prstGeom>
          <a:ln>
            <a:solidFill>
              <a:srgbClr val="0070C0"/>
            </a:solidFill>
          </a:ln>
        </p:spPr>
      </p:pic>
      <p:sp>
        <p:nvSpPr>
          <p:cNvPr id="14" name="矩形 13"/>
          <p:cNvSpPr/>
          <p:nvPr/>
        </p:nvSpPr>
        <p:spPr>
          <a:xfrm>
            <a:off x="1167122" y="5546259"/>
            <a:ext cx="1840469" cy="3508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9" name="矩形 18"/>
          <p:cNvSpPr/>
          <p:nvPr/>
        </p:nvSpPr>
        <p:spPr>
          <a:xfrm>
            <a:off x="1450951" y="849909"/>
            <a:ext cx="8264875" cy="1954381"/>
          </a:xfrm>
          <a:prstGeom prst="rect">
            <a:avLst/>
          </a:prstGeom>
        </p:spPr>
        <p:txBody>
          <a:bodyPr wrap="square">
            <a:spAutoFit/>
          </a:bodyPr>
          <a:lstStyle/>
          <a:p>
            <a:pPr>
              <a:spcBef>
                <a:spcPts val="580"/>
              </a:spcBef>
              <a:buClr>
                <a:schemeClr val="accent1"/>
              </a:buClr>
              <a:buSzPct val="85000"/>
            </a:pPr>
            <a:r>
              <a:rPr lang="zh-TW" altLang="en-US" sz="2800" b="1" dirty="0" smtClean="0">
                <a:solidFill>
                  <a:srgbClr val="0070C0"/>
                </a:solidFill>
                <a:latin typeface="微軟正黑體" panose="020B0604030504040204" pitchFamily="34" charset="-120"/>
                <a:ea typeface="微軟正黑體" panose="020B0604030504040204" pitchFamily="34" charset="-120"/>
              </a:rPr>
              <a:t>檔案</a:t>
            </a:r>
            <a:r>
              <a:rPr lang="zh-TW" altLang="en-US" sz="2800" b="1" dirty="0">
                <a:solidFill>
                  <a:srgbClr val="0070C0"/>
                </a:solidFill>
                <a:latin typeface="微軟正黑體" panose="020B0604030504040204" pitchFamily="34" charset="-120"/>
                <a:ea typeface="微軟正黑體" panose="020B0604030504040204" pitchFamily="34" charset="-120"/>
              </a:rPr>
              <a:t>上傳</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批次作業</a:t>
            </a:r>
            <a:r>
              <a:rPr lang="en-US" altLang="zh-TW" sz="2800" b="1" dirty="0">
                <a:solidFill>
                  <a:srgbClr val="0070C0"/>
                </a:solidFill>
                <a:latin typeface="微軟正黑體" panose="020B0604030504040204" pitchFamily="34" charset="-120"/>
                <a:ea typeface="微軟正黑體" panose="020B0604030504040204" pitchFamily="34" charset="-120"/>
              </a:rPr>
              <a:t>)</a:t>
            </a:r>
          </a:p>
          <a:p>
            <a:pPr>
              <a:spcBef>
                <a:spcPts val="580"/>
              </a:spcBef>
              <a:buClr>
                <a:schemeClr val="accent1"/>
              </a:buClr>
              <a:buSzPct val="85000"/>
            </a:pPr>
            <a:r>
              <a:rPr lang="en-US" altLang="zh-TW" sz="2800" b="1" dirty="0">
                <a:solidFill>
                  <a:srgbClr val="C00000"/>
                </a:solidFill>
                <a:latin typeface="微軟正黑體" panose="020B0604030504040204" pitchFamily="34" charset="-120"/>
                <a:ea typeface="微軟正黑體" panose="020B0604030504040204" pitchFamily="34" charset="-120"/>
              </a:rPr>
              <a:t>Step1</a:t>
            </a:r>
            <a:r>
              <a:rPr lang="zh-TW" altLang="en-US" sz="2800" b="1" dirty="0">
                <a:solidFill>
                  <a:srgbClr val="C00000"/>
                </a:solidFill>
                <a:latin typeface="微軟正黑體" panose="020B0604030504040204" pitchFamily="34" charset="-120"/>
                <a:ea typeface="微軟正黑體" panose="020B0604030504040204" pitchFamily="34" charset="-120"/>
              </a:rPr>
              <a:t>：</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defTabSz="685800">
              <a:lnSpc>
                <a:spcPts val="3200"/>
              </a:lnSpc>
              <a:spcBef>
                <a:spcPts val="750"/>
              </a:spcBef>
              <a:buClr>
                <a:schemeClr val="accent1"/>
              </a:buClr>
              <a:buSzPct val="85000"/>
            </a:pPr>
            <a:r>
              <a:rPr lang="zh-TW" altLang="en-US" sz="2000" b="1" dirty="0">
                <a:latin typeface="微軟正黑體" panose="020B0604030504040204" pitchFamily="34" charset="-120"/>
                <a:ea typeface="微軟正黑體" panose="020B0604030504040204" pitchFamily="34" charset="-120"/>
              </a:rPr>
              <a:t>若</a:t>
            </a:r>
            <a:r>
              <a:rPr lang="zh-TW" altLang="en-US" sz="2000" b="1" dirty="0" smtClean="0">
                <a:latin typeface="微軟正黑體" panose="020B0604030504040204" pitchFamily="34" charset="-120"/>
                <a:ea typeface="微軟正黑體" panose="020B0604030504040204" pitchFamily="34" charset="-120"/>
              </a:rPr>
              <a:t>國中校務</a:t>
            </a:r>
            <a:r>
              <a:rPr lang="zh-TW" altLang="en-US" sz="2000" b="1" dirty="0">
                <a:latin typeface="微軟正黑體" panose="020B0604030504040204" pitchFamily="34" charset="-120"/>
                <a:ea typeface="微軟正黑體" panose="020B0604030504040204" pitchFamily="34" charset="-120"/>
              </a:rPr>
              <a:t>系統匯出之免試生資料檔欄位或格式與「範例檔案」不相同，</a:t>
            </a:r>
            <a:r>
              <a:rPr lang="zh-TW" altLang="en-US" sz="2000" b="1" dirty="0">
                <a:solidFill>
                  <a:srgbClr val="C00000"/>
                </a:solidFill>
                <a:latin typeface="微軟正黑體" panose="020B0604030504040204" pitchFamily="34" charset="-120"/>
                <a:ea typeface="微軟正黑體" panose="020B0604030504040204" pitchFamily="34" charset="-120"/>
              </a:rPr>
              <a:t>則修改</a:t>
            </a:r>
            <a:r>
              <a:rPr lang="zh-TW" altLang="en-US" sz="2000" b="1" dirty="0" smtClean="0">
                <a:solidFill>
                  <a:srgbClr val="C00000"/>
                </a:solidFill>
                <a:latin typeface="微軟正黑體" panose="020B0604030504040204" pitchFamily="34" charset="-120"/>
                <a:ea typeface="微軟正黑體" panose="020B0604030504040204" pitchFamily="34" charset="-120"/>
              </a:rPr>
              <a:t>學校校務</a:t>
            </a:r>
            <a:r>
              <a:rPr lang="zh-TW" altLang="en-US" sz="2000" b="1" dirty="0">
                <a:solidFill>
                  <a:srgbClr val="C00000"/>
                </a:solidFill>
                <a:latin typeface="微軟正黑體" panose="020B0604030504040204" pitchFamily="34" charset="-120"/>
                <a:ea typeface="微軟正黑體" panose="020B0604030504040204" pitchFamily="34" charset="-120"/>
              </a:rPr>
              <a:t>系統匯出檔案</a:t>
            </a:r>
            <a:r>
              <a:rPr lang="zh-TW" altLang="en-US" sz="2000" b="1" dirty="0">
                <a:latin typeface="微軟正黑體" panose="020B0604030504040204" pitchFamily="34" charset="-120"/>
                <a:ea typeface="微軟正黑體" panose="020B0604030504040204" pitchFamily="34" charset="-120"/>
              </a:rPr>
              <a:t>，再以修改後檔案匯入報名系統。</a:t>
            </a:r>
            <a:endParaRPr lang="en-US" altLang="zh-TW" sz="2000" b="1" dirty="0">
              <a:latin typeface="微軟正黑體" panose="020B0604030504040204" pitchFamily="34" charset="-120"/>
              <a:ea typeface="微軟正黑體" panose="020B0604030504040204" pitchFamily="34" charset="-120"/>
            </a:endParaRPr>
          </a:p>
        </p:txBody>
      </p:sp>
      <p:sp>
        <p:nvSpPr>
          <p:cNvPr id="13" name="標題 1"/>
          <p:cNvSpPr>
            <a:spLocks noGrp="1"/>
          </p:cNvSpPr>
          <p:nvPr>
            <p:ph type="title"/>
          </p:nvPr>
        </p:nvSpPr>
        <p:spPr>
          <a:xfrm>
            <a:off x="2152650" y="197837"/>
            <a:ext cx="7886700" cy="75961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(4/12)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205545" y="0"/>
            <a:ext cx="1216266" cy="1515622"/>
          </a:xfrm>
          <a:prstGeom prst="rect">
            <a:avLst/>
          </a:prstGeom>
        </p:spPr>
      </p:pic>
      <p:sp>
        <p:nvSpPr>
          <p:cNvPr id="8" name="投影片編號版面配置區 3"/>
          <p:cNvSpPr txBox="1">
            <a:spLocks/>
          </p:cNvSpPr>
          <p:nvPr/>
        </p:nvSpPr>
        <p:spPr>
          <a:xfrm>
            <a:off x="9324000" y="640800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800" b="1" u="sng"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dirty="0" smtClean="0">
                <a:solidFill>
                  <a:schemeClr val="tx1"/>
                </a:solidFill>
              </a:rPr>
              <a:t>48</a:t>
            </a:r>
            <a:endParaRPr lang="zh-TW" altLang="en-US" sz="2000" dirty="0">
              <a:solidFill>
                <a:schemeClr val="tx1"/>
              </a:solidFill>
            </a:endParaRPr>
          </a:p>
        </p:txBody>
      </p:sp>
    </p:spTree>
    <p:extLst>
      <p:ext uri="{BB962C8B-B14F-4D97-AF65-F5344CB8AC3E}">
        <p14:creationId xmlns:p14="http://schemas.microsoft.com/office/powerpoint/2010/main" val="34630807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206168" y="6034978"/>
            <a:ext cx="9953625" cy="792088"/>
          </a:xfrm>
          <a:prstGeom prst="rect">
            <a:avLst/>
          </a:prstGeom>
          <a:solidFill>
            <a:srgbClr val="FEFAF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內容版面配置區 5"/>
          <p:cNvSpPr>
            <a:spLocks noGrp="1"/>
          </p:cNvSpPr>
          <p:nvPr>
            <p:ph idx="1"/>
          </p:nvPr>
        </p:nvSpPr>
        <p:spPr>
          <a:xfrm>
            <a:off x="1209297" y="1051084"/>
            <a:ext cx="10089323" cy="1626551"/>
          </a:xfrm>
        </p:spPr>
        <p:txBody>
          <a:bodyPr>
            <a:noAutofit/>
          </a:bodyPr>
          <a:lstStyle/>
          <a:p>
            <a:pPr marL="0" indent="0" fontAlgn="base">
              <a:lnSpc>
                <a:spcPct val="120000"/>
              </a:lnSpc>
              <a:spcAft>
                <a:spcPct val="0"/>
              </a:spcAft>
              <a:buNone/>
            </a:pPr>
            <a:r>
              <a:rPr lang="en-US" altLang="zh-TW" b="1" dirty="0">
                <a:solidFill>
                  <a:srgbClr val="C00000"/>
                </a:solidFill>
                <a:latin typeface="微軟正黑體" panose="020B0604030504040204" pitchFamily="34" charset="-120"/>
                <a:ea typeface="微軟正黑體" panose="020B0604030504040204" pitchFamily="34" charset="-120"/>
              </a:rPr>
              <a:t>Step2</a:t>
            </a:r>
            <a:r>
              <a:rPr lang="zh-TW" altLang="en-US" b="1" dirty="0" smtClean="0">
                <a:solidFill>
                  <a:srgbClr val="C00000"/>
                </a:solidFill>
                <a:latin typeface="微軟正黑體" panose="020B0604030504040204" pitchFamily="34" charset="-120"/>
                <a:ea typeface="微軟正黑體" panose="020B0604030504040204" pitchFamily="34" charset="-120"/>
              </a:rPr>
              <a:t>：</a:t>
            </a:r>
            <a:endParaRPr lang="en-US" altLang="zh-TW" b="1" dirty="0" smtClean="0">
              <a:solidFill>
                <a:srgbClr val="0070C0"/>
              </a:solidFill>
              <a:latin typeface="微軟正黑體" panose="020B0604030504040204" pitchFamily="34" charset="-120"/>
              <a:ea typeface="微軟正黑體" panose="020B0604030504040204" pitchFamily="34" charset="-120"/>
            </a:endParaRPr>
          </a:p>
          <a:p>
            <a:pPr marL="457200" indent="-457200" fontAlgn="base">
              <a:lnSpc>
                <a:spcPct val="120000"/>
              </a:lnSpc>
              <a:spcAft>
                <a:spcPct val="0"/>
              </a:spcAft>
              <a:buFont typeface="+mj-lt"/>
              <a:buAutoNum type="arabicParenR"/>
            </a:pPr>
            <a:r>
              <a:rPr lang="zh-TW" altLang="zh-TW" sz="2000" dirty="0" smtClean="0">
                <a:latin typeface="微軟正黑體" panose="020B0604030504040204" pitchFamily="34" charset="-120"/>
                <a:ea typeface="微軟正黑體" panose="020B0604030504040204" pitchFamily="34" charset="-120"/>
              </a:rPr>
              <a:t>將</a:t>
            </a:r>
            <a:r>
              <a:rPr lang="zh-TW" altLang="zh-TW" sz="2000" dirty="0">
                <a:latin typeface="微軟正黑體" panose="020B0604030504040204" pitchFamily="34" charset="-120"/>
                <a:ea typeface="微軟正黑體" panose="020B0604030504040204" pitchFamily="34" charset="-120"/>
              </a:rPr>
              <a:t>編修後</a:t>
            </a:r>
            <a:r>
              <a:rPr lang="zh-TW" altLang="en-US" sz="2000" dirty="0">
                <a:latin typeface="微軟正黑體" panose="020B0604030504040204" pitchFamily="34" charset="-120"/>
                <a:ea typeface="微軟正黑體" panose="020B0604030504040204" pitchFamily="34" charset="-120"/>
              </a:rPr>
              <a:t>的免試生報名資料</a:t>
            </a:r>
            <a:r>
              <a:rPr lang="en-US" altLang="zh-TW" sz="2000" dirty="0">
                <a:latin typeface="微軟正黑體" panose="020B0604030504040204" pitchFamily="34" charset="-120"/>
                <a:ea typeface="微軟正黑體" panose="020B0604030504040204" pitchFamily="34" charset="-120"/>
              </a:rPr>
              <a:t>Excel</a:t>
            </a:r>
            <a:r>
              <a:rPr lang="zh-TW" altLang="zh-TW" sz="2000" dirty="0">
                <a:latin typeface="微軟正黑體" panose="020B0604030504040204" pitchFamily="34" charset="-120"/>
                <a:ea typeface="微軟正黑體" panose="020B0604030504040204" pitchFamily="34" charset="-120"/>
              </a:rPr>
              <a:t>檔案，</a:t>
            </a:r>
            <a:r>
              <a:rPr lang="zh-TW" altLang="zh-TW" sz="2000" dirty="0" smtClean="0">
                <a:latin typeface="微軟正黑體" panose="020B0604030504040204" pitchFamily="34" charset="-120"/>
                <a:ea typeface="微軟正黑體" panose="020B0604030504040204" pitchFamily="34" charset="-120"/>
              </a:rPr>
              <a:t>以</a:t>
            </a:r>
            <a:r>
              <a:rPr lang="en-US" altLang="zh-TW" sz="2000" b="1" u="sng" dirty="0" smtClean="0">
                <a:solidFill>
                  <a:srgbClr val="C00000"/>
                </a:solidFill>
                <a:latin typeface="微軟正黑體" panose="020B0604030504040204" pitchFamily="34" charset="-120"/>
                <a:ea typeface="微軟正黑體" panose="020B0604030504040204" pitchFamily="34" charset="-120"/>
              </a:rPr>
              <a:t>2003</a:t>
            </a:r>
            <a:r>
              <a:rPr lang="zh-TW" altLang="en-US" sz="2000" b="1" u="sng" dirty="0" smtClean="0">
                <a:solidFill>
                  <a:srgbClr val="C00000"/>
                </a:solidFill>
                <a:latin typeface="微軟正黑體" panose="020B0604030504040204" pitchFamily="34" charset="-120"/>
                <a:ea typeface="微軟正黑體" panose="020B0604030504040204" pitchFamily="34" charset="-120"/>
              </a:rPr>
              <a:t>版本</a:t>
            </a:r>
            <a:r>
              <a:rPr lang="en-US" altLang="zh-TW" sz="2000" dirty="0" smtClean="0">
                <a:latin typeface="微軟正黑體" panose="020B0604030504040204" pitchFamily="34" charset="-120"/>
                <a:ea typeface="微軟正黑體" panose="020B0604030504040204" pitchFamily="34" charset="-120"/>
              </a:rPr>
              <a:t>Excel</a:t>
            </a:r>
            <a:r>
              <a:rPr lang="zh-TW" altLang="en-US" sz="2000" dirty="0" smtClean="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匯入</a:t>
            </a:r>
            <a:r>
              <a:rPr lang="zh-TW" altLang="en-US"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方式新增報名</a:t>
            </a:r>
            <a:r>
              <a:rPr lang="zh-TW" altLang="zh-TW" sz="2000" dirty="0" smtClean="0">
                <a:latin typeface="微軟正黑體" panose="020B0604030504040204" pitchFamily="34" charset="-120"/>
                <a:ea typeface="微軟正黑體" panose="020B0604030504040204" pitchFamily="34" charset="-120"/>
              </a:rPr>
              <a:t>資料。</a:t>
            </a:r>
            <a:endParaRPr lang="en-US" altLang="zh-TW" sz="2000" dirty="0">
              <a:latin typeface="微軟正黑體" panose="020B0604030504040204" pitchFamily="34" charset="-120"/>
              <a:ea typeface="微軟正黑體" panose="020B0604030504040204" pitchFamily="34" charset="-120"/>
            </a:endParaRPr>
          </a:p>
          <a:p>
            <a:pPr marL="457200" indent="-457200" fontAlgn="base">
              <a:lnSpc>
                <a:spcPct val="120000"/>
              </a:lnSpc>
              <a:spcAft>
                <a:spcPct val="0"/>
              </a:spcAft>
              <a:buFont typeface="+mj-lt"/>
              <a:buAutoNum type="arabicParenR"/>
            </a:pPr>
            <a:r>
              <a:rPr lang="zh-TW" altLang="en-US" sz="2000" b="1" u="sng" dirty="0" smtClean="0">
                <a:solidFill>
                  <a:srgbClr val="C00000"/>
                </a:solidFill>
                <a:latin typeface="微軟正黑體" panose="020B0604030504040204" pitchFamily="34" charset="-120"/>
                <a:ea typeface="微軟正黑體" panose="020B0604030504040204" pitchFamily="34" charset="-120"/>
              </a:rPr>
              <a:t>上傳檔案名稱請以「英文、數字」命名</a:t>
            </a:r>
            <a:r>
              <a:rPr lang="zh-TW" altLang="en-US" sz="2000" dirty="0" smtClean="0">
                <a:latin typeface="微軟正黑體" panose="020B0604030504040204" pitchFamily="34" charset="-120"/>
                <a:ea typeface="微軟正黑體" panose="020B0604030504040204" pitchFamily="34" charset="-120"/>
              </a:rPr>
              <a:t>，</a:t>
            </a:r>
            <a:r>
              <a:rPr lang="zh-TW" altLang="en-US" sz="2000" b="1" u="sng" dirty="0" smtClean="0">
                <a:solidFill>
                  <a:srgbClr val="C00000"/>
                </a:solidFill>
                <a:latin typeface="微軟正黑體" panose="020B0604030504040204" pitchFamily="34" charset="-120"/>
                <a:ea typeface="微軟正黑體" panose="020B0604030504040204" pitchFamily="34" charset="-120"/>
              </a:rPr>
              <a:t>中文檔名會造成上傳失敗</a:t>
            </a:r>
            <a:r>
              <a:rPr lang="zh-TW" altLang="en-US" sz="2000" u="sng" dirty="0" smtClean="0">
                <a:solidFill>
                  <a:srgbClr val="C00000"/>
                </a:solidFill>
                <a:latin typeface="微軟正黑體" panose="020B0604030504040204" pitchFamily="34" charset="-120"/>
                <a:ea typeface="微軟正黑體" panose="020B0604030504040204" pitchFamily="34" charset="-120"/>
              </a:rPr>
              <a:t>。</a:t>
            </a:r>
            <a:endParaRPr lang="en-US" altLang="zh-TW" sz="2000" u="sng" dirty="0">
              <a:solidFill>
                <a:srgbClr val="C00000"/>
              </a:solidFill>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47</a:t>
            </a:fld>
            <a:endParaRPr lang="zh-TW" altLang="en-US" sz="2000" dirty="0">
              <a:solidFill>
                <a:schemeClr val="tx1"/>
              </a:solidFill>
            </a:endParaRPr>
          </a:p>
        </p:txBody>
      </p:sp>
      <p:sp>
        <p:nvSpPr>
          <p:cNvPr id="15" name="標題 1"/>
          <p:cNvSpPr txBox="1">
            <a:spLocks/>
          </p:cNvSpPr>
          <p:nvPr/>
        </p:nvSpPr>
        <p:spPr>
          <a:xfrm>
            <a:off x="1792082" y="273846"/>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(5/12)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342179" y="48114"/>
            <a:ext cx="1157008" cy="1515622"/>
          </a:xfrm>
          <a:prstGeom prst="rect">
            <a:avLst/>
          </a:prstGeom>
        </p:spPr>
      </p:pic>
      <p:grpSp>
        <p:nvGrpSpPr>
          <p:cNvPr id="11" name="群組 10"/>
          <p:cNvGrpSpPr/>
          <p:nvPr/>
        </p:nvGrpSpPr>
        <p:grpSpPr>
          <a:xfrm>
            <a:off x="1206168" y="2765645"/>
            <a:ext cx="9953625" cy="3215187"/>
            <a:chOff x="1206168" y="2765645"/>
            <a:chExt cx="9953625" cy="3215187"/>
          </a:xfrm>
        </p:grpSpPr>
        <p:pic>
          <p:nvPicPr>
            <p:cNvPr id="3" name="圖片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6168" y="2765645"/>
              <a:ext cx="9953625" cy="2647950"/>
            </a:xfrm>
            <a:prstGeom prst="rect">
              <a:avLst/>
            </a:prstGeom>
            <a:ln>
              <a:solidFill>
                <a:srgbClr val="0070C0"/>
              </a:solidFill>
            </a:ln>
          </p:spPr>
        </p:pic>
        <p:sp>
          <p:nvSpPr>
            <p:cNvPr id="17" name="向右箭號 16"/>
            <p:cNvSpPr/>
            <p:nvPr/>
          </p:nvSpPr>
          <p:spPr>
            <a:xfrm>
              <a:off x="1897181" y="5133107"/>
              <a:ext cx="740290" cy="27355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240734" y="4689432"/>
              <a:ext cx="2053184" cy="33976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p:cNvGrpSpPr/>
            <p:nvPr/>
          </p:nvGrpSpPr>
          <p:grpSpPr>
            <a:xfrm>
              <a:off x="2608119" y="5133107"/>
              <a:ext cx="4290513" cy="847725"/>
              <a:chOff x="2608119" y="5413664"/>
              <a:chExt cx="4290513" cy="847725"/>
            </a:xfrm>
          </p:grpSpPr>
          <p:pic>
            <p:nvPicPr>
              <p:cNvPr id="4" name="圖片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31432" y="5413664"/>
                <a:ext cx="4267200" cy="847725"/>
              </a:xfrm>
              <a:prstGeom prst="rect">
                <a:avLst/>
              </a:prstGeom>
              <a:ln>
                <a:solidFill>
                  <a:srgbClr val="0070C0"/>
                </a:solidFill>
              </a:ln>
            </p:spPr>
          </p:pic>
          <p:sp>
            <p:nvSpPr>
              <p:cNvPr id="8" name="文字方塊 7"/>
              <p:cNvSpPr txBox="1"/>
              <p:nvPr/>
            </p:nvSpPr>
            <p:spPr>
              <a:xfrm>
                <a:off x="2608119" y="5417336"/>
                <a:ext cx="238991" cy="276999"/>
              </a:xfrm>
              <a:prstGeom prst="rect">
                <a:avLst/>
              </a:prstGeom>
              <a:noFill/>
            </p:spPr>
            <p:txBody>
              <a:bodyPr wrap="square" rtlCol="0">
                <a:spAutoFit/>
              </a:bodyPr>
              <a:lstStyle/>
              <a:p>
                <a:r>
                  <a:rPr lang="en-US" altLang="zh-TW" sz="1200" dirty="0" smtClean="0">
                    <a:solidFill>
                      <a:schemeClr val="bg1">
                        <a:lumMod val="50000"/>
                      </a:schemeClr>
                    </a:solidFill>
                    <a:latin typeface="Times New Roman" panose="02020603050405020304" pitchFamily="18" charset="0"/>
                    <a:cs typeface="Times New Roman" panose="02020603050405020304" pitchFamily="18" charset="0"/>
                  </a:rPr>
                  <a:t>8</a:t>
                </a:r>
                <a:endParaRPr lang="zh-TW" altLang="en-US" sz="1200" dirty="0">
                  <a:solidFill>
                    <a:schemeClr val="bg1">
                      <a:lumMod val="50000"/>
                    </a:schemeClr>
                  </a:solidFill>
                  <a:latin typeface="Times New Roman" panose="02020603050405020304" pitchFamily="18" charset="0"/>
                  <a:cs typeface="Times New Roman" panose="02020603050405020304" pitchFamily="18" charset="0"/>
                </a:endParaRPr>
              </a:p>
            </p:txBody>
          </p:sp>
        </p:grpSp>
      </p:grpSp>
      <p:sp>
        <p:nvSpPr>
          <p:cNvPr id="10" name="矩形 9"/>
          <p:cNvSpPr/>
          <p:nvPr/>
        </p:nvSpPr>
        <p:spPr>
          <a:xfrm>
            <a:off x="1206168" y="6104005"/>
            <a:ext cx="9953625" cy="757130"/>
          </a:xfrm>
          <a:prstGeom prst="rect">
            <a:avLst/>
          </a:prstGeom>
        </p:spPr>
        <p:txBody>
          <a:bodyPr wrap="square">
            <a:spAutoFit/>
          </a:bodyPr>
          <a:lstStyle/>
          <a:p>
            <a:pPr marL="720725" indent="-720725">
              <a:lnSpc>
                <a:spcPct val="120000"/>
              </a:lnSpc>
              <a:buNone/>
            </a:pPr>
            <a:r>
              <a:rPr lang="zh-TW" altLang="zh-TW" b="1" dirty="0">
                <a:solidFill>
                  <a:srgbClr val="C00000"/>
                </a:solidFill>
                <a:latin typeface="微軟正黑體" panose="020B0604030504040204" pitchFamily="34" charset="-120"/>
                <a:ea typeface="微軟正黑體" panose="020B0604030504040204" pitchFamily="34" charset="-120"/>
              </a:rPr>
              <a:t>提醒：系統接受</a:t>
            </a:r>
            <a:r>
              <a:rPr lang="zh-TW" altLang="en-US" b="1" dirty="0">
                <a:solidFill>
                  <a:srgbClr val="C00000"/>
                </a:solidFill>
                <a:latin typeface="微軟正黑體" panose="020B0604030504040204" pitchFamily="34" charset="-120"/>
                <a:ea typeface="微軟正黑體" panose="020B0604030504040204" pitchFamily="34" charset="-120"/>
              </a:rPr>
              <a:t>「多次</a:t>
            </a:r>
            <a:r>
              <a:rPr lang="zh-TW" altLang="zh-TW" b="1" dirty="0">
                <a:solidFill>
                  <a:srgbClr val="C00000"/>
                </a:solidFill>
                <a:latin typeface="微軟正黑體" panose="020B0604030504040204" pitchFamily="34" charset="-120"/>
                <a:ea typeface="微軟正黑體" panose="020B0604030504040204" pitchFamily="34" charset="-120"/>
              </a:rPr>
              <a:t>分批匯入</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與</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多次單筆新增</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已上傳成功的報名資料，</a:t>
            </a:r>
            <a:r>
              <a:rPr lang="zh-TW" altLang="en-US" b="1" u="sng" dirty="0">
                <a:solidFill>
                  <a:srgbClr val="C00000"/>
                </a:solidFill>
                <a:latin typeface="微軟正黑體" panose="020B0604030504040204" pitchFamily="34" charset="-120"/>
                <a:ea typeface="微軟正黑體" panose="020B0604030504040204" pitchFamily="34" charset="-120"/>
              </a:rPr>
              <a:t>不要再重覆上</a:t>
            </a:r>
            <a:r>
              <a:rPr lang="zh-TW" altLang="en-US" b="1" u="sng" dirty="0" smtClean="0">
                <a:solidFill>
                  <a:srgbClr val="C00000"/>
                </a:solidFill>
                <a:latin typeface="微軟正黑體" panose="020B0604030504040204" pitchFamily="34" charset="-120"/>
                <a:ea typeface="微軟正黑體" panose="020B0604030504040204" pitchFamily="34" charset="-120"/>
              </a:rPr>
              <a:t>傳</a:t>
            </a:r>
            <a:r>
              <a:rPr lang="zh-TW" altLang="en-US" b="1" dirty="0" smtClean="0">
                <a:solidFill>
                  <a:srgbClr val="C00000"/>
                </a:solidFill>
                <a:latin typeface="微軟正黑體" panose="020B0604030504040204" pitchFamily="34" charset="-120"/>
                <a:ea typeface="微軟正黑體" panose="020B0604030504040204" pitchFamily="34" charset="-120"/>
              </a:rPr>
              <a:t>，新增</a:t>
            </a:r>
            <a:r>
              <a:rPr lang="zh-TW" altLang="en-US" b="1" dirty="0">
                <a:solidFill>
                  <a:srgbClr val="C00000"/>
                </a:solidFill>
                <a:latin typeface="微軟正黑體" panose="020B0604030504040204" pitchFamily="34" charset="-120"/>
                <a:ea typeface="微軟正黑體" panose="020B0604030504040204" pitchFamily="34" charset="-120"/>
              </a:rPr>
              <a:t>報名資料請</a:t>
            </a:r>
            <a:r>
              <a:rPr lang="zh-TW" altLang="en-US" b="1" u="sng" dirty="0">
                <a:solidFill>
                  <a:srgbClr val="C00000"/>
                </a:solidFill>
                <a:latin typeface="微軟正黑體" panose="020B0604030504040204" pitchFamily="34" charset="-120"/>
                <a:ea typeface="微軟正黑體" panose="020B0604030504040204" pitchFamily="34" charset="-120"/>
              </a:rPr>
              <a:t>另製作新檔案匯入</a:t>
            </a:r>
            <a:r>
              <a:rPr lang="zh-TW" altLang="en-US" b="1" dirty="0">
                <a:solidFill>
                  <a:srgbClr val="C00000"/>
                </a:solidFill>
                <a:latin typeface="微軟正黑體" panose="020B0604030504040204" pitchFamily="34" charset="-120"/>
                <a:ea typeface="微軟正黑體" panose="020B0604030504040204" pitchFamily="34" charset="-120"/>
              </a:rPr>
              <a:t>。</a:t>
            </a:r>
            <a:endParaRPr lang="zh-TW" altLang="zh-TW"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81669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3246532" y="2130607"/>
            <a:ext cx="8028256" cy="4405995"/>
          </a:xfrm>
          <a:prstGeom prst="rect">
            <a:avLst/>
          </a:prstGeom>
          <a:ln>
            <a:solidFill>
              <a:srgbClr val="0070C0"/>
            </a:solidFill>
          </a:ln>
        </p:spPr>
      </p:pic>
      <p:sp>
        <p:nvSpPr>
          <p:cNvPr id="20" name="矩形 19"/>
          <p:cNvSpPr/>
          <p:nvPr/>
        </p:nvSpPr>
        <p:spPr>
          <a:xfrm>
            <a:off x="1615203" y="1649705"/>
            <a:ext cx="1031134" cy="367271"/>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48</a:t>
            </a:fld>
            <a:endParaRPr lang="zh-TW" altLang="en-US" sz="2000" dirty="0">
              <a:solidFill>
                <a:schemeClr val="tx1"/>
              </a:solidFill>
            </a:endParaRPr>
          </a:p>
        </p:txBody>
      </p:sp>
      <p:sp>
        <p:nvSpPr>
          <p:cNvPr id="12" name="標題 1"/>
          <p:cNvSpPr txBox="1">
            <a:spLocks/>
          </p:cNvSpPr>
          <p:nvPr/>
        </p:nvSpPr>
        <p:spPr>
          <a:xfrm>
            <a:off x="2095500" y="266508"/>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(6/12)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4" name="圖片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436772" y="17378"/>
            <a:ext cx="1185724" cy="1515622"/>
          </a:xfrm>
          <a:prstGeom prst="rect">
            <a:avLst/>
          </a:prstGeom>
        </p:spPr>
      </p:pic>
      <p:sp>
        <p:nvSpPr>
          <p:cNvPr id="6" name="內容版面配置區 5"/>
          <p:cNvSpPr>
            <a:spLocks noGrp="1"/>
          </p:cNvSpPr>
          <p:nvPr>
            <p:ph idx="1"/>
          </p:nvPr>
        </p:nvSpPr>
        <p:spPr>
          <a:xfrm>
            <a:off x="1535824" y="1040833"/>
            <a:ext cx="9738964" cy="1089774"/>
          </a:xfrm>
        </p:spPr>
        <p:txBody>
          <a:bodyPr>
            <a:normAutofit/>
          </a:bodyPr>
          <a:lstStyle/>
          <a:p>
            <a:pPr marL="0" indent="0" fontAlgn="base">
              <a:lnSpc>
                <a:spcPct val="120000"/>
              </a:lnSpc>
              <a:spcAft>
                <a:spcPct val="0"/>
              </a:spcAft>
              <a:buNone/>
            </a:pPr>
            <a:r>
              <a:rPr lang="en-US" altLang="zh-TW" sz="2400" b="1" dirty="0" smtClean="0">
                <a:solidFill>
                  <a:srgbClr val="C00000"/>
                </a:solidFill>
                <a:latin typeface="微軟正黑體" panose="020B0604030504040204" pitchFamily="34" charset="-120"/>
                <a:ea typeface="微軟正黑體" panose="020B0604030504040204" pitchFamily="34" charset="-120"/>
              </a:rPr>
              <a:t>Step3</a:t>
            </a:r>
            <a:r>
              <a:rPr lang="zh-TW" altLang="en-US" sz="2400" b="1" dirty="0" smtClean="0">
                <a:solidFill>
                  <a:srgbClr val="C00000"/>
                </a:solidFill>
                <a:latin typeface="微軟正黑體" panose="020B0604030504040204" pitchFamily="34" charset="-120"/>
                <a:ea typeface="微軟正黑體" panose="020B0604030504040204" pitchFamily="34" charset="-120"/>
              </a:rPr>
              <a:t>：</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0" indent="0" fontAlgn="base">
              <a:lnSpc>
                <a:spcPct val="120000"/>
              </a:lnSpc>
              <a:spcAft>
                <a:spcPct val="0"/>
              </a:spcAft>
              <a:buNone/>
            </a:pPr>
            <a:r>
              <a:rPr lang="zh-TW" altLang="en-US" sz="2000" b="1" dirty="0">
                <a:latin typeface="微軟正黑體" panose="020B0604030504040204" pitchFamily="34" charset="-120"/>
                <a:ea typeface="微軟正黑體" panose="020B0604030504040204" pitchFamily="34" charset="-120"/>
              </a:rPr>
              <a:t>上傳成功</a:t>
            </a:r>
            <a:r>
              <a:rPr lang="zh-TW" altLang="en-US" sz="2000" b="1" dirty="0" smtClean="0">
                <a:latin typeface="微軟正黑體" panose="020B0604030504040204" pitchFamily="34" charset="-120"/>
                <a:ea typeface="微軟正黑體" panose="020B0604030504040204" pitchFamily="34" charset="-120"/>
              </a:rPr>
              <a:t>後，</a:t>
            </a:r>
            <a:r>
              <a:rPr lang="zh-TW" altLang="zh-TW" sz="2000" b="1" dirty="0" smtClean="0">
                <a:latin typeface="微軟正黑體" panose="020B0604030504040204" pitchFamily="34" charset="-120"/>
                <a:ea typeface="微軟正黑體" panose="020B0604030504040204" pitchFamily="34" charset="-120"/>
              </a:rPr>
              <a:t>仍</a:t>
            </a:r>
            <a:r>
              <a:rPr lang="zh-TW" altLang="zh-TW" sz="2000" b="1" dirty="0">
                <a:latin typeface="微軟正黑體" panose="020B0604030504040204" pitchFamily="34" charset="-120"/>
                <a:ea typeface="微軟正黑體" panose="020B0604030504040204" pitchFamily="34" charset="-120"/>
              </a:rPr>
              <a:t>請至「</a:t>
            </a:r>
            <a:r>
              <a:rPr lang="zh-TW" altLang="zh-TW" sz="2000" b="1" dirty="0">
                <a:solidFill>
                  <a:srgbClr val="C00000"/>
                </a:solidFill>
                <a:latin typeface="微軟正黑體" panose="020B0604030504040204" pitchFamily="34" charset="-120"/>
                <a:ea typeface="微軟正黑體" panose="020B0604030504040204" pitchFamily="34" charset="-120"/>
              </a:rPr>
              <a:t>報名資料編修</a:t>
            </a:r>
            <a:r>
              <a:rPr lang="en-US" altLang="zh-TW" sz="20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2000" b="1" dirty="0">
                <a:solidFill>
                  <a:srgbClr val="C00000"/>
                </a:solidFill>
                <a:latin typeface="微軟正黑體" panose="020B0604030504040204" pitchFamily="34" charset="-120"/>
                <a:ea typeface="微軟正黑體" panose="020B0604030504040204" pitchFamily="34" charset="-120"/>
              </a:rPr>
              <a:t>單筆編修</a:t>
            </a:r>
            <a:r>
              <a:rPr lang="zh-TW" altLang="zh-TW" sz="2000" b="1" dirty="0">
                <a:latin typeface="微軟正黑體" panose="020B0604030504040204" pitchFamily="34" charset="-120"/>
                <a:ea typeface="微軟正黑體" panose="020B0604030504040204" pitchFamily="34" charset="-120"/>
              </a:rPr>
              <a:t>」再次查看是否有「</a:t>
            </a:r>
            <a:r>
              <a:rPr lang="zh-TW" altLang="zh-TW" sz="2000" b="1" dirty="0">
                <a:solidFill>
                  <a:srgbClr val="C00000"/>
                </a:solidFill>
                <a:latin typeface="微軟正黑體" panose="020B0604030504040204" pitchFamily="34" charset="-120"/>
                <a:ea typeface="微軟正黑體" panose="020B0604030504040204" pitchFamily="34" charset="-120"/>
              </a:rPr>
              <a:t>錯誤訊息</a:t>
            </a:r>
            <a:r>
              <a:rPr lang="zh-TW" altLang="zh-TW" sz="2000" b="1" dirty="0">
                <a:latin typeface="微軟正黑體" panose="020B0604030504040204" pitchFamily="34" charset="-120"/>
                <a:ea typeface="微軟正黑體" panose="020B0604030504040204" pitchFamily="34" charset="-120"/>
              </a:rPr>
              <a:t>」</a:t>
            </a:r>
            <a:r>
              <a:rPr lang="zh-TW" altLang="zh-TW" sz="2000" b="1" dirty="0" smtClean="0">
                <a:latin typeface="微軟正黑體" panose="020B0604030504040204" pitchFamily="34" charset="-120"/>
                <a:ea typeface="微軟正黑體" panose="020B0604030504040204" pitchFamily="34" charset="-120"/>
              </a:rPr>
              <a:t>說明</a:t>
            </a:r>
            <a:endParaRPr lang="en-US" altLang="zh-TW" sz="2000" b="1"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1627116" y="2139303"/>
            <a:ext cx="7178404" cy="4333925"/>
            <a:chOff x="1961876" y="2113814"/>
            <a:chExt cx="7178404" cy="4333925"/>
          </a:xfrm>
        </p:grpSpPr>
        <p:pic>
          <p:nvPicPr>
            <p:cNvPr id="2" name="圖片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1876" y="2113814"/>
              <a:ext cx="1343025" cy="1171575"/>
            </a:xfrm>
            <a:prstGeom prst="rect">
              <a:avLst/>
            </a:prstGeom>
            <a:ln>
              <a:solidFill>
                <a:srgbClr val="0070C0"/>
              </a:solidFill>
            </a:ln>
          </p:spPr>
        </p:pic>
        <p:sp>
          <p:nvSpPr>
            <p:cNvPr id="9" name="矩形 8"/>
            <p:cNvSpPr/>
            <p:nvPr/>
          </p:nvSpPr>
          <p:spPr>
            <a:xfrm>
              <a:off x="1961876" y="2686563"/>
              <a:ext cx="1343025" cy="2597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7" name="圓角矩形 16"/>
            <p:cNvSpPr/>
            <p:nvPr/>
          </p:nvSpPr>
          <p:spPr>
            <a:xfrm>
              <a:off x="6916787" y="3372129"/>
              <a:ext cx="669768" cy="3075610"/>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193168" y="3324211"/>
              <a:ext cx="947112" cy="6157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
        <p:nvSpPr>
          <p:cNvPr id="16" name="矩形 15"/>
          <p:cNvSpPr/>
          <p:nvPr/>
        </p:nvSpPr>
        <p:spPr>
          <a:xfrm>
            <a:off x="7930836" y="6228743"/>
            <a:ext cx="887012" cy="2444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Tree>
    <p:extLst>
      <p:ext uri="{BB962C8B-B14F-4D97-AF65-F5344CB8AC3E}">
        <p14:creationId xmlns:p14="http://schemas.microsoft.com/office/powerpoint/2010/main" val="2081364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227072" y="1702674"/>
            <a:ext cx="2901975" cy="420416"/>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2" name="矩形 11"/>
          <p:cNvSpPr/>
          <p:nvPr/>
        </p:nvSpPr>
        <p:spPr>
          <a:xfrm>
            <a:off x="1301197" y="5381302"/>
            <a:ext cx="9589605" cy="792088"/>
          </a:xfrm>
          <a:prstGeom prst="rect">
            <a:avLst/>
          </a:prstGeom>
          <a:solidFill>
            <a:srgbClr val="FEFAF8"/>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p:cNvSpPr>
            <a:spLocks noGrp="1"/>
          </p:cNvSpPr>
          <p:nvPr>
            <p:ph type="sldNum" sz="quarter" idx="12"/>
          </p:nvPr>
        </p:nvSpPr>
        <p:spPr>
          <a:xfrm>
            <a:off x="9985022" y="6408000"/>
            <a:ext cx="2057400" cy="365125"/>
          </a:xfrm>
        </p:spPr>
        <p:txBody>
          <a:bodyPr vert="horz" lIns="91440" tIns="45720" rIns="91440" bIns="45720" rtlCol="0" anchor="ctr"/>
          <a:lstStyle/>
          <a:p>
            <a:fld id="{0E5B7630-F08B-4B77-8EA4-1660FE075C0A}" type="slidenum">
              <a:rPr lang="zh-TW" altLang="en-US" sz="2000">
                <a:solidFill>
                  <a:schemeClr val="tx1"/>
                </a:solidFill>
              </a:rPr>
              <a:pPr/>
              <a:t>49</a:t>
            </a:fld>
            <a:endParaRPr lang="zh-TW" altLang="en-US" sz="2000" dirty="0">
              <a:solidFill>
                <a:schemeClr val="tx1"/>
              </a:solidFill>
            </a:endParaRPr>
          </a:p>
        </p:txBody>
      </p:sp>
      <p:sp>
        <p:nvSpPr>
          <p:cNvPr id="8" name="標題 1"/>
          <p:cNvSpPr txBox="1">
            <a:spLocks/>
          </p:cNvSpPr>
          <p:nvPr/>
        </p:nvSpPr>
        <p:spPr>
          <a:xfrm>
            <a:off x="2152650" y="365127"/>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(7/12)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10" name="內容版面配置區 5"/>
          <p:cNvSpPr>
            <a:spLocks noGrp="1"/>
          </p:cNvSpPr>
          <p:nvPr>
            <p:ph idx="1"/>
          </p:nvPr>
        </p:nvSpPr>
        <p:spPr>
          <a:xfrm>
            <a:off x="2143666" y="1196276"/>
            <a:ext cx="7772400" cy="1584652"/>
          </a:xfrm>
        </p:spPr>
        <p:txBody>
          <a:bodyPr>
            <a:normAutofit/>
          </a:bodyPr>
          <a:lstStyle/>
          <a:p>
            <a:pPr marL="0" indent="0" fontAlgn="base">
              <a:lnSpc>
                <a:spcPct val="120000"/>
              </a:lnSpc>
              <a:spcAft>
                <a:spcPct val="0"/>
              </a:spcAft>
              <a:buNone/>
            </a:pPr>
            <a:r>
              <a:rPr lang="en-US" altLang="zh-TW" sz="2400" b="1" dirty="0">
                <a:solidFill>
                  <a:srgbClr val="C00000"/>
                </a:solidFill>
                <a:latin typeface="微軟正黑體" panose="020B0604030504040204" pitchFamily="34" charset="-120"/>
                <a:ea typeface="微軟正黑體" panose="020B0604030504040204" pitchFamily="34" charset="-120"/>
              </a:rPr>
              <a:t>Step4</a:t>
            </a:r>
            <a:r>
              <a:rPr lang="zh-TW" altLang="en-US" sz="2400" b="1" dirty="0">
                <a:solidFill>
                  <a:srgbClr val="C00000"/>
                </a:solidFill>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
            </a:r>
            <a:br>
              <a:rPr lang="en-US" altLang="zh-TW" sz="2400" b="1" dirty="0">
                <a:solidFill>
                  <a:srgbClr val="C00000"/>
                </a:solidFill>
                <a:latin typeface="微軟正黑體" panose="020B0604030504040204" pitchFamily="34" charset="-120"/>
                <a:ea typeface="微軟正黑體" panose="020B0604030504040204" pitchFamily="34" charset="-120"/>
              </a:rPr>
            </a:br>
            <a:r>
              <a:rPr lang="zh-TW" altLang="en-US" b="1" dirty="0" smtClean="0">
                <a:latin typeface="微軟正黑體" panose="020B0604030504040204" pitchFamily="34" charset="-120"/>
                <a:ea typeface="微軟正黑體" panose="020B0604030504040204" pitchFamily="34" charset="-120"/>
              </a:rPr>
              <a:t>上傳資料若有錯誤，立即跳出通知視窗，請依「錯誤訊息」瞭解上傳資料錯誤原因。</a:t>
            </a:r>
            <a:endParaRPr lang="zh-TW" altLang="zh-TW" b="1" dirty="0">
              <a:latin typeface="微軟正黑體" panose="020B0604030504040204" pitchFamily="34" charset="-120"/>
              <a:ea typeface="微軟正黑體" panose="020B0604030504040204" pitchFamily="34" charset="-120"/>
            </a:endParaRPr>
          </a:p>
          <a:p>
            <a:endParaRPr lang="zh-TW" altLang="en-US" dirty="0"/>
          </a:p>
        </p:txBody>
      </p:sp>
      <p:pic>
        <p:nvPicPr>
          <p:cNvPr id="11" name="圖片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447282" y="0"/>
            <a:ext cx="1196259" cy="1515622"/>
          </a:xfrm>
          <a:prstGeom prst="rect">
            <a:avLst/>
          </a:prstGeom>
        </p:spPr>
      </p:pic>
      <p:sp>
        <p:nvSpPr>
          <p:cNvPr id="4" name="矩形 3"/>
          <p:cNvSpPr/>
          <p:nvPr/>
        </p:nvSpPr>
        <p:spPr>
          <a:xfrm>
            <a:off x="1390926" y="5481248"/>
            <a:ext cx="9499876" cy="646331"/>
          </a:xfrm>
          <a:prstGeom prst="rect">
            <a:avLst/>
          </a:prstGeom>
        </p:spPr>
        <p:txBody>
          <a:bodyPr wrap="square">
            <a:spAutoFit/>
          </a:bodyPr>
          <a:lstStyle/>
          <a:p>
            <a:r>
              <a:rPr lang="zh-TW" altLang="zh-TW" b="1" dirty="0">
                <a:solidFill>
                  <a:srgbClr val="C00000"/>
                </a:solidFill>
                <a:latin typeface="微軟正黑體" panose="020B0604030504040204" pitchFamily="34" charset="-120"/>
                <a:ea typeface="微軟正黑體" panose="020B0604030504040204" pitchFamily="34" charset="-120"/>
              </a:rPr>
              <a:t>※提醒：</a:t>
            </a:r>
            <a:r>
              <a:rPr lang="zh-TW" altLang="zh-TW" b="1" dirty="0" smtClean="0">
                <a:solidFill>
                  <a:srgbClr val="C00000"/>
                </a:solidFill>
                <a:latin typeface="微軟正黑體" panose="020B0604030504040204" pitchFamily="34" charset="-120"/>
                <a:ea typeface="微軟正黑體" panose="020B0604030504040204" pitchFamily="34" charset="-120"/>
              </a:rPr>
              <a:t>系統</a:t>
            </a:r>
            <a:r>
              <a:rPr lang="zh-TW" altLang="en-US" b="1" dirty="0" smtClean="0">
                <a:solidFill>
                  <a:srgbClr val="C00000"/>
                </a:solidFill>
                <a:latin typeface="微軟正黑體" panose="020B0604030504040204" pitchFamily="34" charset="-120"/>
                <a:ea typeface="微軟正黑體" panose="020B0604030504040204" pitchFamily="34" charset="-120"/>
              </a:rPr>
              <a:t>檢</a:t>
            </a:r>
            <a:r>
              <a:rPr lang="zh-TW" altLang="zh-TW" b="1" dirty="0" smtClean="0">
                <a:solidFill>
                  <a:srgbClr val="C00000"/>
                </a:solidFill>
                <a:latin typeface="微軟正黑體" panose="020B0604030504040204" pitchFamily="34" charset="-120"/>
                <a:ea typeface="微軟正黑體" panose="020B0604030504040204" pitchFamily="34" charset="-120"/>
              </a:rPr>
              <a:t>測</a:t>
            </a:r>
            <a:r>
              <a:rPr lang="zh-TW" altLang="zh-TW" b="1" dirty="0">
                <a:solidFill>
                  <a:srgbClr val="C00000"/>
                </a:solidFill>
                <a:latin typeface="微軟正黑體" panose="020B0604030504040204" pitchFamily="34" charset="-120"/>
                <a:ea typeface="微軟正黑體" panose="020B0604030504040204" pitchFamily="34" charset="-120"/>
              </a:rPr>
              <a:t>資料有錯誤，不接受批次匯入的所有資料，請將</a:t>
            </a:r>
            <a:r>
              <a:rPr lang="en-US" altLang="zh-TW" b="1" dirty="0">
                <a:solidFill>
                  <a:srgbClr val="C00000"/>
                </a:solidFill>
                <a:latin typeface="微軟正黑體" panose="020B0604030504040204" pitchFamily="34" charset="-120"/>
                <a:ea typeface="微軟正黑體" panose="020B0604030504040204" pitchFamily="34" charset="-120"/>
              </a:rPr>
              <a:t>Excel</a:t>
            </a:r>
            <a:r>
              <a:rPr lang="zh-TW" altLang="zh-TW" b="1" dirty="0">
                <a:solidFill>
                  <a:srgbClr val="C00000"/>
                </a:solidFill>
                <a:latin typeface="微軟正黑體" panose="020B0604030504040204" pitchFamily="34" charset="-120"/>
                <a:ea typeface="微軟正黑體" panose="020B0604030504040204" pitchFamily="34" charset="-120"/>
              </a:rPr>
              <a:t>檔案中之內容修正後</a:t>
            </a:r>
            <a:r>
              <a:rPr lang="zh-TW" altLang="zh-TW" b="1" dirty="0" smtClean="0">
                <a:solidFill>
                  <a:srgbClr val="C00000"/>
                </a:solidFill>
                <a:latin typeface="微軟正黑體" panose="020B0604030504040204" pitchFamily="34" charset="-120"/>
                <a:ea typeface="微軟正黑體" panose="020B0604030504040204" pitchFamily="34" charset="-120"/>
              </a:rPr>
              <a:t>，</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r>
              <a:rPr lang="zh-TW" altLang="en-US" b="1" dirty="0" smtClean="0">
                <a:solidFill>
                  <a:srgbClr val="C00000"/>
                </a:solidFill>
                <a:latin typeface="微軟正黑體" panose="020B0604030504040204" pitchFamily="34" charset="-120"/>
                <a:ea typeface="微軟正黑體" panose="020B0604030504040204" pitchFamily="34" charset="-120"/>
              </a:rPr>
              <a:t>　　　</a:t>
            </a:r>
            <a:r>
              <a:rPr lang="zh-TW" altLang="en-US" sz="1500" b="1" dirty="0" smtClean="0">
                <a:solidFill>
                  <a:srgbClr val="C00000"/>
                </a:solidFill>
                <a:latin typeface="微軟正黑體" panose="020B0604030504040204" pitchFamily="34" charset="-120"/>
                <a:ea typeface="微軟正黑體" panose="020B0604030504040204" pitchFamily="34" charset="-120"/>
              </a:rPr>
              <a:t>　</a:t>
            </a:r>
            <a:r>
              <a:rPr lang="zh-TW" altLang="zh-TW" b="1" dirty="0" smtClean="0">
                <a:solidFill>
                  <a:srgbClr val="C00000"/>
                </a:solidFill>
                <a:latin typeface="微軟正黑體" panose="020B0604030504040204" pitchFamily="34" charset="-120"/>
                <a:ea typeface="微軟正黑體" panose="020B0604030504040204" pitchFamily="34" charset="-120"/>
              </a:rPr>
              <a:t>重新</a:t>
            </a:r>
            <a:r>
              <a:rPr lang="zh-TW" altLang="zh-TW" b="1" dirty="0">
                <a:solidFill>
                  <a:srgbClr val="C00000"/>
                </a:solidFill>
                <a:latin typeface="微軟正黑體" panose="020B0604030504040204" pitchFamily="34" charset="-120"/>
                <a:ea typeface="微軟正黑體" panose="020B0604030504040204" pitchFamily="34" charset="-120"/>
              </a:rPr>
              <a:t>匯入資料。</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27072" y="2780928"/>
            <a:ext cx="7341476" cy="2465710"/>
          </a:xfrm>
          <a:prstGeom prst="rect">
            <a:avLst/>
          </a:prstGeom>
          <a:ln>
            <a:solidFill>
              <a:srgbClr val="0070C0"/>
            </a:solidFill>
          </a:ln>
        </p:spPr>
      </p:pic>
    </p:spTree>
    <p:extLst>
      <p:ext uri="{BB962C8B-B14F-4D97-AF65-F5344CB8AC3E}">
        <p14:creationId xmlns:p14="http://schemas.microsoft.com/office/powerpoint/2010/main" val="105938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6454732" y="2771028"/>
            <a:ext cx="5263217" cy="3802808"/>
          </a:xfrm>
          <a:prstGeom prst="rect">
            <a:avLst/>
          </a:prstGeom>
          <a:ln>
            <a:solidFill>
              <a:schemeClr val="tx1"/>
            </a:solidFill>
          </a:ln>
        </p:spPr>
      </p:pic>
      <p:pic>
        <p:nvPicPr>
          <p:cNvPr id="7" name="圖片 6"/>
          <p:cNvPicPr>
            <a:picLocks noChangeAspect="1"/>
          </p:cNvPicPr>
          <p:nvPr/>
        </p:nvPicPr>
        <p:blipFill>
          <a:blip r:embed="rId4"/>
          <a:stretch>
            <a:fillRect/>
          </a:stretch>
        </p:blipFill>
        <p:spPr>
          <a:xfrm>
            <a:off x="228835" y="2796267"/>
            <a:ext cx="5722642" cy="3777569"/>
          </a:xfrm>
          <a:prstGeom prst="rect">
            <a:avLst/>
          </a:prstGeom>
          <a:ln>
            <a:solidFill>
              <a:schemeClr val="tx1"/>
            </a:solidFill>
          </a:ln>
        </p:spPr>
      </p:pic>
      <p:sp>
        <p:nvSpPr>
          <p:cNvPr id="2" name="標題 1"/>
          <p:cNvSpPr>
            <a:spLocks noGrp="1"/>
          </p:cNvSpPr>
          <p:nvPr>
            <p:ph type="title"/>
          </p:nvPr>
        </p:nvSpPr>
        <p:spPr>
          <a:xfrm>
            <a:off x="381470" y="-34501"/>
            <a:ext cx="11277600" cy="1013576"/>
          </a:xfrm>
        </p:spPr>
        <p:txBody>
          <a:bodyPr>
            <a:normAutofit/>
          </a:bodyPr>
          <a:lstStyle/>
          <a:p>
            <a:r>
              <a:rPr lang="zh-TW" altLang="en-US" sz="4000" b="1" dirty="0">
                <a:solidFill>
                  <a:srgbClr val="002060"/>
                </a:solidFill>
                <a:latin typeface="微軟正黑體" panose="020B0604030504040204" pitchFamily="34" charset="-120"/>
                <a:ea typeface="微軟正黑體" panose="020B0604030504040204" pitchFamily="34" charset="-120"/>
              </a:rPr>
              <a:t>参</a:t>
            </a:r>
            <a:r>
              <a:rPr lang="zh-TW" altLang="en-US" sz="3400" b="1" dirty="0">
                <a:solidFill>
                  <a:srgbClr val="002060"/>
                </a:solidFill>
                <a:latin typeface="微軟正黑體" panose="020B0604030504040204" pitchFamily="34" charset="-120"/>
                <a:ea typeface="微軟正黑體" panose="020B0604030504040204" pitchFamily="34" charset="-120"/>
              </a:rPr>
              <a:t>、</a:t>
            </a:r>
            <a:r>
              <a:rPr lang="zh-TW" altLang="en-US" sz="4000" b="1" dirty="0">
                <a:solidFill>
                  <a:srgbClr val="002060"/>
                </a:solidFill>
                <a:latin typeface="微軟正黑體" panose="020B0604030504040204" pitchFamily="34" charset="-120"/>
                <a:ea typeface="微軟正黑體" panose="020B0604030504040204" pitchFamily="34" charset="-120"/>
              </a:rPr>
              <a:t>國中學校協助</a:t>
            </a:r>
            <a:r>
              <a:rPr lang="zh-TW" altLang="en-US" sz="4000" b="1" dirty="0" smtClean="0">
                <a:solidFill>
                  <a:srgbClr val="002060"/>
                </a:solidFill>
                <a:latin typeface="微軟正黑體" panose="020B0604030504040204" pitchFamily="34" charset="-120"/>
                <a:ea typeface="微軟正黑體" panose="020B0604030504040204" pitchFamily="34" charset="-120"/>
              </a:rPr>
              <a:t>事項－</a:t>
            </a:r>
            <a:r>
              <a:rPr lang="zh-TW" altLang="en-US" sz="3600" b="1" dirty="0" smtClean="0">
                <a:solidFill>
                  <a:srgbClr val="002060"/>
                </a:solidFill>
                <a:latin typeface="微軟正黑體" panose="020B0604030504040204" pitchFamily="34" charset="-120"/>
                <a:ea typeface="微軟正黑體" panose="020B0604030504040204" pitchFamily="34" charset="-120"/>
              </a:rPr>
              <a:t>招生資訊</a:t>
            </a:r>
            <a:r>
              <a:rPr lang="zh-TW" altLang="en-US" sz="3600" b="1" dirty="0">
                <a:solidFill>
                  <a:srgbClr val="002060"/>
                </a:solidFill>
                <a:latin typeface="微軟正黑體" panose="020B0604030504040204" pitchFamily="34" charset="-120"/>
                <a:ea typeface="微軟正黑體" panose="020B0604030504040204" pitchFamily="34" charset="-120"/>
              </a:rPr>
              <a:t>（</a:t>
            </a:r>
            <a:r>
              <a:rPr lang="en-US" altLang="zh-TW" sz="3600" b="1" dirty="0">
                <a:solidFill>
                  <a:srgbClr val="002060"/>
                </a:solidFill>
                <a:latin typeface="微軟正黑體" panose="020B0604030504040204" pitchFamily="34" charset="-120"/>
                <a:ea typeface="微軟正黑體" panose="020B0604030504040204" pitchFamily="34" charset="-120"/>
              </a:rPr>
              <a:t>1/2</a:t>
            </a:r>
            <a:r>
              <a:rPr lang="zh-TW" altLang="en-US" sz="3600" b="1" dirty="0">
                <a:solidFill>
                  <a:srgbClr val="002060"/>
                </a:solidFill>
                <a:latin typeface="微軟正黑體" panose="020B0604030504040204" pitchFamily="34" charset="-120"/>
                <a:ea typeface="微軟正黑體" panose="020B0604030504040204" pitchFamily="34" charset="-120"/>
              </a:rPr>
              <a:t>）</a:t>
            </a:r>
          </a:p>
        </p:txBody>
      </p:sp>
      <p:sp>
        <p:nvSpPr>
          <p:cNvPr id="3" name="內容版面配置區 2"/>
          <p:cNvSpPr>
            <a:spLocks noGrp="1"/>
          </p:cNvSpPr>
          <p:nvPr>
            <p:ph idx="1"/>
          </p:nvPr>
        </p:nvSpPr>
        <p:spPr>
          <a:xfrm>
            <a:off x="228835" y="1131003"/>
            <a:ext cx="5153025" cy="1577937"/>
          </a:xfrm>
        </p:spPr>
        <p:txBody>
          <a:bodyPr>
            <a:normAutofit fontScale="92500" lnSpcReduction="10000"/>
          </a:bodyPr>
          <a:lstStyle/>
          <a:p>
            <a:pPr marL="447675" indent="-447675">
              <a:buFont typeface="Wingdings" pitchFamily="2" charset="2"/>
              <a:buChar char="u"/>
            </a:pPr>
            <a:r>
              <a:rPr lang="en-US" altLang="zh-TW" b="1" dirty="0" smtClean="0">
                <a:solidFill>
                  <a:srgbClr val="0033CC"/>
                </a:solidFill>
                <a:latin typeface="微軟正黑體" pitchFamily="34" charset="-120"/>
                <a:ea typeface="微軟正黑體" pitchFamily="34" charset="-120"/>
              </a:rPr>
              <a:t>109</a:t>
            </a:r>
            <a:r>
              <a:rPr lang="zh-TW" altLang="en-US" b="1" dirty="0" smtClean="0">
                <a:solidFill>
                  <a:srgbClr val="0033CC"/>
                </a:solidFill>
                <a:latin typeface="微軟正黑體" pitchFamily="34" charset="-120"/>
                <a:ea typeface="微軟正黑體" pitchFamily="34" charset="-120"/>
              </a:rPr>
              <a:t>學年</a:t>
            </a:r>
            <a:r>
              <a:rPr lang="zh-TW" altLang="en-US" b="1" dirty="0">
                <a:solidFill>
                  <a:srgbClr val="0033CC"/>
                </a:solidFill>
                <a:latin typeface="微軟正黑體" pitchFamily="34" charset="-120"/>
                <a:ea typeface="微軟正黑體" pitchFamily="34" charset="-120"/>
              </a:rPr>
              <a:t>度五專優先免試入學</a:t>
            </a:r>
            <a:r>
              <a:rPr lang="zh-TW" altLang="en-US" b="1" dirty="0" smtClean="0">
                <a:solidFill>
                  <a:srgbClr val="0033CC"/>
                </a:solidFill>
                <a:latin typeface="微軟正黑體" pitchFamily="34" charset="-120"/>
                <a:ea typeface="微軟正黑體" pitchFamily="34" charset="-120"/>
              </a:rPr>
              <a:t>招生報名</a:t>
            </a:r>
            <a:r>
              <a:rPr lang="zh-TW" altLang="en-US" b="1" dirty="0">
                <a:solidFill>
                  <a:srgbClr val="0033CC"/>
                </a:solidFill>
                <a:latin typeface="微軟正黑體" pitchFamily="34" charset="-120"/>
                <a:ea typeface="微軟正黑體" pitchFamily="34" charset="-120"/>
              </a:rPr>
              <a:t>資訊及下載招生簡章</a:t>
            </a:r>
            <a:endParaRPr lang="en-US" altLang="zh-TW" b="1" dirty="0">
              <a:solidFill>
                <a:srgbClr val="0033CC"/>
              </a:solidFill>
              <a:latin typeface="微軟正黑體" pitchFamily="34" charset="-120"/>
              <a:ea typeface="微軟正黑體" pitchFamily="34" charset="-120"/>
            </a:endParaRPr>
          </a:p>
          <a:p>
            <a:pPr marL="457200" lvl="1" indent="0">
              <a:lnSpc>
                <a:spcPts val="2800"/>
              </a:lnSpc>
              <a:spcBef>
                <a:spcPts val="600"/>
              </a:spcBef>
              <a:spcAft>
                <a:spcPts val="600"/>
              </a:spcAft>
              <a:buNone/>
            </a:pPr>
            <a:r>
              <a:rPr lang="zh-TW" altLang="en-US" b="1" dirty="0">
                <a:solidFill>
                  <a:srgbClr val="C00000"/>
                </a:solidFill>
                <a:latin typeface="微軟正黑體" pitchFamily="34" charset="-120"/>
                <a:ea typeface="微軟正黑體" pitchFamily="34" charset="-120"/>
              </a:rPr>
              <a:t>五專優先免試入學招生網站</a:t>
            </a:r>
            <a:r>
              <a:rPr lang="en-US" altLang="zh-TW" b="1" dirty="0">
                <a:solidFill>
                  <a:srgbClr val="C00000"/>
                </a:solidFill>
                <a:latin typeface="微軟正黑體" pitchFamily="34" charset="-120"/>
                <a:ea typeface="微軟正黑體" pitchFamily="34" charset="-120"/>
              </a:rPr>
              <a:t>https://www.jctv.ntut.edu.tw/u5/</a:t>
            </a:r>
            <a:endParaRPr lang="zh-TW" altLang="en-US" b="1" dirty="0">
              <a:solidFill>
                <a:srgbClr val="C00000"/>
              </a:solidFill>
              <a:latin typeface="微軟正黑體" pitchFamily="34" charset="-120"/>
              <a:ea typeface="微軟正黑體" pitchFamily="34" charset="-120"/>
            </a:endParaRPr>
          </a:p>
        </p:txBody>
      </p:sp>
      <p:sp>
        <p:nvSpPr>
          <p:cNvPr id="8" name="矩形 7"/>
          <p:cNvSpPr/>
          <p:nvPr/>
        </p:nvSpPr>
        <p:spPr>
          <a:xfrm>
            <a:off x="5839693" y="1153467"/>
            <a:ext cx="5722988" cy="1607620"/>
          </a:xfrm>
          <a:prstGeom prst="rect">
            <a:avLst/>
          </a:prstGeom>
        </p:spPr>
        <p:txBody>
          <a:bodyPr wrap="square">
            <a:spAutoFit/>
          </a:bodyPr>
          <a:lstStyle/>
          <a:p>
            <a:pPr marL="447675" indent="-447675">
              <a:lnSpc>
                <a:spcPct val="90000"/>
              </a:lnSpc>
              <a:spcBef>
                <a:spcPts val="1000"/>
              </a:spcBef>
              <a:buFont typeface="Wingdings" pitchFamily="2" charset="2"/>
              <a:buChar char="u"/>
            </a:pPr>
            <a:r>
              <a:rPr lang="en-US" altLang="zh-TW" sz="2600" b="1" dirty="0" smtClean="0">
                <a:solidFill>
                  <a:srgbClr val="0033CC"/>
                </a:solidFill>
                <a:latin typeface="微軟正黑體" pitchFamily="34" charset="-120"/>
                <a:ea typeface="微軟正黑體" pitchFamily="34" charset="-120"/>
              </a:rPr>
              <a:t>109</a:t>
            </a:r>
            <a:r>
              <a:rPr lang="zh-TW" altLang="en-US" sz="2600" b="1" dirty="0" smtClean="0">
                <a:solidFill>
                  <a:srgbClr val="0033CC"/>
                </a:solidFill>
                <a:latin typeface="微軟正黑體" pitchFamily="34" charset="-120"/>
                <a:ea typeface="微軟正黑體" pitchFamily="34" charset="-120"/>
              </a:rPr>
              <a:t>學年度五專優先免試入學招生簡章資料查詢系統</a:t>
            </a:r>
            <a:endParaRPr lang="en-US" altLang="zh-TW" sz="2600" b="1" dirty="0" smtClean="0">
              <a:solidFill>
                <a:srgbClr val="0033CC"/>
              </a:solidFill>
              <a:latin typeface="微軟正黑體" pitchFamily="34" charset="-120"/>
              <a:ea typeface="微軟正黑體" pitchFamily="34" charset="-120"/>
            </a:endParaRPr>
          </a:p>
          <a:p>
            <a:pPr lvl="1">
              <a:lnSpc>
                <a:spcPts val="2800"/>
              </a:lnSpc>
              <a:spcBef>
                <a:spcPts val="600"/>
              </a:spcBef>
              <a:spcAft>
                <a:spcPts val="600"/>
              </a:spcAft>
            </a:pPr>
            <a:r>
              <a:rPr lang="en-US" altLang="zh-TW" sz="2200" b="1" dirty="0">
                <a:solidFill>
                  <a:srgbClr val="C00000"/>
                </a:solidFill>
                <a:latin typeface="微軟正黑體" pitchFamily="34" charset="-120"/>
                <a:ea typeface="微軟正黑體" pitchFamily="34" charset="-120"/>
              </a:rPr>
              <a:t>https://ent06.jctv.ntut.edu.tw/enter5URuleReport</a:t>
            </a:r>
            <a:endParaRPr lang="zh-TW" altLang="en-US" sz="2200" b="1" dirty="0">
              <a:solidFill>
                <a:srgbClr val="C00000"/>
              </a:solidFill>
              <a:latin typeface="微軟正黑體" pitchFamily="34" charset="-120"/>
              <a:ea typeface="微軟正黑體" pitchFamily="34" charset="-120"/>
            </a:endParaRPr>
          </a:p>
        </p:txBody>
      </p:sp>
      <p:sp>
        <p:nvSpPr>
          <p:cNvPr id="9" name="矩形 8"/>
          <p:cNvSpPr/>
          <p:nvPr/>
        </p:nvSpPr>
        <p:spPr>
          <a:xfrm>
            <a:off x="262498" y="5805658"/>
            <a:ext cx="1323975" cy="231460"/>
          </a:xfrm>
          <a:prstGeom prst="rect">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2" name="矩形 11"/>
          <p:cNvSpPr/>
          <p:nvPr/>
        </p:nvSpPr>
        <p:spPr>
          <a:xfrm>
            <a:off x="3296282" y="3325395"/>
            <a:ext cx="602672" cy="181693"/>
          </a:xfrm>
          <a:prstGeom prst="rect">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6" name="投影片編號版面配置區 5"/>
          <p:cNvSpPr>
            <a:spLocks noGrp="1"/>
          </p:cNvSpPr>
          <p:nvPr>
            <p:ph type="sldNum" sz="quarter" idx="12"/>
          </p:nvPr>
        </p:nvSpPr>
        <p:spPr>
          <a:xfrm>
            <a:off x="9324000" y="6408000"/>
            <a:ext cx="2743200" cy="365125"/>
          </a:xfrm>
        </p:spPr>
        <p:txBody>
          <a:bodyPr vert="horz" lIns="91440" tIns="45720" rIns="91440" bIns="45720" rtlCol="0" anchor="ctr"/>
          <a:lstStyle/>
          <a:p>
            <a:fld id="{97006424-D9F2-4793-8C2C-FF1240B9B1D0}" type="slidenum">
              <a:rPr lang="zh-TW" altLang="en-US" sz="2000">
                <a:solidFill>
                  <a:schemeClr val="tx1"/>
                </a:solidFill>
              </a:rPr>
              <a:pPr/>
              <a:t>5</a:t>
            </a:fld>
            <a:endParaRPr lang="zh-TW" altLang="en-US" sz="2000" dirty="0">
              <a:solidFill>
                <a:schemeClr val="tx1"/>
              </a:solidFill>
            </a:endParaRPr>
          </a:p>
        </p:txBody>
      </p:sp>
      <p:sp>
        <p:nvSpPr>
          <p:cNvPr id="13" name="矩形 12"/>
          <p:cNvSpPr/>
          <p:nvPr/>
        </p:nvSpPr>
        <p:spPr>
          <a:xfrm>
            <a:off x="1742208" y="4352525"/>
            <a:ext cx="2156746" cy="263714"/>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pSp>
        <p:nvGrpSpPr>
          <p:cNvPr id="14" name="群組 26"/>
          <p:cNvGrpSpPr>
            <a:grpSpLocks/>
          </p:cNvGrpSpPr>
          <p:nvPr/>
        </p:nvGrpSpPr>
        <p:grpSpPr bwMode="auto">
          <a:xfrm rot="16200000">
            <a:off x="6073325" y="2672338"/>
            <a:ext cx="1085959" cy="1031180"/>
            <a:chOff x="8271282" y="386249"/>
            <a:chExt cx="2915007" cy="2351926"/>
          </a:xfrm>
        </p:grpSpPr>
        <p:sp>
          <p:nvSpPr>
            <p:cNvPr id="15" name="Freeform 96"/>
            <p:cNvSpPr>
              <a:spLocks/>
            </p:cNvSpPr>
            <p:nvPr/>
          </p:nvSpPr>
          <p:spPr bwMode="auto">
            <a:xfrm rot="-1342781">
              <a:off x="10100261" y="1310135"/>
              <a:ext cx="246235" cy="422360"/>
            </a:xfrm>
            <a:custGeom>
              <a:avLst/>
              <a:gdLst>
                <a:gd name="T0" fmla="*/ 2147483646 w 108"/>
                <a:gd name="T1" fmla="*/ 2147483646 h 185"/>
                <a:gd name="T2" fmla="*/ 2147483646 w 108"/>
                <a:gd name="T3" fmla="*/ 2147483646 h 185"/>
                <a:gd name="T4" fmla="*/ 2147483646 w 108"/>
                <a:gd name="T5" fmla="*/ 2147483646 h 185"/>
                <a:gd name="T6" fmla="*/ 2147483646 w 108"/>
                <a:gd name="T7" fmla="*/ 2147483646 h 185"/>
                <a:gd name="T8" fmla="*/ 2147483646 w 108"/>
                <a:gd name="T9" fmla="*/ 2147483646 h 185"/>
                <a:gd name="T10" fmla="*/ 2147483646 w 108"/>
                <a:gd name="T11" fmla="*/ 2147483646 h 185"/>
                <a:gd name="T12" fmla="*/ 2147483646 w 108"/>
                <a:gd name="T13" fmla="*/ 2147483646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185">
                  <a:moveTo>
                    <a:pt x="38" y="4"/>
                  </a:moveTo>
                  <a:cubicBezTo>
                    <a:pt x="62" y="0"/>
                    <a:pt x="84" y="16"/>
                    <a:pt x="88" y="39"/>
                  </a:cubicBezTo>
                  <a:cubicBezTo>
                    <a:pt x="104" y="131"/>
                    <a:pt x="104" y="131"/>
                    <a:pt x="104" y="131"/>
                  </a:cubicBezTo>
                  <a:cubicBezTo>
                    <a:pt x="108" y="155"/>
                    <a:pt x="92" y="177"/>
                    <a:pt x="69" y="181"/>
                  </a:cubicBezTo>
                  <a:cubicBezTo>
                    <a:pt x="46" y="185"/>
                    <a:pt x="23" y="169"/>
                    <a:pt x="19" y="146"/>
                  </a:cubicBezTo>
                  <a:cubicBezTo>
                    <a:pt x="4" y="54"/>
                    <a:pt x="4" y="54"/>
                    <a:pt x="4" y="54"/>
                  </a:cubicBezTo>
                  <a:cubicBezTo>
                    <a:pt x="0" y="30"/>
                    <a:pt x="15" y="8"/>
                    <a:pt x="38" y="4"/>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 name="Freeform 97"/>
            <p:cNvSpPr>
              <a:spLocks/>
            </p:cNvSpPr>
            <p:nvPr/>
          </p:nvSpPr>
          <p:spPr bwMode="auto">
            <a:xfrm rot="-1342781">
              <a:off x="9961436" y="1435170"/>
              <a:ext cx="248986" cy="422360"/>
            </a:xfrm>
            <a:custGeom>
              <a:avLst/>
              <a:gdLst>
                <a:gd name="T0" fmla="*/ 2147483646 w 109"/>
                <a:gd name="T1" fmla="*/ 2147483646 h 185"/>
                <a:gd name="T2" fmla="*/ 2147483646 w 109"/>
                <a:gd name="T3" fmla="*/ 2147483646 h 185"/>
                <a:gd name="T4" fmla="*/ 2147483646 w 109"/>
                <a:gd name="T5" fmla="*/ 2147483646 h 185"/>
                <a:gd name="T6" fmla="*/ 2147483646 w 109"/>
                <a:gd name="T7" fmla="*/ 2147483646 h 185"/>
                <a:gd name="T8" fmla="*/ 2147483646 w 109"/>
                <a:gd name="T9" fmla="*/ 2147483646 h 185"/>
                <a:gd name="T10" fmla="*/ 2147483646 w 109"/>
                <a:gd name="T11" fmla="*/ 2147483646 h 185"/>
                <a:gd name="T12" fmla="*/ 2147483646 w 109"/>
                <a:gd name="T13" fmla="*/ 2147483646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 h="185">
                  <a:moveTo>
                    <a:pt x="39" y="4"/>
                  </a:moveTo>
                  <a:cubicBezTo>
                    <a:pt x="62" y="0"/>
                    <a:pt x="85" y="16"/>
                    <a:pt x="89" y="39"/>
                  </a:cubicBezTo>
                  <a:cubicBezTo>
                    <a:pt x="105" y="131"/>
                    <a:pt x="105" y="131"/>
                    <a:pt x="105" y="131"/>
                  </a:cubicBezTo>
                  <a:cubicBezTo>
                    <a:pt x="109" y="154"/>
                    <a:pt x="93" y="177"/>
                    <a:pt x="70" y="181"/>
                  </a:cubicBezTo>
                  <a:cubicBezTo>
                    <a:pt x="46" y="185"/>
                    <a:pt x="24" y="169"/>
                    <a:pt x="20" y="146"/>
                  </a:cubicBezTo>
                  <a:cubicBezTo>
                    <a:pt x="4" y="54"/>
                    <a:pt x="4" y="54"/>
                    <a:pt x="4" y="54"/>
                  </a:cubicBezTo>
                  <a:cubicBezTo>
                    <a:pt x="0" y="30"/>
                    <a:pt x="16" y="8"/>
                    <a:pt x="39" y="4"/>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 name="Freeform 98"/>
            <p:cNvSpPr>
              <a:spLocks/>
            </p:cNvSpPr>
            <p:nvPr/>
          </p:nvSpPr>
          <p:spPr bwMode="auto">
            <a:xfrm rot="-1342781">
              <a:off x="9807912" y="1532831"/>
              <a:ext cx="247611" cy="420984"/>
            </a:xfrm>
            <a:custGeom>
              <a:avLst/>
              <a:gdLst>
                <a:gd name="T0" fmla="*/ 2147483646 w 108"/>
                <a:gd name="T1" fmla="*/ 2147483646 h 184"/>
                <a:gd name="T2" fmla="*/ 2147483646 w 108"/>
                <a:gd name="T3" fmla="*/ 2147483646 h 184"/>
                <a:gd name="T4" fmla="*/ 2147483646 w 108"/>
                <a:gd name="T5" fmla="*/ 2147483646 h 184"/>
                <a:gd name="T6" fmla="*/ 2147483646 w 108"/>
                <a:gd name="T7" fmla="*/ 2147483646 h 184"/>
                <a:gd name="T8" fmla="*/ 2147483646 w 108"/>
                <a:gd name="T9" fmla="*/ 2147483646 h 184"/>
                <a:gd name="T10" fmla="*/ 2147483646 w 108"/>
                <a:gd name="T11" fmla="*/ 2147483646 h 184"/>
                <a:gd name="T12" fmla="*/ 2147483646 w 108"/>
                <a:gd name="T13" fmla="*/ 2147483646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184">
                  <a:moveTo>
                    <a:pt x="39" y="4"/>
                  </a:moveTo>
                  <a:cubicBezTo>
                    <a:pt x="62" y="0"/>
                    <a:pt x="84" y="15"/>
                    <a:pt x="88" y="39"/>
                  </a:cubicBezTo>
                  <a:cubicBezTo>
                    <a:pt x="104" y="131"/>
                    <a:pt x="104" y="131"/>
                    <a:pt x="104" y="131"/>
                  </a:cubicBezTo>
                  <a:cubicBezTo>
                    <a:pt x="108" y="154"/>
                    <a:pt x="92" y="176"/>
                    <a:pt x="69" y="180"/>
                  </a:cubicBezTo>
                  <a:cubicBezTo>
                    <a:pt x="46" y="184"/>
                    <a:pt x="24" y="169"/>
                    <a:pt x="20" y="145"/>
                  </a:cubicBezTo>
                  <a:cubicBezTo>
                    <a:pt x="4" y="53"/>
                    <a:pt x="4" y="53"/>
                    <a:pt x="4" y="53"/>
                  </a:cubicBezTo>
                  <a:cubicBezTo>
                    <a:pt x="0" y="30"/>
                    <a:pt x="15" y="8"/>
                    <a:pt x="39" y="4"/>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 name="Freeform 99"/>
            <p:cNvSpPr>
              <a:spLocks/>
            </p:cNvSpPr>
            <p:nvPr/>
          </p:nvSpPr>
          <p:spPr bwMode="auto">
            <a:xfrm rot="-1342781">
              <a:off x="9646518" y="1614164"/>
              <a:ext cx="247611" cy="420984"/>
            </a:xfrm>
            <a:custGeom>
              <a:avLst/>
              <a:gdLst>
                <a:gd name="T0" fmla="*/ 2147483646 w 108"/>
                <a:gd name="T1" fmla="*/ 2147483646 h 184"/>
                <a:gd name="T2" fmla="*/ 2147483646 w 108"/>
                <a:gd name="T3" fmla="*/ 2147483646 h 184"/>
                <a:gd name="T4" fmla="*/ 2147483646 w 108"/>
                <a:gd name="T5" fmla="*/ 2147483646 h 184"/>
                <a:gd name="T6" fmla="*/ 2147483646 w 108"/>
                <a:gd name="T7" fmla="*/ 2147483646 h 184"/>
                <a:gd name="T8" fmla="*/ 2147483646 w 108"/>
                <a:gd name="T9" fmla="*/ 2147483646 h 184"/>
                <a:gd name="T10" fmla="*/ 2147483646 w 108"/>
                <a:gd name="T11" fmla="*/ 2147483646 h 184"/>
                <a:gd name="T12" fmla="*/ 2147483646 w 108"/>
                <a:gd name="T13" fmla="*/ 2147483646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184">
                  <a:moveTo>
                    <a:pt x="39" y="4"/>
                  </a:moveTo>
                  <a:cubicBezTo>
                    <a:pt x="62" y="0"/>
                    <a:pt x="85" y="15"/>
                    <a:pt x="89" y="39"/>
                  </a:cubicBezTo>
                  <a:cubicBezTo>
                    <a:pt x="104" y="131"/>
                    <a:pt x="104" y="131"/>
                    <a:pt x="104" y="131"/>
                  </a:cubicBezTo>
                  <a:cubicBezTo>
                    <a:pt x="108" y="154"/>
                    <a:pt x="93" y="176"/>
                    <a:pt x="70" y="180"/>
                  </a:cubicBezTo>
                  <a:cubicBezTo>
                    <a:pt x="46" y="184"/>
                    <a:pt x="24" y="169"/>
                    <a:pt x="20" y="145"/>
                  </a:cubicBezTo>
                  <a:cubicBezTo>
                    <a:pt x="4" y="53"/>
                    <a:pt x="4" y="53"/>
                    <a:pt x="4" y="53"/>
                  </a:cubicBezTo>
                  <a:cubicBezTo>
                    <a:pt x="0" y="30"/>
                    <a:pt x="16" y="8"/>
                    <a:pt x="39" y="4"/>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 name="Freeform 100"/>
            <p:cNvSpPr>
              <a:spLocks/>
            </p:cNvSpPr>
            <p:nvPr/>
          </p:nvSpPr>
          <p:spPr bwMode="auto">
            <a:xfrm rot="-1342781">
              <a:off x="9974784" y="958845"/>
              <a:ext cx="774471" cy="504906"/>
            </a:xfrm>
            <a:custGeom>
              <a:avLst/>
              <a:gdLst>
                <a:gd name="T0" fmla="*/ 2147483646 w 339"/>
                <a:gd name="T1" fmla="*/ 2147483646 h 221"/>
                <a:gd name="T2" fmla="*/ 2147483646 w 339"/>
                <a:gd name="T3" fmla="*/ 2147483646 h 221"/>
                <a:gd name="T4" fmla="*/ 2147483646 w 339"/>
                <a:gd name="T5" fmla="*/ 2147483646 h 221"/>
                <a:gd name="T6" fmla="*/ 2147483646 w 339"/>
                <a:gd name="T7" fmla="*/ 2147483646 h 221"/>
                <a:gd name="T8" fmla="*/ 2147483646 w 339"/>
                <a:gd name="T9" fmla="*/ 2147483646 h 221"/>
                <a:gd name="T10" fmla="*/ 2147483646 w 339"/>
                <a:gd name="T11" fmla="*/ 2147483646 h 221"/>
                <a:gd name="T12" fmla="*/ 2147483646 w 339"/>
                <a:gd name="T13" fmla="*/ 2147483646 h 221"/>
                <a:gd name="T14" fmla="*/ 2147483646 w 339"/>
                <a:gd name="T15" fmla="*/ 2147483646 h 221"/>
                <a:gd name="T16" fmla="*/ 2147483646 w 339"/>
                <a:gd name="T17" fmla="*/ 2147483646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9" h="221">
                  <a:moveTo>
                    <a:pt x="261" y="5"/>
                  </a:moveTo>
                  <a:cubicBezTo>
                    <a:pt x="290" y="0"/>
                    <a:pt x="317" y="19"/>
                    <a:pt x="322" y="48"/>
                  </a:cubicBezTo>
                  <a:cubicBezTo>
                    <a:pt x="334" y="118"/>
                    <a:pt x="334" y="118"/>
                    <a:pt x="334" y="118"/>
                  </a:cubicBezTo>
                  <a:cubicBezTo>
                    <a:pt x="339" y="147"/>
                    <a:pt x="320" y="175"/>
                    <a:pt x="291" y="180"/>
                  </a:cubicBezTo>
                  <a:cubicBezTo>
                    <a:pt x="79" y="216"/>
                    <a:pt x="79" y="216"/>
                    <a:pt x="79" y="216"/>
                  </a:cubicBezTo>
                  <a:cubicBezTo>
                    <a:pt x="50" y="221"/>
                    <a:pt x="22" y="202"/>
                    <a:pt x="17" y="173"/>
                  </a:cubicBezTo>
                  <a:cubicBezTo>
                    <a:pt x="5" y="103"/>
                    <a:pt x="5" y="103"/>
                    <a:pt x="5" y="103"/>
                  </a:cubicBezTo>
                  <a:cubicBezTo>
                    <a:pt x="0" y="74"/>
                    <a:pt x="20" y="46"/>
                    <a:pt x="49" y="41"/>
                  </a:cubicBezTo>
                  <a:lnTo>
                    <a:pt x="261" y="5"/>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 name="Freeform 101"/>
            <p:cNvSpPr>
              <a:spLocks/>
            </p:cNvSpPr>
            <p:nvPr/>
          </p:nvSpPr>
          <p:spPr bwMode="auto">
            <a:xfrm rot="-1342781">
              <a:off x="9087341" y="1756347"/>
              <a:ext cx="392050" cy="304045"/>
            </a:xfrm>
            <a:custGeom>
              <a:avLst/>
              <a:gdLst>
                <a:gd name="T0" fmla="*/ 2147483646 w 172"/>
                <a:gd name="T1" fmla="*/ 2147483646 h 133"/>
                <a:gd name="T2" fmla="*/ 2147483646 w 172"/>
                <a:gd name="T3" fmla="*/ 2147483646 h 133"/>
                <a:gd name="T4" fmla="*/ 2147483646 w 172"/>
                <a:gd name="T5" fmla="*/ 2147483646 h 133"/>
                <a:gd name="T6" fmla="*/ 2147483646 w 172"/>
                <a:gd name="T7" fmla="*/ 2147483646 h 133"/>
                <a:gd name="T8" fmla="*/ 2147483646 w 172"/>
                <a:gd name="T9" fmla="*/ 0 h 133"/>
                <a:gd name="T10" fmla="*/ 2147483646 w 172"/>
                <a:gd name="T11" fmla="*/ 2147483646 h 133"/>
                <a:gd name="T12" fmla="*/ 2147483646 w 172"/>
                <a:gd name="T13" fmla="*/ 2147483646 h 133"/>
                <a:gd name="T14" fmla="*/ 2147483646 w 172"/>
                <a:gd name="T15" fmla="*/ 2147483646 h 133"/>
                <a:gd name="T16" fmla="*/ 2147483646 w 172"/>
                <a:gd name="T17" fmla="*/ 2147483646 h 133"/>
                <a:gd name="T18" fmla="*/ 2147483646 w 172"/>
                <a:gd name="T19" fmla="*/ 2147483646 h 133"/>
                <a:gd name="T20" fmla="*/ 2147483646 w 172"/>
                <a:gd name="T21" fmla="*/ 2147483646 h 133"/>
                <a:gd name="T22" fmla="*/ 2147483646 w 172"/>
                <a:gd name="T23" fmla="*/ 2147483646 h 133"/>
                <a:gd name="T24" fmla="*/ 2147483646 w 172"/>
                <a:gd name="T25" fmla="*/ 2147483646 h 133"/>
                <a:gd name="T26" fmla="*/ 2147483646 w 172"/>
                <a:gd name="T27" fmla="*/ 2147483646 h 133"/>
                <a:gd name="T28" fmla="*/ 2147483646 w 172"/>
                <a:gd name="T29" fmla="*/ 2147483646 h 133"/>
                <a:gd name="T30" fmla="*/ 2147483646 w 172"/>
                <a:gd name="T31" fmla="*/ 2147483646 h 133"/>
                <a:gd name="T32" fmla="*/ 2147483646 w 172"/>
                <a:gd name="T33" fmla="*/ 2147483646 h 133"/>
                <a:gd name="T34" fmla="*/ 2147483646 w 172"/>
                <a:gd name="T35" fmla="*/ 2147483646 h 133"/>
                <a:gd name="T36" fmla="*/ 2147483646 w 172"/>
                <a:gd name="T37" fmla="*/ 2147483646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2" h="133">
                  <a:moveTo>
                    <a:pt x="157" y="23"/>
                  </a:moveTo>
                  <a:cubicBezTo>
                    <a:pt x="56" y="38"/>
                    <a:pt x="56" y="38"/>
                    <a:pt x="56" y="38"/>
                  </a:cubicBezTo>
                  <a:cubicBezTo>
                    <a:pt x="52" y="39"/>
                    <a:pt x="49" y="37"/>
                    <a:pt x="48" y="33"/>
                  </a:cubicBezTo>
                  <a:cubicBezTo>
                    <a:pt x="44" y="6"/>
                    <a:pt x="44" y="6"/>
                    <a:pt x="44" y="6"/>
                  </a:cubicBezTo>
                  <a:cubicBezTo>
                    <a:pt x="44" y="2"/>
                    <a:pt x="42" y="0"/>
                    <a:pt x="41" y="0"/>
                  </a:cubicBezTo>
                  <a:cubicBezTo>
                    <a:pt x="40" y="0"/>
                    <a:pt x="37" y="2"/>
                    <a:pt x="34" y="3"/>
                  </a:cubicBezTo>
                  <a:cubicBezTo>
                    <a:pt x="1" y="48"/>
                    <a:pt x="1" y="48"/>
                    <a:pt x="1" y="48"/>
                  </a:cubicBezTo>
                  <a:cubicBezTo>
                    <a:pt x="1" y="51"/>
                    <a:pt x="0" y="57"/>
                    <a:pt x="1" y="60"/>
                  </a:cubicBezTo>
                  <a:cubicBezTo>
                    <a:pt x="5" y="88"/>
                    <a:pt x="5" y="88"/>
                    <a:pt x="5" y="88"/>
                  </a:cubicBezTo>
                  <a:cubicBezTo>
                    <a:pt x="5" y="91"/>
                    <a:pt x="7" y="96"/>
                    <a:pt x="9" y="99"/>
                  </a:cubicBezTo>
                  <a:cubicBezTo>
                    <a:pt x="54" y="132"/>
                    <a:pt x="54" y="132"/>
                    <a:pt x="54" y="132"/>
                  </a:cubicBezTo>
                  <a:cubicBezTo>
                    <a:pt x="57" y="133"/>
                    <a:pt x="61" y="133"/>
                    <a:pt x="62" y="133"/>
                  </a:cubicBezTo>
                  <a:cubicBezTo>
                    <a:pt x="63" y="133"/>
                    <a:pt x="63" y="130"/>
                    <a:pt x="63" y="127"/>
                  </a:cubicBezTo>
                  <a:cubicBezTo>
                    <a:pt x="59" y="105"/>
                    <a:pt x="59" y="105"/>
                    <a:pt x="59" y="105"/>
                  </a:cubicBezTo>
                  <a:cubicBezTo>
                    <a:pt x="59" y="101"/>
                    <a:pt x="61" y="98"/>
                    <a:pt x="65" y="97"/>
                  </a:cubicBezTo>
                  <a:cubicBezTo>
                    <a:pt x="166" y="82"/>
                    <a:pt x="166" y="82"/>
                    <a:pt x="166" y="82"/>
                  </a:cubicBezTo>
                  <a:cubicBezTo>
                    <a:pt x="169" y="81"/>
                    <a:pt x="171" y="82"/>
                    <a:pt x="172" y="84"/>
                  </a:cubicBezTo>
                  <a:cubicBezTo>
                    <a:pt x="162" y="19"/>
                    <a:pt x="162" y="19"/>
                    <a:pt x="162" y="19"/>
                  </a:cubicBezTo>
                  <a:cubicBezTo>
                    <a:pt x="161" y="21"/>
                    <a:pt x="160" y="22"/>
                    <a:pt x="157" y="23"/>
                  </a:cubicBezTo>
                </a:path>
              </a:pathLst>
            </a:custGeom>
            <a:solidFill>
              <a:srgbClr val="E346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 name="Freeform 102"/>
            <p:cNvSpPr>
              <a:spLocks/>
            </p:cNvSpPr>
            <p:nvPr/>
          </p:nvSpPr>
          <p:spPr bwMode="auto">
            <a:xfrm rot="-1342781">
              <a:off x="9365768" y="1436065"/>
              <a:ext cx="687807" cy="403100"/>
            </a:xfrm>
            <a:custGeom>
              <a:avLst/>
              <a:gdLst>
                <a:gd name="T0" fmla="*/ 0 w 301"/>
                <a:gd name="T1" fmla="*/ 2147483646 h 176"/>
                <a:gd name="T2" fmla="*/ 2147483646 w 301"/>
                <a:gd name="T3" fmla="*/ 2147483646 h 176"/>
                <a:gd name="T4" fmla="*/ 2147483646 w 301"/>
                <a:gd name="T5" fmla="*/ 2147483646 h 176"/>
                <a:gd name="T6" fmla="*/ 2147483646 w 301"/>
                <a:gd name="T7" fmla="*/ 2147483646 h 176"/>
                <a:gd name="T8" fmla="*/ 2147483646 w 301"/>
                <a:gd name="T9" fmla="*/ 2147483646 h 176"/>
                <a:gd name="T10" fmla="*/ 2147483646 w 301"/>
                <a:gd name="T11" fmla="*/ 2147483646 h 176"/>
                <a:gd name="T12" fmla="*/ 2147483646 w 301"/>
                <a:gd name="T13" fmla="*/ 2147483646 h 176"/>
                <a:gd name="T14" fmla="*/ 2147483646 w 301"/>
                <a:gd name="T15" fmla="*/ 2147483646 h 176"/>
                <a:gd name="T16" fmla="*/ 2147483646 w 301"/>
                <a:gd name="T17" fmla="*/ 2147483646 h 176"/>
                <a:gd name="T18" fmla="*/ 2147483646 w 301"/>
                <a:gd name="T19" fmla="*/ 2147483646 h 176"/>
                <a:gd name="T20" fmla="*/ 2147483646 w 301"/>
                <a:gd name="T21" fmla="*/ 2147483646 h 176"/>
                <a:gd name="T22" fmla="*/ 0 w 301"/>
                <a:gd name="T23" fmla="*/ 2147483646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1" h="176">
                  <a:moveTo>
                    <a:pt x="0" y="49"/>
                  </a:moveTo>
                  <a:cubicBezTo>
                    <a:pt x="4" y="76"/>
                    <a:pt x="4" y="76"/>
                    <a:pt x="4" y="76"/>
                  </a:cubicBezTo>
                  <a:cubicBezTo>
                    <a:pt x="5" y="78"/>
                    <a:pt x="4" y="79"/>
                    <a:pt x="4" y="80"/>
                  </a:cubicBezTo>
                  <a:cubicBezTo>
                    <a:pt x="14" y="145"/>
                    <a:pt x="14" y="145"/>
                    <a:pt x="14" y="145"/>
                  </a:cubicBezTo>
                  <a:cubicBezTo>
                    <a:pt x="15" y="146"/>
                    <a:pt x="15" y="147"/>
                    <a:pt x="15" y="148"/>
                  </a:cubicBezTo>
                  <a:cubicBezTo>
                    <a:pt x="19" y="170"/>
                    <a:pt x="19" y="170"/>
                    <a:pt x="19" y="170"/>
                  </a:cubicBezTo>
                  <a:cubicBezTo>
                    <a:pt x="19" y="173"/>
                    <a:pt x="23" y="176"/>
                    <a:pt x="26" y="175"/>
                  </a:cubicBezTo>
                  <a:cubicBezTo>
                    <a:pt x="248" y="141"/>
                    <a:pt x="248" y="141"/>
                    <a:pt x="248" y="141"/>
                  </a:cubicBezTo>
                  <a:cubicBezTo>
                    <a:pt x="252" y="141"/>
                    <a:pt x="301" y="133"/>
                    <a:pt x="291" y="66"/>
                  </a:cubicBezTo>
                  <a:cubicBezTo>
                    <a:pt x="281" y="0"/>
                    <a:pt x="231" y="7"/>
                    <a:pt x="228" y="8"/>
                  </a:cubicBezTo>
                  <a:cubicBezTo>
                    <a:pt x="6" y="42"/>
                    <a:pt x="6" y="42"/>
                    <a:pt x="6" y="42"/>
                  </a:cubicBezTo>
                  <a:cubicBezTo>
                    <a:pt x="2" y="42"/>
                    <a:pt x="0" y="46"/>
                    <a:pt x="0" y="49"/>
                  </a:cubicBezTo>
                  <a:close/>
                </a:path>
              </a:pathLst>
            </a:custGeom>
            <a:solidFill>
              <a:srgbClr val="002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Freeform 103"/>
            <p:cNvSpPr>
              <a:spLocks/>
            </p:cNvSpPr>
            <p:nvPr/>
          </p:nvSpPr>
          <p:spPr bwMode="auto">
            <a:xfrm rot="-1342781">
              <a:off x="8361940" y="1762164"/>
              <a:ext cx="891398" cy="861229"/>
            </a:xfrm>
            <a:custGeom>
              <a:avLst/>
              <a:gdLst>
                <a:gd name="T0" fmla="*/ 2147483646 w 390"/>
                <a:gd name="T1" fmla="*/ 0 h 377"/>
                <a:gd name="T2" fmla="*/ 2147483646 w 390"/>
                <a:gd name="T3" fmla="*/ 2147483646 h 377"/>
                <a:gd name="T4" fmla="*/ 2147483646 w 390"/>
                <a:gd name="T5" fmla="*/ 2147483646 h 377"/>
                <a:gd name="T6" fmla="*/ 2147483646 w 390"/>
                <a:gd name="T7" fmla="*/ 2147483646 h 377"/>
                <a:gd name="T8" fmla="*/ 2147483646 w 390"/>
                <a:gd name="T9" fmla="*/ 2147483646 h 377"/>
                <a:gd name="T10" fmla="*/ 2147483646 w 390"/>
                <a:gd name="T11" fmla="*/ 2147483646 h 377"/>
                <a:gd name="T12" fmla="*/ 2147483646 w 390"/>
                <a:gd name="T13" fmla="*/ 2147483646 h 377"/>
                <a:gd name="T14" fmla="*/ 2147483646 w 390"/>
                <a:gd name="T15" fmla="*/ 2147483646 h 377"/>
                <a:gd name="T16" fmla="*/ 2147483646 w 390"/>
                <a:gd name="T17" fmla="*/ 2147483646 h 377"/>
                <a:gd name="T18" fmla="*/ 2147483646 w 390"/>
                <a:gd name="T19" fmla="*/ 2147483646 h 377"/>
                <a:gd name="T20" fmla="*/ 2147483646 w 390"/>
                <a:gd name="T21" fmla="*/ 2147483646 h 377"/>
                <a:gd name="T22" fmla="*/ 2147483646 w 390"/>
                <a:gd name="T23" fmla="*/ 0 h 3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0" h="377">
                  <a:moveTo>
                    <a:pt x="203" y="0"/>
                  </a:moveTo>
                  <a:cubicBezTo>
                    <a:pt x="193" y="0"/>
                    <a:pt x="184" y="1"/>
                    <a:pt x="174" y="2"/>
                  </a:cubicBezTo>
                  <a:cubicBezTo>
                    <a:pt x="71" y="18"/>
                    <a:pt x="0" y="114"/>
                    <a:pt x="16" y="217"/>
                  </a:cubicBezTo>
                  <a:cubicBezTo>
                    <a:pt x="31" y="310"/>
                    <a:pt x="111" y="377"/>
                    <a:pt x="202" y="377"/>
                  </a:cubicBezTo>
                  <a:cubicBezTo>
                    <a:pt x="212" y="377"/>
                    <a:pt x="221" y="376"/>
                    <a:pt x="231" y="375"/>
                  </a:cubicBezTo>
                  <a:cubicBezTo>
                    <a:pt x="317" y="361"/>
                    <a:pt x="381" y="291"/>
                    <a:pt x="390" y="208"/>
                  </a:cubicBezTo>
                  <a:cubicBezTo>
                    <a:pt x="358" y="185"/>
                    <a:pt x="358" y="185"/>
                    <a:pt x="358" y="185"/>
                  </a:cubicBezTo>
                  <a:cubicBezTo>
                    <a:pt x="356" y="182"/>
                    <a:pt x="354" y="177"/>
                    <a:pt x="354" y="174"/>
                  </a:cubicBezTo>
                  <a:cubicBezTo>
                    <a:pt x="350" y="146"/>
                    <a:pt x="350" y="146"/>
                    <a:pt x="350" y="146"/>
                  </a:cubicBezTo>
                  <a:cubicBezTo>
                    <a:pt x="349" y="143"/>
                    <a:pt x="350" y="137"/>
                    <a:pt x="350" y="134"/>
                  </a:cubicBezTo>
                  <a:cubicBezTo>
                    <a:pt x="372" y="105"/>
                    <a:pt x="372" y="105"/>
                    <a:pt x="372" y="105"/>
                  </a:cubicBezTo>
                  <a:cubicBezTo>
                    <a:pt x="340" y="42"/>
                    <a:pt x="275" y="0"/>
                    <a:pt x="203" y="0"/>
                  </a:cubicBezTo>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 name="Freeform 104"/>
            <p:cNvSpPr>
              <a:spLocks/>
            </p:cNvSpPr>
            <p:nvPr/>
          </p:nvSpPr>
          <p:spPr bwMode="auto">
            <a:xfrm rot="-1342781">
              <a:off x="9101570" y="1854416"/>
              <a:ext cx="97668" cy="235256"/>
            </a:xfrm>
            <a:custGeom>
              <a:avLst/>
              <a:gdLst>
                <a:gd name="T0" fmla="*/ 2147483646 w 43"/>
                <a:gd name="T1" fmla="*/ 0 h 103"/>
                <a:gd name="T2" fmla="*/ 2147483646 w 43"/>
                <a:gd name="T3" fmla="*/ 2147483646 h 103"/>
                <a:gd name="T4" fmla="*/ 2147483646 w 43"/>
                <a:gd name="T5" fmla="*/ 2147483646 h 103"/>
                <a:gd name="T6" fmla="*/ 2147483646 w 43"/>
                <a:gd name="T7" fmla="*/ 2147483646 h 103"/>
                <a:gd name="T8" fmla="*/ 2147483646 w 43"/>
                <a:gd name="T9" fmla="*/ 2147483646 h 103"/>
                <a:gd name="T10" fmla="*/ 2147483646 w 43"/>
                <a:gd name="T11" fmla="*/ 2147483646 h 103"/>
                <a:gd name="T12" fmla="*/ 2147483646 w 43"/>
                <a:gd name="T13" fmla="*/ 2147483646 h 103"/>
                <a:gd name="T14" fmla="*/ 2147483646 w 43"/>
                <a:gd name="T15" fmla="*/ 0 h 1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3">
                  <a:moveTo>
                    <a:pt x="23" y="0"/>
                  </a:moveTo>
                  <a:cubicBezTo>
                    <a:pt x="1" y="29"/>
                    <a:pt x="1" y="29"/>
                    <a:pt x="1" y="29"/>
                  </a:cubicBezTo>
                  <a:cubicBezTo>
                    <a:pt x="1" y="32"/>
                    <a:pt x="0" y="38"/>
                    <a:pt x="1" y="41"/>
                  </a:cubicBezTo>
                  <a:cubicBezTo>
                    <a:pt x="5" y="69"/>
                    <a:pt x="5" y="69"/>
                    <a:pt x="5" y="69"/>
                  </a:cubicBezTo>
                  <a:cubicBezTo>
                    <a:pt x="5" y="72"/>
                    <a:pt x="7" y="77"/>
                    <a:pt x="9" y="80"/>
                  </a:cubicBezTo>
                  <a:cubicBezTo>
                    <a:pt x="41" y="103"/>
                    <a:pt x="41" y="103"/>
                    <a:pt x="41" y="103"/>
                  </a:cubicBezTo>
                  <a:cubicBezTo>
                    <a:pt x="43" y="88"/>
                    <a:pt x="42" y="71"/>
                    <a:pt x="40" y="55"/>
                  </a:cubicBezTo>
                  <a:cubicBezTo>
                    <a:pt x="37" y="35"/>
                    <a:pt x="31" y="17"/>
                    <a:pt x="23" y="0"/>
                  </a:cubicBezTo>
                </a:path>
              </a:pathLst>
            </a:custGeom>
            <a:solidFill>
              <a:srgbClr val="D8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 name="Freeform 105"/>
            <p:cNvSpPr>
              <a:spLocks noEditPoints="1"/>
            </p:cNvSpPr>
            <p:nvPr/>
          </p:nvSpPr>
          <p:spPr bwMode="auto">
            <a:xfrm rot="-1342781">
              <a:off x="8271282" y="1634811"/>
              <a:ext cx="1103243" cy="1103364"/>
            </a:xfrm>
            <a:custGeom>
              <a:avLst/>
              <a:gdLst>
                <a:gd name="T0" fmla="*/ 2147483646 w 483"/>
                <a:gd name="T1" fmla="*/ 2147483646 h 483"/>
                <a:gd name="T2" fmla="*/ 2147483646 w 483"/>
                <a:gd name="T3" fmla="*/ 2147483646 h 483"/>
                <a:gd name="T4" fmla="*/ 2147483646 w 483"/>
                <a:gd name="T5" fmla="*/ 2147483646 h 483"/>
                <a:gd name="T6" fmla="*/ 2147483646 w 483"/>
                <a:gd name="T7" fmla="*/ 2147483646 h 483"/>
                <a:gd name="T8" fmla="*/ 2147483646 w 483"/>
                <a:gd name="T9" fmla="*/ 2147483646 h 483"/>
                <a:gd name="T10" fmla="*/ 2147483646 w 483"/>
                <a:gd name="T11" fmla="*/ 2147483646 h 483"/>
                <a:gd name="T12" fmla="*/ 2147483646 w 483"/>
                <a:gd name="T13" fmla="*/ 2147483646 h 483"/>
                <a:gd name="T14" fmla="*/ 2147483646 w 483"/>
                <a:gd name="T15" fmla="*/ 2147483646 h 483"/>
                <a:gd name="T16" fmla="*/ 2147483646 w 483"/>
                <a:gd name="T17" fmla="*/ 2147483646 h 483"/>
                <a:gd name="T18" fmla="*/ 2147483646 w 483"/>
                <a:gd name="T19" fmla="*/ 2147483646 h 4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3" h="483">
                  <a:moveTo>
                    <a:pt x="464" y="207"/>
                  </a:moveTo>
                  <a:cubicBezTo>
                    <a:pt x="483" y="330"/>
                    <a:pt x="398" y="445"/>
                    <a:pt x="276" y="464"/>
                  </a:cubicBezTo>
                  <a:cubicBezTo>
                    <a:pt x="153" y="483"/>
                    <a:pt x="38" y="398"/>
                    <a:pt x="19" y="276"/>
                  </a:cubicBezTo>
                  <a:cubicBezTo>
                    <a:pt x="0" y="153"/>
                    <a:pt x="85" y="38"/>
                    <a:pt x="207" y="19"/>
                  </a:cubicBezTo>
                  <a:cubicBezTo>
                    <a:pt x="330" y="0"/>
                    <a:pt x="445" y="85"/>
                    <a:pt x="464" y="207"/>
                  </a:cubicBezTo>
                  <a:close/>
                  <a:moveTo>
                    <a:pt x="91" y="264"/>
                  </a:moveTo>
                  <a:cubicBezTo>
                    <a:pt x="104" y="347"/>
                    <a:pt x="182" y="404"/>
                    <a:pt x="264" y="391"/>
                  </a:cubicBezTo>
                  <a:cubicBezTo>
                    <a:pt x="347" y="379"/>
                    <a:pt x="404" y="301"/>
                    <a:pt x="392" y="218"/>
                  </a:cubicBezTo>
                  <a:cubicBezTo>
                    <a:pt x="379" y="136"/>
                    <a:pt x="301" y="79"/>
                    <a:pt x="219" y="91"/>
                  </a:cubicBezTo>
                  <a:cubicBezTo>
                    <a:pt x="136" y="104"/>
                    <a:pt x="79" y="182"/>
                    <a:pt x="91" y="264"/>
                  </a:cubicBezTo>
                  <a:close/>
                </a:path>
              </a:pathLst>
            </a:custGeom>
            <a:solidFill>
              <a:srgbClr val="002D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 name="Freeform 106"/>
            <p:cNvSpPr>
              <a:spLocks/>
            </p:cNvSpPr>
            <p:nvPr/>
          </p:nvSpPr>
          <p:spPr bwMode="auto">
            <a:xfrm rot="-1342781">
              <a:off x="8684108" y="2270206"/>
              <a:ext cx="404431" cy="249014"/>
            </a:xfrm>
            <a:custGeom>
              <a:avLst/>
              <a:gdLst>
                <a:gd name="T0" fmla="*/ 2147483646 w 177"/>
                <a:gd name="T1" fmla="*/ 2147483646 h 109"/>
                <a:gd name="T2" fmla="*/ 2147483646 w 177"/>
                <a:gd name="T3" fmla="*/ 2147483646 h 109"/>
                <a:gd name="T4" fmla="*/ 2147483646 w 177"/>
                <a:gd name="T5" fmla="*/ 2147483646 h 109"/>
                <a:gd name="T6" fmla="*/ 2147483646 w 177"/>
                <a:gd name="T7" fmla="*/ 2147483646 h 109"/>
                <a:gd name="T8" fmla="*/ 2147483646 w 177"/>
                <a:gd name="T9" fmla="*/ 2147483646 h 109"/>
                <a:gd name="T10" fmla="*/ 2147483646 w 177"/>
                <a:gd name="T11" fmla="*/ 2147483646 h 109"/>
                <a:gd name="T12" fmla="*/ 2147483646 w 177"/>
                <a:gd name="T13" fmla="*/ 2147483646 h 109"/>
                <a:gd name="T14" fmla="*/ 2147483646 w 177"/>
                <a:gd name="T15" fmla="*/ 2147483646 h 1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7" h="109">
                  <a:moveTo>
                    <a:pt x="175" y="39"/>
                  </a:moveTo>
                  <a:cubicBezTo>
                    <a:pt x="177" y="48"/>
                    <a:pt x="173" y="57"/>
                    <a:pt x="164" y="62"/>
                  </a:cubicBezTo>
                  <a:cubicBezTo>
                    <a:pt x="83" y="109"/>
                    <a:pt x="26" y="66"/>
                    <a:pt x="7" y="37"/>
                  </a:cubicBezTo>
                  <a:cubicBezTo>
                    <a:pt x="0" y="27"/>
                    <a:pt x="3" y="13"/>
                    <a:pt x="14" y="6"/>
                  </a:cubicBezTo>
                  <a:cubicBezTo>
                    <a:pt x="24" y="0"/>
                    <a:pt x="38" y="3"/>
                    <a:pt x="44" y="13"/>
                  </a:cubicBezTo>
                  <a:cubicBezTo>
                    <a:pt x="48" y="18"/>
                    <a:pt x="79" y="60"/>
                    <a:pt x="142" y="23"/>
                  </a:cubicBezTo>
                  <a:cubicBezTo>
                    <a:pt x="153" y="17"/>
                    <a:pt x="166" y="21"/>
                    <a:pt x="173" y="31"/>
                  </a:cubicBezTo>
                  <a:cubicBezTo>
                    <a:pt x="174" y="34"/>
                    <a:pt x="175" y="37"/>
                    <a:pt x="17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 name="Freeform 107"/>
            <p:cNvSpPr>
              <a:spLocks/>
            </p:cNvSpPr>
            <p:nvPr/>
          </p:nvSpPr>
          <p:spPr bwMode="auto">
            <a:xfrm rot="-1342781">
              <a:off x="9316187" y="1591054"/>
              <a:ext cx="463582" cy="272402"/>
            </a:xfrm>
            <a:custGeom>
              <a:avLst/>
              <a:gdLst>
                <a:gd name="T0" fmla="*/ 2147483646 w 203"/>
                <a:gd name="T1" fmla="*/ 2147483646 h 119"/>
                <a:gd name="T2" fmla="*/ 2147483646 w 203"/>
                <a:gd name="T3" fmla="*/ 2147483646 h 119"/>
                <a:gd name="T4" fmla="*/ 2147483646 w 203"/>
                <a:gd name="T5" fmla="*/ 2147483646 h 119"/>
                <a:gd name="T6" fmla="*/ 2147483646 w 203"/>
                <a:gd name="T7" fmla="*/ 2147483646 h 119"/>
                <a:gd name="T8" fmla="*/ 2147483646 w 203"/>
                <a:gd name="T9" fmla="*/ 2147483646 h 119"/>
                <a:gd name="T10" fmla="*/ 2147483646 w 203"/>
                <a:gd name="T11" fmla="*/ 2147483646 h 119"/>
                <a:gd name="T12" fmla="*/ 2147483646 w 203"/>
                <a:gd name="T13" fmla="*/ 2147483646 h 1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3" h="119">
                  <a:moveTo>
                    <a:pt x="198" y="43"/>
                  </a:moveTo>
                  <a:cubicBezTo>
                    <a:pt x="203" y="69"/>
                    <a:pt x="186" y="93"/>
                    <a:pt x="160" y="97"/>
                  </a:cubicBezTo>
                  <a:cubicBezTo>
                    <a:pt x="58" y="115"/>
                    <a:pt x="58" y="115"/>
                    <a:pt x="58" y="115"/>
                  </a:cubicBezTo>
                  <a:cubicBezTo>
                    <a:pt x="33" y="119"/>
                    <a:pt x="8" y="102"/>
                    <a:pt x="4" y="76"/>
                  </a:cubicBezTo>
                  <a:cubicBezTo>
                    <a:pt x="0" y="51"/>
                    <a:pt x="17" y="26"/>
                    <a:pt x="42" y="22"/>
                  </a:cubicBezTo>
                  <a:cubicBezTo>
                    <a:pt x="144" y="5"/>
                    <a:pt x="144" y="5"/>
                    <a:pt x="144" y="5"/>
                  </a:cubicBezTo>
                  <a:cubicBezTo>
                    <a:pt x="170" y="0"/>
                    <a:pt x="194" y="17"/>
                    <a:pt x="198" y="43"/>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 name="Freeform 108"/>
            <p:cNvSpPr>
              <a:spLocks/>
            </p:cNvSpPr>
            <p:nvPr/>
          </p:nvSpPr>
          <p:spPr bwMode="auto">
            <a:xfrm rot="-1342781">
              <a:off x="9493855" y="1143935"/>
              <a:ext cx="810237" cy="660367"/>
            </a:xfrm>
            <a:custGeom>
              <a:avLst/>
              <a:gdLst>
                <a:gd name="T0" fmla="*/ 2147483646 w 355"/>
                <a:gd name="T1" fmla="*/ 2147483646 h 289"/>
                <a:gd name="T2" fmla="*/ 2147483646 w 355"/>
                <a:gd name="T3" fmla="*/ 2147483646 h 289"/>
                <a:gd name="T4" fmla="*/ 2147483646 w 355"/>
                <a:gd name="T5" fmla="*/ 2147483646 h 289"/>
                <a:gd name="T6" fmla="*/ 2147483646 w 355"/>
                <a:gd name="T7" fmla="*/ 2147483646 h 289"/>
                <a:gd name="T8" fmla="*/ 2147483646 w 355"/>
                <a:gd name="T9" fmla="*/ 2147483646 h 289"/>
                <a:gd name="T10" fmla="*/ 2147483646 w 355"/>
                <a:gd name="T11" fmla="*/ 2147483646 h 289"/>
                <a:gd name="T12" fmla="*/ 2147483646 w 355"/>
                <a:gd name="T13" fmla="*/ 2147483646 h 289"/>
                <a:gd name="T14" fmla="*/ 2147483646 w 355"/>
                <a:gd name="T15" fmla="*/ 2147483646 h 2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5" h="289">
                  <a:moveTo>
                    <a:pt x="264" y="11"/>
                  </a:moveTo>
                  <a:cubicBezTo>
                    <a:pt x="336" y="0"/>
                    <a:pt x="335" y="129"/>
                    <a:pt x="335" y="129"/>
                  </a:cubicBezTo>
                  <a:cubicBezTo>
                    <a:pt x="340" y="158"/>
                    <a:pt x="355" y="189"/>
                    <a:pt x="325" y="194"/>
                  </a:cubicBezTo>
                  <a:cubicBezTo>
                    <a:pt x="233" y="249"/>
                    <a:pt x="233" y="249"/>
                    <a:pt x="233" y="249"/>
                  </a:cubicBezTo>
                  <a:cubicBezTo>
                    <a:pt x="204" y="254"/>
                    <a:pt x="28" y="289"/>
                    <a:pt x="23" y="260"/>
                  </a:cubicBezTo>
                  <a:cubicBezTo>
                    <a:pt x="5" y="162"/>
                    <a:pt x="5" y="162"/>
                    <a:pt x="5" y="162"/>
                  </a:cubicBezTo>
                  <a:cubicBezTo>
                    <a:pt x="0" y="133"/>
                    <a:pt x="5" y="50"/>
                    <a:pt x="56" y="43"/>
                  </a:cubicBezTo>
                  <a:cubicBezTo>
                    <a:pt x="147" y="29"/>
                    <a:pt x="192" y="23"/>
                    <a:pt x="264" y="11"/>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 name="Freeform 109"/>
            <p:cNvSpPr>
              <a:spLocks/>
            </p:cNvSpPr>
            <p:nvPr/>
          </p:nvSpPr>
          <p:spPr bwMode="auto">
            <a:xfrm rot="20257219">
              <a:off x="10276998" y="617742"/>
              <a:ext cx="817194" cy="712646"/>
            </a:xfrm>
            <a:custGeom>
              <a:avLst/>
              <a:gdLst>
                <a:gd name="T0" fmla="*/ 2147483646 w 836"/>
                <a:gd name="T1" fmla="*/ 0 h 518"/>
                <a:gd name="T2" fmla="*/ 2147483646 w 836"/>
                <a:gd name="T3" fmla="*/ 2147483646 h 518"/>
                <a:gd name="T4" fmla="*/ 2147483646 w 836"/>
                <a:gd name="T5" fmla="*/ 2147483646 h 518"/>
                <a:gd name="T6" fmla="*/ 0 w 836"/>
                <a:gd name="T7" fmla="*/ 2147483646 h 518"/>
                <a:gd name="T8" fmla="*/ 2147483646 w 836"/>
                <a:gd name="T9" fmla="*/ 0 h 5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518">
                  <a:moveTo>
                    <a:pt x="769" y="0"/>
                  </a:moveTo>
                  <a:lnTo>
                    <a:pt x="836" y="384"/>
                  </a:lnTo>
                  <a:lnTo>
                    <a:pt x="67" y="518"/>
                  </a:lnTo>
                  <a:lnTo>
                    <a:pt x="0" y="134"/>
                  </a:lnTo>
                  <a:lnTo>
                    <a:pt x="76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 name="Freeform 110"/>
            <p:cNvSpPr>
              <a:spLocks/>
            </p:cNvSpPr>
            <p:nvPr/>
          </p:nvSpPr>
          <p:spPr bwMode="auto">
            <a:xfrm rot="20257219">
              <a:off x="10373924" y="386249"/>
              <a:ext cx="812365" cy="957534"/>
            </a:xfrm>
            <a:custGeom>
              <a:avLst/>
              <a:gdLst>
                <a:gd name="T0" fmla="*/ 2147483646 w 1123"/>
                <a:gd name="T1" fmla="*/ 0 h 696"/>
                <a:gd name="T2" fmla="*/ 2147483646 w 1123"/>
                <a:gd name="T3" fmla="*/ 2147483646 h 696"/>
                <a:gd name="T4" fmla="*/ 2147483646 w 1123"/>
                <a:gd name="T5" fmla="*/ 2147483646 h 696"/>
                <a:gd name="T6" fmla="*/ 0 w 1123"/>
                <a:gd name="T7" fmla="*/ 2147483646 h 696"/>
                <a:gd name="T8" fmla="*/ 2147483646 w 1123"/>
                <a:gd name="T9" fmla="*/ 0 h 6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696">
                  <a:moveTo>
                    <a:pt x="1033" y="0"/>
                  </a:moveTo>
                  <a:lnTo>
                    <a:pt x="1123" y="515"/>
                  </a:lnTo>
                  <a:lnTo>
                    <a:pt x="90" y="696"/>
                  </a:lnTo>
                  <a:lnTo>
                    <a:pt x="0" y="181"/>
                  </a:lnTo>
                  <a:lnTo>
                    <a:pt x="1033" y="0"/>
                  </a:lnTo>
                  <a:close/>
                </a:path>
              </a:pathLst>
            </a:custGeom>
            <a:solidFill>
              <a:srgbClr val="F9A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Tree>
    <p:extLst>
      <p:ext uri="{BB962C8B-B14F-4D97-AF65-F5344CB8AC3E}">
        <p14:creationId xmlns:p14="http://schemas.microsoft.com/office/powerpoint/2010/main" val="5271188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4170880" y="3444977"/>
            <a:ext cx="7116316" cy="2281567"/>
          </a:xfrm>
          <a:prstGeom prst="rect">
            <a:avLst/>
          </a:prstGeom>
          <a:ln>
            <a:solidFill>
              <a:srgbClr val="0070C0"/>
            </a:solidFill>
          </a:ln>
        </p:spPr>
      </p:pic>
      <p:sp>
        <p:nvSpPr>
          <p:cNvPr id="6" name="內容版面配置區 5"/>
          <p:cNvSpPr>
            <a:spLocks noGrp="1"/>
          </p:cNvSpPr>
          <p:nvPr>
            <p:ph idx="1"/>
          </p:nvPr>
        </p:nvSpPr>
        <p:spPr>
          <a:xfrm>
            <a:off x="2152650" y="1124745"/>
            <a:ext cx="7886700" cy="1961355"/>
          </a:xfrm>
        </p:spPr>
        <p:txBody>
          <a:bodyPr>
            <a:normAutofit/>
          </a:bodyPr>
          <a:lstStyle/>
          <a:p>
            <a:pPr marL="0" indent="0" fontAlgn="base">
              <a:lnSpc>
                <a:spcPct val="120000"/>
              </a:lnSpc>
              <a:spcAft>
                <a:spcPct val="0"/>
              </a:spcAft>
              <a:buNone/>
            </a:pPr>
            <a:r>
              <a:rPr lang="zh-TW" altLang="en-US" sz="2400" b="1" dirty="0" smtClean="0">
                <a:solidFill>
                  <a:srgbClr val="0070C0"/>
                </a:solidFill>
                <a:latin typeface="微軟正黑體" panose="020B0604030504040204" pitchFamily="34" charset="-120"/>
                <a:ea typeface="微軟正黑體" panose="020B0604030504040204" pitchFamily="34" charset="-120"/>
              </a:rPr>
              <a:t>單</a:t>
            </a:r>
            <a:r>
              <a:rPr lang="zh-TW" altLang="en-US" sz="2400" b="1" dirty="0">
                <a:solidFill>
                  <a:srgbClr val="0070C0"/>
                </a:solidFill>
                <a:latin typeface="微軟正黑體" panose="020B0604030504040204" pitchFamily="34" charset="-120"/>
                <a:ea typeface="微軟正黑體" panose="020B0604030504040204" pitchFamily="34" charset="-120"/>
              </a:rPr>
              <a:t>筆新增學生資料</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fontAlgn="base">
              <a:lnSpc>
                <a:spcPct val="100000"/>
              </a:lnSpc>
              <a:spcAft>
                <a:spcPct val="0"/>
              </a:spcAft>
              <a:buNone/>
            </a:pPr>
            <a:r>
              <a:rPr lang="en-US" altLang="zh-TW" sz="2400" b="1" dirty="0">
                <a:solidFill>
                  <a:srgbClr val="C00000"/>
                </a:solidFill>
                <a:latin typeface="微軟正黑體" panose="020B0604030504040204" pitchFamily="34" charset="-120"/>
                <a:ea typeface="微軟正黑體" panose="020B0604030504040204" pitchFamily="34" charset="-120"/>
              </a:rPr>
              <a:t>Step1</a:t>
            </a:r>
            <a:r>
              <a:rPr lang="zh-TW" altLang="en-US" sz="2400" b="1" dirty="0">
                <a:solidFill>
                  <a:srgbClr val="C00000"/>
                </a:solidFill>
                <a:latin typeface="微軟正黑體" panose="020B0604030504040204" pitchFamily="34" charset="-120"/>
                <a:ea typeface="微軟正黑體" panose="020B0604030504040204" pitchFamily="34" charset="-120"/>
              </a:rPr>
              <a:t>：</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a:lnSpc>
                <a:spcPct val="100000"/>
              </a:lnSpc>
              <a:buNone/>
            </a:pPr>
            <a:r>
              <a:rPr lang="zh-TW" altLang="zh-TW" sz="2200" b="1" dirty="0">
                <a:latin typeface="微軟正黑體" panose="020B0604030504040204" pitchFamily="34" charset="-120"/>
                <a:ea typeface="微軟正黑體" panose="020B0604030504040204" pitchFamily="34" charset="-120"/>
              </a:rPr>
              <a:t>單筆新增學生資料，</a:t>
            </a:r>
            <a:r>
              <a:rPr lang="zh-TW" altLang="zh-TW" sz="2200" b="1" dirty="0">
                <a:solidFill>
                  <a:srgbClr val="C00000"/>
                </a:solidFill>
                <a:latin typeface="微軟正黑體" panose="020B0604030504040204" pitchFamily="34" charset="-120"/>
                <a:ea typeface="微軟正黑體" panose="020B0604030504040204" pitchFamily="34" charset="-120"/>
              </a:rPr>
              <a:t>適用於少量</a:t>
            </a:r>
            <a:r>
              <a:rPr lang="zh-TW" altLang="en-US" sz="2200" b="1" dirty="0">
                <a:solidFill>
                  <a:srgbClr val="C00000"/>
                </a:solidFill>
                <a:latin typeface="微軟正黑體" panose="020B0604030504040204" pitchFamily="34" charset="-120"/>
                <a:ea typeface="微軟正黑體" panose="020B0604030504040204" pitchFamily="34" charset="-120"/>
              </a:rPr>
              <a:t>免試</a:t>
            </a:r>
            <a:r>
              <a:rPr lang="zh-TW" altLang="zh-TW" sz="2200" b="1" dirty="0">
                <a:solidFill>
                  <a:srgbClr val="C00000"/>
                </a:solidFill>
                <a:latin typeface="微軟正黑體" panose="020B0604030504040204" pitchFamily="34" charset="-120"/>
                <a:ea typeface="微軟正黑體" panose="020B0604030504040204" pitchFamily="34" charset="-120"/>
              </a:rPr>
              <a:t>生報名情況</a:t>
            </a:r>
            <a:r>
              <a:rPr lang="zh-TW" altLang="zh-TW" sz="2200" b="1" dirty="0">
                <a:latin typeface="微軟正黑體" panose="020B0604030504040204" pitchFamily="34" charset="-120"/>
                <a:ea typeface="微軟正黑體" panose="020B0604030504040204" pitchFamily="34" charset="-120"/>
              </a:rPr>
              <a:t>，</a:t>
            </a:r>
            <a:r>
              <a:rPr lang="zh-TW" altLang="zh-TW" sz="2200" b="1" dirty="0" smtClean="0">
                <a:latin typeface="微軟正黑體" panose="020B0604030504040204" pitchFamily="34" charset="-120"/>
                <a:ea typeface="微軟正黑體" panose="020B0604030504040204" pitchFamily="34" charset="-120"/>
              </a:rPr>
              <a:t>僅</a:t>
            </a:r>
            <a:r>
              <a:rPr lang="zh-TW" altLang="en-US" sz="2200" b="1" dirty="0" smtClean="0">
                <a:latin typeface="微軟正黑體" panose="020B0604030504040204" pitchFamily="34" charset="-120"/>
                <a:ea typeface="微軟正黑體" panose="020B0604030504040204" pitchFamily="34" charset="-120"/>
              </a:rPr>
              <a:t>須</a:t>
            </a:r>
            <a:r>
              <a:rPr lang="zh-TW" altLang="zh-TW" sz="2200" b="1" dirty="0" smtClean="0">
                <a:latin typeface="微軟正黑體" panose="020B0604030504040204" pitchFamily="34" charset="-120"/>
                <a:ea typeface="微軟正黑體" panose="020B0604030504040204" pitchFamily="34" charset="-120"/>
              </a:rPr>
              <a:t>輸入</a:t>
            </a:r>
            <a:r>
              <a:rPr lang="zh-TW" altLang="zh-TW" sz="2200" b="1" dirty="0">
                <a:latin typeface="微軟正黑體" panose="020B0604030504040204" pitchFamily="34" charset="-120"/>
                <a:ea typeface="微軟正黑體" panose="020B0604030504040204" pitchFamily="34" charset="-120"/>
              </a:rPr>
              <a:t>身分證統一編號、姓名後，點取「</a:t>
            </a:r>
            <a:r>
              <a:rPr lang="zh-TW" altLang="zh-TW" sz="2200" b="1" dirty="0" smtClean="0">
                <a:latin typeface="微軟正黑體" panose="020B0604030504040204" pitchFamily="34" charset="-120"/>
                <a:ea typeface="微軟正黑體" panose="020B0604030504040204" pitchFamily="34" charset="-120"/>
              </a:rPr>
              <a:t>新增」</a:t>
            </a:r>
            <a:r>
              <a:rPr lang="zh-TW" altLang="zh-TW" b="1" dirty="0" smtClean="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50</a:t>
            </a:fld>
            <a:endParaRPr lang="zh-TW" altLang="en-US" sz="2000" dirty="0">
              <a:solidFill>
                <a:schemeClr val="tx1"/>
              </a:solidFill>
            </a:endParaRPr>
          </a:p>
        </p:txBody>
      </p:sp>
      <p:sp>
        <p:nvSpPr>
          <p:cNvPr id="13" name="標題 1"/>
          <p:cNvSpPr txBox="1">
            <a:spLocks/>
          </p:cNvSpPr>
          <p:nvPr/>
        </p:nvSpPr>
        <p:spPr>
          <a:xfrm>
            <a:off x="2152650" y="365127"/>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(8/12)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625958" y="0"/>
            <a:ext cx="1227335" cy="1515622"/>
          </a:xfrm>
          <a:prstGeom prst="rect">
            <a:avLst/>
          </a:prstGeom>
        </p:spPr>
      </p:pic>
      <p:grpSp>
        <p:nvGrpSpPr>
          <p:cNvPr id="2" name="群組 1"/>
          <p:cNvGrpSpPr/>
          <p:nvPr/>
        </p:nvGrpSpPr>
        <p:grpSpPr>
          <a:xfrm>
            <a:off x="2243374" y="3444977"/>
            <a:ext cx="6067707" cy="2177225"/>
            <a:chOff x="2243374" y="3444977"/>
            <a:chExt cx="6067707" cy="2177225"/>
          </a:xfrm>
        </p:grpSpPr>
        <p:grpSp>
          <p:nvGrpSpPr>
            <p:cNvPr id="20" name="群組 19"/>
            <p:cNvGrpSpPr/>
            <p:nvPr/>
          </p:nvGrpSpPr>
          <p:grpSpPr>
            <a:xfrm>
              <a:off x="2243374" y="3444977"/>
              <a:ext cx="1533526" cy="1352550"/>
              <a:chOff x="461257" y="1733550"/>
              <a:chExt cx="1533526" cy="1352550"/>
            </a:xfrm>
          </p:grpSpPr>
          <p:pic>
            <p:nvPicPr>
              <p:cNvPr id="4" name="圖片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1258" y="1733550"/>
                <a:ext cx="1533525" cy="1352550"/>
              </a:xfrm>
              <a:prstGeom prst="rect">
                <a:avLst/>
              </a:prstGeom>
              <a:ln>
                <a:solidFill>
                  <a:srgbClr val="0070C0"/>
                </a:solidFill>
              </a:ln>
            </p:spPr>
          </p:pic>
          <p:sp>
            <p:nvSpPr>
              <p:cNvPr id="19" name="矩形 18"/>
              <p:cNvSpPr/>
              <p:nvPr/>
            </p:nvSpPr>
            <p:spPr>
              <a:xfrm>
                <a:off x="461257" y="2701636"/>
                <a:ext cx="1533525" cy="3844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
          <p:nvSpPr>
            <p:cNvPr id="18" name="矩形 17"/>
            <p:cNvSpPr/>
            <p:nvPr/>
          </p:nvSpPr>
          <p:spPr>
            <a:xfrm>
              <a:off x="7480891" y="5142368"/>
              <a:ext cx="830190" cy="4798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Tree>
    <p:extLst>
      <p:ext uri="{BB962C8B-B14F-4D97-AF65-F5344CB8AC3E}">
        <p14:creationId xmlns:p14="http://schemas.microsoft.com/office/powerpoint/2010/main" val="3781632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862" y="2404914"/>
            <a:ext cx="5447440" cy="4109479"/>
          </a:xfrm>
          <a:prstGeom prst="rect">
            <a:avLst/>
          </a:prstGeom>
          <a:ln>
            <a:solidFill>
              <a:schemeClr val="accent1"/>
            </a:solidFill>
          </a:ln>
        </p:spPr>
      </p:pic>
      <p:pic>
        <p:nvPicPr>
          <p:cNvPr id="2" name="圖片 1"/>
          <p:cNvPicPr>
            <a:picLocks noChangeAspect="1"/>
          </p:cNvPicPr>
          <p:nvPr/>
        </p:nvPicPr>
        <p:blipFill>
          <a:blip r:embed="rId4"/>
          <a:stretch>
            <a:fillRect/>
          </a:stretch>
        </p:blipFill>
        <p:spPr>
          <a:xfrm>
            <a:off x="398352" y="2404915"/>
            <a:ext cx="5729106" cy="4109479"/>
          </a:xfrm>
          <a:prstGeom prst="rect">
            <a:avLst/>
          </a:prstGeom>
          <a:ln>
            <a:solidFill>
              <a:schemeClr val="accent1"/>
            </a:solidFill>
          </a:ln>
        </p:spPr>
      </p:pic>
      <p:sp>
        <p:nvSpPr>
          <p:cNvPr id="6" name="內容版面配置區 5"/>
          <p:cNvSpPr>
            <a:spLocks noGrp="1"/>
          </p:cNvSpPr>
          <p:nvPr>
            <p:ph idx="1"/>
          </p:nvPr>
        </p:nvSpPr>
        <p:spPr>
          <a:xfrm>
            <a:off x="2130945" y="1036765"/>
            <a:ext cx="7802763" cy="1368152"/>
          </a:xfrm>
        </p:spPr>
        <p:txBody>
          <a:bodyPr>
            <a:normAutofit lnSpcReduction="10000"/>
          </a:bodyPr>
          <a:lstStyle/>
          <a:p>
            <a:pPr marL="0" indent="0" fontAlgn="base">
              <a:lnSpc>
                <a:spcPct val="100000"/>
              </a:lnSpc>
              <a:spcAft>
                <a:spcPct val="0"/>
              </a:spcAft>
              <a:buNone/>
            </a:pPr>
            <a:r>
              <a:rPr lang="en-US" altLang="zh-TW" sz="2400" b="1" dirty="0">
                <a:solidFill>
                  <a:srgbClr val="C00000"/>
                </a:solidFill>
                <a:latin typeface="微軟正黑體" panose="020B0604030504040204" pitchFamily="34" charset="-120"/>
                <a:ea typeface="微軟正黑體" panose="020B0604030504040204" pitchFamily="34" charset="-120"/>
              </a:rPr>
              <a:t>Step2</a:t>
            </a:r>
            <a:r>
              <a:rPr lang="zh-TW" altLang="en-US" sz="2400" b="1" dirty="0">
                <a:solidFill>
                  <a:srgbClr val="C00000"/>
                </a:solidFill>
                <a:latin typeface="微軟正黑體" panose="020B0604030504040204" pitchFamily="34" charset="-120"/>
                <a:ea typeface="微軟正黑體" panose="020B0604030504040204" pitchFamily="34" charset="-120"/>
              </a:rPr>
              <a:t>：</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buNone/>
            </a:pPr>
            <a:r>
              <a:rPr lang="zh-TW" altLang="zh-TW" sz="2200" b="1" dirty="0" smtClean="0">
                <a:latin typeface="微軟正黑體" panose="020B0604030504040204" pitchFamily="34" charset="-120"/>
                <a:ea typeface="微軟正黑體" panose="020B0604030504040204" pitchFamily="34" charset="-120"/>
              </a:rPr>
              <a:t>接著逐</a:t>
            </a:r>
            <a:r>
              <a:rPr lang="zh-TW" altLang="zh-TW" sz="2200" b="1" dirty="0">
                <a:latin typeface="微軟正黑體" panose="020B0604030504040204" pitchFamily="34" charset="-120"/>
                <a:ea typeface="微軟正黑體" panose="020B0604030504040204" pitchFamily="34" charset="-120"/>
              </a:rPr>
              <a:t>欄輸入</a:t>
            </a:r>
            <a:r>
              <a:rPr lang="zh-TW" altLang="en-US" sz="2200" b="1" dirty="0">
                <a:latin typeface="微軟正黑體" panose="020B0604030504040204" pitchFamily="34" charset="-120"/>
                <a:ea typeface="微軟正黑體" panose="020B0604030504040204" pitchFamily="34" charset="-120"/>
              </a:rPr>
              <a:t>「</a:t>
            </a:r>
            <a:r>
              <a:rPr lang="zh-TW" altLang="zh-TW" sz="2200" b="1" dirty="0">
                <a:latin typeface="微軟正黑體" panose="020B0604030504040204" pitchFamily="34" charset="-120"/>
                <a:ea typeface="微軟正黑體" panose="020B0604030504040204" pitchFamily="34" charset="-120"/>
              </a:rPr>
              <a:t>學生基本資料</a:t>
            </a:r>
            <a:r>
              <a:rPr lang="zh-TW" altLang="en-US" sz="2200" b="1" dirty="0">
                <a:latin typeface="微軟正黑體" panose="020B0604030504040204" pitchFamily="34" charset="-120"/>
                <a:ea typeface="微軟正黑體" panose="020B0604030504040204" pitchFamily="34" charset="-120"/>
              </a:rPr>
              <a:t>」</a:t>
            </a:r>
            <a:r>
              <a:rPr lang="zh-TW" altLang="zh-TW" sz="2200" b="1" dirty="0">
                <a:latin typeface="微軟正黑體" panose="020B0604030504040204" pitchFamily="34" charset="-120"/>
                <a:ea typeface="微軟正黑體" panose="020B0604030504040204" pitchFamily="34" charset="-120"/>
              </a:rPr>
              <a:t>及</a:t>
            </a:r>
            <a:r>
              <a:rPr lang="zh-TW" altLang="en-US" sz="2200" b="1" dirty="0">
                <a:latin typeface="微軟正黑體" panose="020B0604030504040204" pitchFamily="34" charset="-120"/>
                <a:ea typeface="微軟正黑體" panose="020B0604030504040204" pitchFamily="34" charset="-120"/>
              </a:rPr>
              <a:t>「</a:t>
            </a:r>
            <a:r>
              <a:rPr lang="zh-TW" altLang="zh-TW" sz="2200" b="1" dirty="0">
                <a:latin typeface="微軟正黑體" panose="020B0604030504040204" pitchFamily="34" charset="-120"/>
                <a:ea typeface="微軟正黑體" panose="020B0604030504040204" pitchFamily="34" charset="-120"/>
              </a:rPr>
              <a:t>超額比序項目積分</a:t>
            </a:r>
            <a:r>
              <a:rPr lang="zh-TW" altLang="en-US" sz="2200" b="1" dirty="0">
                <a:latin typeface="微軟正黑體" panose="020B0604030504040204" pitchFamily="34" charset="-120"/>
                <a:ea typeface="微軟正黑體" panose="020B0604030504040204" pitchFamily="34" charset="-120"/>
              </a:rPr>
              <a:t>」</a:t>
            </a:r>
            <a:r>
              <a:rPr lang="zh-TW" altLang="zh-TW" sz="2200" b="1" dirty="0">
                <a:latin typeface="微軟正黑體" panose="020B0604030504040204" pitchFamily="34" charset="-120"/>
                <a:ea typeface="微軟正黑體" panose="020B0604030504040204" pitchFamily="34" charset="-120"/>
              </a:rPr>
              <a:t>建立</a:t>
            </a:r>
            <a:r>
              <a:rPr lang="zh-TW" altLang="en-US" sz="2200" b="1" dirty="0">
                <a:latin typeface="微軟正黑體" panose="020B0604030504040204" pitchFamily="34" charset="-120"/>
                <a:ea typeface="微軟正黑體" panose="020B0604030504040204" pitchFamily="34" charset="-120"/>
              </a:rPr>
              <a:t>學生報名</a:t>
            </a:r>
            <a:r>
              <a:rPr lang="zh-TW" altLang="zh-TW" sz="2200" b="1" dirty="0" smtClean="0">
                <a:latin typeface="微軟正黑體" panose="020B0604030504040204" pitchFamily="34" charset="-120"/>
                <a:ea typeface="微軟正黑體" panose="020B0604030504040204" pitchFamily="34" charset="-120"/>
              </a:rPr>
              <a:t>資料</a:t>
            </a:r>
            <a:r>
              <a:rPr lang="zh-TW" altLang="en-US" sz="2200" b="1" dirty="0" smtClean="0">
                <a:latin typeface="微軟正黑體" panose="020B0604030504040204" pitchFamily="34" charset="-120"/>
                <a:ea typeface="微軟正黑體" panose="020B0604030504040204" pitchFamily="34" charset="-120"/>
              </a:rPr>
              <a:t>，並儲存</a:t>
            </a:r>
            <a:r>
              <a:rPr lang="zh-TW" altLang="zh-TW" sz="2200" b="1" dirty="0" smtClean="0">
                <a:latin typeface="微軟正黑體" panose="020B0604030504040204" pitchFamily="34" charset="-120"/>
                <a:ea typeface="微軟正黑體" panose="020B0604030504040204" pitchFamily="34" charset="-120"/>
              </a:rPr>
              <a:t>。</a:t>
            </a:r>
            <a:endParaRPr lang="zh-TW" altLang="en-US" dirty="0"/>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51</a:t>
            </a:fld>
            <a:endParaRPr lang="zh-TW" altLang="en-US" sz="2000" dirty="0">
              <a:solidFill>
                <a:schemeClr val="tx1"/>
              </a:solidFill>
            </a:endParaRPr>
          </a:p>
        </p:txBody>
      </p:sp>
      <p:sp>
        <p:nvSpPr>
          <p:cNvPr id="10" name="標題 1"/>
          <p:cNvSpPr txBox="1">
            <a:spLocks/>
          </p:cNvSpPr>
          <p:nvPr/>
        </p:nvSpPr>
        <p:spPr>
          <a:xfrm>
            <a:off x="2130946" y="233343"/>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(9/12)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0573406" y="0"/>
            <a:ext cx="1185507" cy="1515622"/>
          </a:xfrm>
          <a:prstGeom prst="rect">
            <a:avLst/>
          </a:prstGeom>
        </p:spPr>
      </p:pic>
      <p:sp>
        <p:nvSpPr>
          <p:cNvPr id="23" name="Rectangle 5"/>
          <p:cNvSpPr>
            <a:spLocks noChangeArrowheads="1"/>
          </p:cNvSpPr>
          <p:nvPr/>
        </p:nvSpPr>
        <p:spPr bwMode="auto">
          <a:xfrm>
            <a:off x="0" y="28604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矩形 23"/>
          <p:cNvSpPr/>
          <p:nvPr/>
        </p:nvSpPr>
        <p:spPr>
          <a:xfrm>
            <a:off x="8957399" y="6274479"/>
            <a:ext cx="366602" cy="23991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3" name="文字方塊 12"/>
          <p:cNvSpPr txBox="1"/>
          <p:nvPr/>
        </p:nvSpPr>
        <p:spPr>
          <a:xfrm>
            <a:off x="1544482" y="3653709"/>
            <a:ext cx="586463" cy="153888"/>
          </a:xfrm>
          <a:prstGeom prst="rect">
            <a:avLst/>
          </a:prstGeom>
          <a:solidFill>
            <a:schemeClr val="bg1"/>
          </a:solidFill>
        </p:spPr>
        <p:txBody>
          <a:bodyPr wrap="square" lIns="0" tIns="0" rIns="0" bIns="0" rtlCol="0">
            <a:spAutoFit/>
          </a:bodyPr>
          <a:lstStyle/>
          <a:p>
            <a:r>
              <a:rPr lang="en-US" altLang="zh-TW" sz="1000" dirty="0" smtClean="0">
                <a:latin typeface="Times New Roman" panose="02020603050405020304" pitchFamily="18" charset="0"/>
                <a:cs typeface="Times New Roman" panose="02020603050405020304" pitchFamily="18" charset="0"/>
              </a:rPr>
              <a:t>*********</a:t>
            </a:r>
            <a:endParaRPr lang="zh-TW"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46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6251175" y="2083280"/>
            <a:ext cx="5479099" cy="4109479"/>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a:lstStyle/>
          <a:p>
            <a:fld id="{97006424-D9F2-4793-8C2C-FF1240B9B1D0}" type="slidenum">
              <a:rPr lang="zh-TW" altLang="en-US" smtClean="0">
                <a:solidFill>
                  <a:schemeClr val="tx1"/>
                </a:solidFill>
              </a:rPr>
              <a:pPr/>
              <a:t>52</a:t>
            </a:fld>
            <a:endParaRPr lang="zh-TW" altLang="en-US" dirty="0">
              <a:solidFill>
                <a:schemeClr val="tx1"/>
              </a:solidFill>
            </a:endParaRPr>
          </a:p>
        </p:txBody>
      </p:sp>
      <p:sp>
        <p:nvSpPr>
          <p:cNvPr id="5" name="標題 1"/>
          <p:cNvSpPr txBox="1">
            <a:spLocks/>
          </p:cNvSpPr>
          <p:nvPr/>
        </p:nvSpPr>
        <p:spPr>
          <a:xfrm>
            <a:off x="1900622" y="139486"/>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(10/12)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478813" y="0"/>
            <a:ext cx="1251461" cy="1515622"/>
          </a:xfrm>
          <a:prstGeom prst="rect">
            <a:avLst/>
          </a:prstGeom>
        </p:spPr>
      </p:pic>
      <p:sp>
        <p:nvSpPr>
          <p:cNvPr id="16" name="內容版面配置區 5"/>
          <p:cNvSpPr>
            <a:spLocks noGrp="1"/>
          </p:cNvSpPr>
          <p:nvPr>
            <p:ph idx="1"/>
          </p:nvPr>
        </p:nvSpPr>
        <p:spPr>
          <a:xfrm>
            <a:off x="1280171" y="1029534"/>
            <a:ext cx="9942009" cy="876747"/>
          </a:xfrm>
        </p:spPr>
        <p:txBody>
          <a:bodyPr>
            <a:normAutofit fontScale="92500" lnSpcReduction="10000"/>
          </a:bodyPr>
          <a:lstStyle/>
          <a:p>
            <a:pPr marL="0" indent="0" fontAlgn="base">
              <a:lnSpc>
                <a:spcPct val="100000"/>
              </a:lnSpc>
              <a:spcAft>
                <a:spcPct val="0"/>
              </a:spcAft>
              <a:buNone/>
            </a:pPr>
            <a:r>
              <a:rPr lang="zh-TW" altLang="en-US" sz="2400" b="1" dirty="0" smtClean="0">
                <a:solidFill>
                  <a:srgbClr val="C00000"/>
                </a:solidFill>
                <a:latin typeface="微軟正黑體" panose="020B0604030504040204" pitchFamily="34" charset="-120"/>
                <a:ea typeface="微軟正黑體" panose="020B0604030504040204" pitchFamily="34" charset="-120"/>
              </a:rPr>
              <a:t>提醒：</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buNone/>
            </a:pPr>
            <a:r>
              <a:rPr lang="zh-TW" altLang="en-US" sz="2200" b="1" dirty="0" smtClean="0">
                <a:latin typeface="微軟正黑體" panose="020B0604030504040204" pitchFamily="34" charset="-120"/>
                <a:ea typeface="微軟正黑體" panose="020B0604030504040204" pitchFamily="34" charset="-120"/>
              </a:rPr>
              <a:t>單筆新增「</a:t>
            </a:r>
            <a:r>
              <a:rPr lang="zh-TW" altLang="zh-TW" sz="2200" b="1" dirty="0">
                <a:latin typeface="微軟正黑體" panose="020B0604030504040204" pitchFamily="34" charset="-120"/>
                <a:ea typeface="微軟正黑體" panose="020B0604030504040204" pitchFamily="34" charset="-120"/>
              </a:rPr>
              <a:t>學生基本資料</a:t>
            </a:r>
            <a:r>
              <a:rPr lang="zh-TW" altLang="en-US" sz="2200" b="1" dirty="0" smtClean="0">
                <a:latin typeface="微軟正黑體" panose="020B0604030504040204" pitchFamily="34" charset="-120"/>
                <a:ea typeface="微軟正黑體" panose="020B0604030504040204" pitchFamily="34" charset="-120"/>
              </a:rPr>
              <a:t>」</a:t>
            </a:r>
            <a:r>
              <a:rPr lang="en-US" altLang="zh-TW" sz="2200" b="1" dirty="0" smtClean="0">
                <a:latin typeface="微軟正黑體" panose="020B0604030504040204" pitchFamily="34" charset="-120"/>
                <a:ea typeface="微軟正黑體" panose="020B0604030504040204" pitchFamily="34" charset="-120"/>
              </a:rPr>
              <a:t>-</a:t>
            </a:r>
            <a:r>
              <a:rPr lang="zh-TW" altLang="en-US" sz="2200" b="1" dirty="0" smtClean="0">
                <a:solidFill>
                  <a:srgbClr val="C00000"/>
                </a:solidFill>
                <a:latin typeface="微軟正黑體" panose="020B0604030504040204" pitchFamily="34" charset="-120"/>
                <a:ea typeface="微軟正黑體" panose="020B0604030504040204" pitchFamily="34" charset="-120"/>
              </a:rPr>
              <a:t>減免資格</a:t>
            </a:r>
            <a:r>
              <a:rPr lang="zh-TW" altLang="en-US" sz="2200" b="1" dirty="0" smtClean="0">
                <a:latin typeface="微軟正黑體" panose="020B0604030504040204" pitchFamily="34" charset="-120"/>
                <a:ea typeface="微軟正黑體" panose="020B0604030504040204" pitchFamily="34" charset="-120"/>
              </a:rPr>
              <a:t>與「</a:t>
            </a:r>
            <a:r>
              <a:rPr lang="zh-TW" altLang="zh-TW" sz="2200" b="1" dirty="0">
                <a:latin typeface="微軟正黑體" panose="020B0604030504040204" pitchFamily="34" charset="-120"/>
                <a:ea typeface="微軟正黑體" panose="020B0604030504040204" pitchFamily="34" charset="-120"/>
              </a:rPr>
              <a:t>超額比序項目積分</a:t>
            </a:r>
            <a:r>
              <a:rPr lang="zh-TW" altLang="en-US" sz="2200" b="1" dirty="0" smtClean="0">
                <a:latin typeface="微軟正黑體" panose="020B0604030504040204" pitchFamily="34" charset="-120"/>
                <a:ea typeface="微軟正黑體" panose="020B0604030504040204" pitchFamily="34" charset="-120"/>
              </a:rPr>
              <a:t>」</a:t>
            </a:r>
            <a:r>
              <a:rPr lang="en-US" altLang="zh-TW" sz="2200" b="1" dirty="0" smtClean="0">
                <a:latin typeface="微軟正黑體" panose="020B0604030504040204" pitchFamily="34" charset="-120"/>
                <a:ea typeface="微軟正黑體" panose="020B0604030504040204" pitchFamily="34" charset="-120"/>
              </a:rPr>
              <a:t>-</a:t>
            </a:r>
            <a:r>
              <a:rPr lang="zh-TW" altLang="en-US" sz="2200" b="1" dirty="0" smtClean="0">
                <a:solidFill>
                  <a:srgbClr val="C00000"/>
                </a:solidFill>
                <a:latin typeface="微軟正黑體" panose="020B0604030504040204" pitchFamily="34" charset="-120"/>
                <a:ea typeface="微軟正黑體" panose="020B0604030504040204" pitchFamily="34" charset="-120"/>
              </a:rPr>
              <a:t>弱勢身分</a:t>
            </a:r>
            <a:r>
              <a:rPr lang="zh-TW" altLang="en-US" sz="2200" b="1" dirty="0" smtClean="0">
                <a:latin typeface="微軟正黑體" panose="020B0604030504040204" pitchFamily="34" charset="-120"/>
                <a:ea typeface="微軟正黑體" panose="020B0604030504040204" pitchFamily="34" charset="-120"/>
              </a:rPr>
              <a:t>，系統為連動</a:t>
            </a:r>
            <a:endParaRPr lang="zh-TW" altLang="en-US" dirty="0"/>
          </a:p>
        </p:txBody>
      </p:sp>
      <p:pic>
        <p:nvPicPr>
          <p:cNvPr id="22" name="圖片 21"/>
          <p:cNvPicPr>
            <a:picLocks noChangeAspect="1"/>
          </p:cNvPicPr>
          <p:nvPr/>
        </p:nvPicPr>
        <p:blipFill>
          <a:blip r:embed="rId4"/>
          <a:stretch>
            <a:fillRect/>
          </a:stretch>
        </p:blipFill>
        <p:spPr>
          <a:xfrm>
            <a:off x="329689" y="2083281"/>
            <a:ext cx="5729106" cy="4109479"/>
          </a:xfrm>
          <a:prstGeom prst="rect">
            <a:avLst/>
          </a:prstGeom>
          <a:ln>
            <a:solidFill>
              <a:schemeClr val="accent1"/>
            </a:solidFill>
          </a:ln>
        </p:spPr>
      </p:pic>
      <p:grpSp>
        <p:nvGrpSpPr>
          <p:cNvPr id="8" name="群組 7"/>
          <p:cNvGrpSpPr/>
          <p:nvPr/>
        </p:nvGrpSpPr>
        <p:grpSpPr>
          <a:xfrm>
            <a:off x="1473447" y="3345119"/>
            <a:ext cx="1630201" cy="2060686"/>
            <a:chOff x="1626316" y="3943843"/>
            <a:chExt cx="1630201" cy="2060686"/>
          </a:xfrm>
        </p:grpSpPr>
        <p:sp>
          <p:nvSpPr>
            <p:cNvPr id="10" name="文字方塊 9"/>
            <p:cNvSpPr txBox="1"/>
            <p:nvPr/>
          </p:nvSpPr>
          <p:spPr>
            <a:xfrm>
              <a:off x="1626316" y="3943843"/>
              <a:ext cx="586463" cy="153888"/>
            </a:xfrm>
            <a:prstGeom prst="rect">
              <a:avLst/>
            </a:prstGeom>
            <a:solidFill>
              <a:schemeClr val="bg1"/>
            </a:solidFill>
          </p:spPr>
          <p:txBody>
            <a:bodyPr wrap="square" lIns="0" tIns="0" rIns="0" bIns="0" rtlCol="0">
              <a:spAutoFit/>
            </a:bodyPr>
            <a:lstStyle/>
            <a:p>
              <a:r>
                <a:rPr lang="en-US" altLang="zh-TW" sz="1000" dirty="0" smtClean="0">
                  <a:latin typeface="Times New Roman" panose="02020603050405020304" pitchFamily="18" charset="0"/>
                  <a:cs typeface="Times New Roman" panose="02020603050405020304" pitchFamily="18" charset="0"/>
                </a:rPr>
                <a:t>*********</a:t>
              </a:r>
              <a:endParaRPr lang="zh-TW" altLang="en-US" sz="1000"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2363708" y="5250445"/>
              <a:ext cx="892809" cy="161583"/>
            </a:xfrm>
            <a:prstGeom prst="rect">
              <a:avLst/>
            </a:prstGeom>
            <a:solidFill>
              <a:schemeClr val="bg1"/>
            </a:solidFill>
          </p:spPr>
          <p:txBody>
            <a:bodyPr wrap="square" lIns="0" tIns="0" rIns="0" bIns="0" rtlCol="0">
              <a:spAutoFit/>
            </a:bodyPr>
            <a:lstStyle/>
            <a:p>
              <a:r>
                <a:rPr lang="en-US" altLang="zh-TW" sz="1050" dirty="0" smtClean="0">
                  <a:latin typeface="Times New Roman" panose="02020603050405020304" pitchFamily="18" charset="0"/>
                  <a:cs typeface="Times New Roman" panose="02020603050405020304" pitchFamily="18" charset="0"/>
                </a:rPr>
                <a:t>***********</a:t>
              </a:r>
              <a:endParaRPr lang="zh-TW" altLang="en-US" sz="1050" dirty="0">
                <a:latin typeface="Times New Roman" panose="02020603050405020304" pitchFamily="18" charset="0"/>
                <a:cs typeface="Times New Roman" panose="02020603050405020304" pitchFamily="18" charset="0"/>
              </a:endParaRPr>
            </a:p>
          </p:txBody>
        </p:sp>
        <p:sp>
          <p:nvSpPr>
            <p:cNvPr id="12" name="文字方塊 11"/>
            <p:cNvSpPr txBox="1"/>
            <p:nvPr/>
          </p:nvSpPr>
          <p:spPr>
            <a:xfrm>
              <a:off x="1694400" y="5866030"/>
              <a:ext cx="486505" cy="138499"/>
            </a:xfrm>
            <a:prstGeom prst="rect">
              <a:avLst/>
            </a:prstGeom>
            <a:solidFill>
              <a:schemeClr val="bg1"/>
            </a:solidFill>
          </p:spPr>
          <p:txBody>
            <a:bodyPr wrap="square" lIns="0" tIns="0" rIns="0" bIns="0" rtlCol="0">
              <a:spAutoFit/>
            </a:bodyPr>
            <a:lstStyle/>
            <a:p>
              <a:r>
                <a:rPr lang="en-US" altLang="zh-TW" sz="900" dirty="0" smtClean="0">
                  <a:latin typeface="Times New Roman" panose="02020603050405020304" pitchFamily="18" charset="0"/>
                  <a:cs typeface="Times New Roman" panose="02020603050405020304" pitchFamily="18" charset="0"/>
                </a:rPr>
                <a:t>******</a:t>
              </a:r>
              <a:endParaRPr lang="zh-TW" altLang="en-US" sz="900" dirty="0">
                <a:latin typeface="Times New Roman" panose="02020603050405020304" pitchFamily="18" charset="0"/>
                <a:cs typeface="Times New Roman" panose="02020603050405020304" pitchFamily="18" charset="0"/>
              </a:endParaRPr>
            </a:p>
          </p:txBody>
        </p:sp>
      </p:grpSp>
      <p:pic>
        <p:nvPicPr>
          <p:cNvPr id="7" name="圖片 6"/>
          <p:cNvPicPr>
            <a:picLocks noChangeAspect="1"/>
          </p:cNvPicPr>
          <p:nvPr/>
        </p:nvPicPr>
        <p:blipFill rotWithShape="1">
          <a:blip r:embed="rId5" cstate="email">
            <a:extLst>
              <a:ext uri="{28A0092B-C50C-407E-A947-70E740481C1C}">
                <a14:useLocalDpi xmlns:a14="http://schemas.microsoft.com/office/drawing/2010/main"/>
              </a:ext>
            </a:extLst>
          </a:blip>
          <a:srcRect b="9175"/>
          <a:stretch/>
        </p:blipFill>
        <p:spPr>
          <a:xfrm>
            <a:off x="3634111" y="4868680"/>
            <a:ext cx="1926849" cy="1055098"/>
          </a:xfrm>
          <a:prstGeom prst="rect">
            <a:avLst/>
          </a:prstGeom>
          <a:ln w="28575">
            <a:solidFill>
              <a:srgbClr val="0000FF"/>
            </a:solidFill>
          </a:ln>
        </p:spPr>
      </p:pic>
      <p:sp>
        <p:nvSpPr>
          <p:cNvPr id="17" name="矩形 16"/>
          <p:cNvSpPr/>
          <p:nvPr/>
        </p:nvSpPr>
        <p:spPr>
          <a:xfrm>
            <a:off x="3652733" y="4245805"/>
            <a:ext cx="944803" cy="3017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5" name="矩形 24"/>
          <p:cNvSpPr/>
          <p:nvPr/>
        </p:nvSpPr>
        <p:spPr>
          <a:xfrm>
            <a:off x="6447184" y="3957196"/>
            <a:ext cx="1777725" cy="2886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pic>
        <p:nvPicPr>
          <p:cNvPr id="9" name="圖片 8"/>
          <p:cNvPicPr>
            <a:picLocks noChangeAspect="1"/>
          </p:cNvPicPr>
          <p:nvPr/>
        </p:nvPicPr>
        <p:blipFill>
          <a:blip r:embed="rId6"/>
          <a:stretch>
            <a:fillRect/>
          </a:stretch>
        </p:blipFill>
        <p:spPr>
          <a:xfrm>
            <a:off x="6899540" y="4594554"/>
            <a:ext cx="3343275" cy="1323975"/>
          </a:xfrm>
          <a:prstGeom prst="rect">
            <a:avLst/>
          </a:prstGeom>
        </p:spPr>
      </p:pic>
      <p:sp>
        <p:nvSpPr>
          <p:cNvPr id="28" name="橢圓 27"/>
          <p:cNvSpPr/>
          <p:nvPr/>
        </p:nvSpPr>
        <p:spPr>
          <a:xfrm>
            <a:off x="8571178" y="4578659"/>
            <a:ext cx="1217997" cy="318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8654800" y="5343075"/>
            <a:ext cx="1217997" cy="318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右彎箭號 32"/>
          <p:cNvSpPr/>
          <p:nvPr/>
        </p:nvSpPr>
        <p:spPr>
          <a:xfrm rot="5400000">
            <a:off x="4584399" y="4366273"/>
            <a:ext cx="521955" cy="482864"/>
          </a:xfrm>
          <a:prstGeom prst="bentArrow">
            <a:avLst>
              <a:gd name="adj1" fmla="val 17380"/>
              <a:gd name="adj2" fmla="val 23649"/>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4" name="右彎箭號 33"/>
          <p:cNvSpPr/>
          <p:nvPr/>
        </p:nvSpPr>
        <p:spPr>
          <a:xfrm rot="5400000">
            <a:off x="8220110" y="4011461"/>
            <a:ext cx="609990" cy="584170"/>
          </a:xfrm>
          <a:prstGeom prst="bentArrow">
            <a:avLst>
              <a:gd name="adj1" fmla="val 17380"/>
              <a:gd name="adj2" fmla="val 23649"/>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711901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462" y="1580364"/>
            <a:ext cx="9361285" cy="4969330"/>
          </a:xfrm>
          <a:prstGeom prst="rect">
            <a:avLst/>
          </a:prstGeom>
          <a:ln>
            <a:solidFill>
              <a:schemeClr val="accent1"/>
            </a:solidFill>
          </a:ln>
        </p:spPr>
      </p:pic>
      <p:sp>
        <p:nvSpPr>
          <p:cNvPr id="6" name="投影片編號版面配置區 5"/>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53</a:t>
            </a:fld>
            <a:endParaRPr lang="zh-TW" altLang="en-US" sz="2000" dirty="0">
              <a:solidFill>
                <a:schemeClr val="tx1"/>
              </a:solidFill>
            </a:endParaRPr>
          </a:p>
        </p:txBody>
      </p:sp>
      <p:sp>
        <p:nvSpPr>
          <p:cNvPr id="8" name="標題 1"/>
          <p:cNvSpPr txBox="1">
            <a:spLocks/>
          </p:cNvSpPr>
          <p:nvPr/>
        </p:nvSpPr>
        <p:spPr>
          <a:xfrm>
            <a:off x="1900622" y="139486"/>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(11/12)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904979" y="1083396"/>
            <a:ext cx="3877985" cy="461665"/>
          </a:xfrm>
          <a:prstGeom prst="rect">
            <a:avLst/>
          </a:prstGeom>
        </p:spPr>
        <p:txBody>
          <a:bodyPr wrap="none">
            <a:spAutoFit/>
          </a:bodyPr>
          <a:lstStyle/>
          <a:p>
            <a:r>
              <a:rPr lang="zh-TW" altLang="zh-TW" sz="2400" b="1" dirty="0">
                <a:solidFill>
                  <a:srgbClr val="0070C0"/>
                </a:solidFill>
                <a:latin typeface="微軟正黑體" panose="020B0604030504040204" pitchFamily="34" charset="-120"/>
                <a:ea typeface="微軟正黑體" panose="020B0604030504040204" pitchFamily="34" charset="-120"/>
              </a:rPr>
              <a:t>超額比序項目積分</a:t>
            </a:r>
            <a:r>
              <a:rPr lang="zh-TW" altLang="en-US" sz="2400" b="1" dirty="0">
                <a:solidFill>
                  <a:srgbClr val="0070C0"/>
                </a:solidFill>
                <a:latin typeface="微軟正黑體" panose="020B0604030504040204" pitchFamily="34" charset="-120"/>
                <a:ea typeface="微軟正黑體" panose="020B0604030504040204" pitchFamily="34" charset="-120"/>
              </a:rPr>
              <a:t>介面範例</a:t>
            </a:r>
            <a:endParaRPr lang="zh-TW" altLang="en-US" sz="2400" dirty="0">
              <a:solidFill>
                <a:srgbClr val="0070C0"/>
              </a:solidFill>
            </a:endParaRPr>
          </a:p>
        </p:txBody>
      </p:sp>
      <p:sp>
        <p:nvSpPr>
          <p:cNvPr id="10" name="矩形 9"/>
          <p:cNvSpPr/>
          <p:nvPr/>
        </p:nvSpPr>
        <p:spPr>
          <a:xfrm>
            <a:off x="2492644" y="1811093"/>
            <a:ext cx="4876877" cy="6391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flipV="1">
            <a:off x="7369521" y="2130690"/>
            <a:ext cx="1091383" cy="1"/>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8460904" y="1820147"/>
            <a:ext cx="2810659" cy="1421928"/>
          </a:xfrm>
          <a:prstGeom prst="rect">
            <a:avLst/>
          </a:prstGeom>
          <a:solidFill>
            <a:srgbClr val="FFFFCA"/>
          </a:solidFill>
          <a:ln w="28575">
            <a:solidFill>
              <a:srgbClr val="C00000"/>
            </a:solidFill>
          </a:ln>
          <a:effectLst>
            <a:outerShdw blurRad="50800" dist="38100" dir="2700000" algn="tl" rotWithShape="0">
              <a:prstClr val="black">
                <a:alpha val="40000"/>
              </a:prstClr>
            </a:outerShdw>
          </a:effectLst>
        </p:spPr>
        <p:txBody>
          <a:bodyPr wrap="square" rtlCol="0">
            <a:spAutoFit/>
          </a:bodyPr>
          <a:lstStyle/>
          <a:p>
            <a:pPr algn="just">
              <a:lnSpc>
                <a:spcPct val="120000"/>
              </a:lnSpc>
            </a:pPr>
            <a:r>
              <a:rPr lang="zh-TW" altLang="en-US" sz="2400" b="1" dirty="0">
                <a:latin typeface="微軟正黑體" panose="020B0604030504040204" pitchFamily="34" charset="-120"/>
                <a:ea typeface="微軟正黑體" panose="020B0604030504040204" pitchFamily="34" charset="-120"/>
              </a:rPr>
              <a:t>請輸入</a:t>
            </a:r>
            <a:r>
              <a:rPr lang="zh-TW" altLang="en-US" sz="2400" b="1" dirty="0" smtClean="0">
                <a:latin typeface="微軟正黑體" panose="020B0604030504040204" pitchFamily="34" charset="-120"/>
                <a:ea typeface="微軟正黑體" panose="020B0604030504040204" pitchFamily="34" charset="-120"/>
              </a:rPr>
              <a:t>競賽</a:t>
            </a:r>
            <a:r>
              <a:rPr lang="zh-TW" altLang="en-US" sz="2400" b="1" dirty="0" smtClean="0">
                <a:solidFill>
                  <a:srgbClr val="FF0000"/>
                </a:solidFill>
                <a:latin typeface="微軟正黑體" panose="020B0604030504040204" pitchFamily="34" charset="-120"/>
                <a:ea typeface="微軟正黑體" panose="020B0604030504040204" pitchFamily="34" charset="-120"/>
              </a:rPr>
              <a:t>完整</a:t>
            </a:r>
            <a:r>
              <a:rPr lang="zh-TW" altLang="en-US" sz="2400" b="1" dirty="0" smtClean="0">
                <a:latin typeface="微軟正黑體" panose="020B0604030504040204" pitchFamily="34" charset="-120"/>
                <a:ea typeface="微軟正黑體" panose="020B0604030504040204" pitchFamily="34" charset="-120"/>
              </a:rPr>
              <a:t>資料</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競賽年度、競賽名稱、名次</a:t>
            </a:r>
            <a:r>
              <a:rPr lang="en-US" altLang="zh-TW" sz="2400" b="1" dirty="0" smtClean="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0478813" y="0"/>
            <a:ext cx="1251461" cy="1515622"/>
          </a:xfrm>
          <a:prstGeom prst="rect">
            <a:avLst/>
          </a:prstGeom>
        </p:spPr>
      </p:pic>
    </p:spTree>
    <p:extLst>
      <p:ext uri="{BB962C8B-B14F-4D97-AF65-F5344CB8AC3E}">
        <p14:creationId xmlns:p14="http://schemas.microsoft.com/office/powerpoint/2010/main" val="2086612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2152650" y="1634673"/>
            <a:ext cx="9105900" cy="4318451"/>
          </a:xfrm>
        </p:spPr>
        <p:txBody>
          <a:bodyPr>
            <a:noAutofit/>
          </a:bodyPr>
          <a:lstStyle/>
          <a:p>
            <a:pPr marL="0" indent="0">
              <a:spcBef>
                <a:spcPts val="1200"/>
              </a:spcBef>
              <a:spcAft>
                <a:spcPts val="600"/>
              </a:spcAft>
              <a:buNone/>
            </a:pPr>
            <a:r>
              <a:rPr lang="zh-TW" altLang="en-US" sz="3600" b="1" dirty="0" smtClean="0">
                <a:solidFill>
                  <a:srgbClr val="0070C0"/>
                </a:solidFill>
                <a:latin typeface="微軟正黑體" panose="020B0604030504040204" pitchFamily="34" charset="-120"/>
                <a:ea typeface="微軟正黑體" panose="020B0604030504040204" pitchFamily="34" charset="-120"/>
              </a:rPr>
              <a:t>報名</a:t>
            </a:r>
            <a:r>
              <a:rPr lang="zh-TW" altLang="en-US" sz="3600" b="1" dirty="0">
                <a:solidFill>
                  <a:srgbClr val="0070C0"/>
                </a:solidFill>
                <a:latin typeface="微軟正黑體" panose="020B0604030504040204" pitchFamily="34" charset="-120"/>
                <a:ea typeface="微軟正黑體" panose="020B0604030504040204" pitchFamily="34" charset="-120"/>
              </a:rPr>
              <a:t>載入資料提醒事項</a:t>
            </a:r>
            <a:endParaRPr lang="en-US" altLang="zh-TW" sz="3600" b="1" dirty="0">
              <a:solidFill>
                <a:srgbClr val="0070C0"/>
              </a:solidFill>
              <a:latin typeface="微軟正黑體" panose="020B0604030504040204" pitchFamily="34" charset="-120"/>
              <a:ea typeface="微軟正黑體" panose="020B0604030504040204" pitchFamily="34" charset="-120"/>
            </a:endParaRPr>
          </a:p>
          <a:p>
            <a:pPr marL="457200" indent="-457200">
              <a:lnSpc>
                <a:spcPct val="120000"/>
              </a:lnSpc>
              <a:spcBef>
                <a:spcPts val="1200"/>
              </a:spcBef>
              <a:spcAft>
                <a:spcPts val="600"/>
              </a:spcAft>
              <a:buFont typeface="+mj-lt"/>
              <a:buAutoNum type="arabicParenR"/>
            </a:pPr>
            <a:r>
              <a:rPr lang="en-US" altLang="zh-TW" b="1" dirty="0" smtClean="0">
                <a:latin typeface="微軟正黑體" panose="020B0604030504040204" pitchFamily="34" charset="-120"/>
                <a:ea typeface="微軟正黑體" panose="020B0604030504040204" pitchFamily="34" charset="-120"/>
              </a:rPr>
              <a:t>109</a:t>
            </a:r>
            <a:r>
              <a:rPr lang="zh-TW" altLang="en-US" b="1" dirty="0" smtClean="0">
                <a:latin typeface="微軟正黑體" panose="020B0604030504040204" pitchFamily="34" charset="-120"/>
                <a:ea typeface="微軟正黑體" panose="020B0604030504040204" pitchFamily="34" charset="-120"/>
              </a:rPr>
              <a:t>年</a:t>
            </a:r>
            <a:r>
              <a:rPr lang="zh-TW" altLang="zh-TW" b="1" dirty="0">
                <a:latin typeface="微軟正黑體" panose="020B0604030504040204" pitchFamily="34" charset="-120"/>
                <a:ea typeface="微軟正黑體" panose="020B0604030504040204" pitchFamily="34" charset="-120"/>
              </a:rPr>
              <a:t>國中教育會考：</a:t>
            </a:r>
            <a:r>
              <a:rPr lang="zh-TW" altLang="zh-TW" b="1" dirty="0" smtClean="0">
                <a:latin typeface="微軟正黑體" panose="020B0604030504040204" pitchFamily="34" charset="-120"/>
                <a:ea typeface="微軟正黑體" panose="020B0604030504040204" pitchFamily="34" charset="-120"/>
              </a:rPr>
              <a:t>本</a:t>
            </a:r>
            <a:r>
              <a:rPr lang="zh-TW" altLang="en-US" b="1" dirty="0" smtClean="0">
                <a:latin typeface="微軟正黑體" panose="020B0604030504040204" pitchFamily="34" charset="-120"/>
                <a:ea typeface="微軟正黑體" panose="020B0604030504040204" pitchFamily="34" charset="-120"/>
              </a:rPr>
              <a:t>委員</a:t>
            </a:r>
            <a:r>
              <a:rPr lang="zh-TW" altLang="zh-TW" b="1" dirty="0" smtClean="0">
                <a:latin typeface="微軟正黑體" panose="020B0604030504040204" pitchFamily="34" charset="-120"/>
                <a:ea typeface="微軟正黑體" panose="020B0604030504040204" pitchFamily="34" charset="-120"/>
              </a:rPr>
              <a:t>會</a:t>
            </a:r>
            <a:r>
              <a:rPr lang="zh-TW" altLang="en-US" b="1" dirty="0" smtClean="0">
                <a:latin typeface="微軟正黑體" panose="020B0604030504040204" pitchFamily="34" charset="-120"/>
                <a:ea typeface="微軟正黑體" panose="020B0604030504040204" pitchFamily="34" charset="-120"/>
              </a:rPr>
              <a:t>將向</a:t>
            </a:r>
            <a:r>
              <a:rPr lang="zh-TW" altLang="zh-TW" b="1" dirty="0" smtClean="0">
                <a:latin typeface="微軟正黑體" panose="020B0604030504040204" pitchFamily="34" charset="-120"/>
                <a:ea typeface="微軟正黑體" panose="020B0604030504040204" pitchFamily="34" charset="-120"/>
              </a:rPr>
              <a:t>心</a:t>
            </a:r>
            <a:r>
              <a:rPr lang="zh-TW" altLang="zh-TW" b="1" dirty="0">
                <a:latin typeface="微軟正黑體" panose="020B0604030504040204" pitchFamily="34" charset="-120"/>
                <a:ea typeface="微軟正黑體" panose="020B0604030504040204" pitchFamily="34" charset="-120"/>
              </a:rPr>
              <a:t>測中心索取</a:t>
            </a:r>
            <a:r>
              <a:rPr lang="zh-TW" altLang="en-US" b="1" dirty="0">
                <a:latin typeface="微軟正黑體" panose="020B0604030504040204" pitchFamily="34" charset="-120"/>
                <a:ea typeface="微軟正黑體" panose="020B0604030504040204" pitchFamily="34" charset="-120"/>
              </a:rPr>
              <a:t>報名學生</a:t>
            </a:r>
            <a:r>
              <a:rPr lang="zh-TW" altLang="zh-TW" b="1" dirty="0">
                <a:latin typeface="微軟正黑體" panose="020B0604030504040204" pitchFamily="34" charset="-120"/>
                <a:ea typeface="微軟正黑體" panose="020B0604030504040204" pitchFamily="34" charset="-120"/>
              </a:rPr>
              <a:t>會考成績，</a:t>
            </a:r>
            <a:r>
              <a:rPr lang="zh-TW" altLang="en-US" b="1" dirty="0">
                <a:solidFill>
                  <a:srgbClr val="C00000"/>
                </a:solidFill>
                <a:latin typeface="微軟正黑體" panose="020B0604030504040204" pitchFamily="34" charset="-120"/>
                <a:ea typeface="微軟正黑體" panose="020B0604030504040204" pitchFamily="34" charset="-120"/>
              </a:rPr>
              <a:t>須點選「</a:t>
            </a:r>
            <a:r>
              <a:rPr lang="zh-TW" altLang="zh-TW" b="1" dirty="0">
                <a:solidFill>
                  <a:srgbClr val="C00000"/>
                </a:solidFill>
                <a:latin typeface="微軟正黑體" panose="020B0604030504040204" pitchFamily="34" charset="-120"/>
                <a:ea typeface="微軟正黑體" panose="020B0604030504040204" pitchFamily="34" charset="-120"/>
              </a:rPr>
              <a:t>是否報考</a:t>
            </a:r>
            <a:r>
              <a:rPr lang="en-US" altLang="zh-TW" b="1" dirty="0" smtClean="0">
                <a:solidFill>
                  <a:srgbClr val="C00000"/>
                </a:solidFill>
                <a:latin typeface="微軟正黑體" panose="020B0604030504040204" pitchFamily="34" charset="-120"/>
                <a:ea typeface="微軟正黑體" panose="020B0604030504040204" pitchFamily="34" charset="-120"/>
              </a:rPr>
              <a:t>109</a:t>
            </a:r>
            <a:r>
              <a:rPr lang="zh-TW" altLang="en-US" b="1" dirty="0" smtClean="0">
                <a:solidFill>
                  <a:srgbClr val="C00000"/>
                </a:solidFill>
                <a:latin typeface="微軟正黑體" panose="020B0604030504040204" pitchFamily="34" charset="-120"/>
                <a:ea typeface="微軟正黑體" panose="020B0604030504040204" pitchFamily="34" charset="-120"/>
              </a:rPr>
              <a:t>年國中</a:t>
            </a:r>
            <a:r>
              <a:rPr lang="zh-TW" altLang="en-US" b="1" dirty="0">
                <a:solidFill>
                  <a:srgbClr val="C00000"/>
                </a:solidFill>
                <a:latin typeface="微軟正黑體" panose="020B0604030504040204" pitchFamily="34" charset="-120"/>
                <a:ea typeface="微軟正黑體" panose="020B0604030504040204" pitchFamily="34" charset="-120"/>
              </a:rPr>
              <a:t>教育會考」並詳細填寫「</a:t>
            </a:r>
            <a:r>
              <a:rPr lang="zh-TW" altLang="zh-TW" b="1" dirty="0">
                <a:solidFill>
                  <a:srgbClr val="C00000"/>
                </a:solidFill>
                <a:latin typeface="微軟正黑體" panose="020B0604030504040204" pitchFamily="34" charset="-120"/>
                <a:ea typeface="微軟正黑體" panose="020B0604030504040204" pitchFamily="34" charset="-120"/>
              </a:rPr>
              <a:t>准考證號碼</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rPr>
              <a:t>。</a:t>
            </a:r>
          </a:p>
          <a:p>
            <a:pPr marL="457200" indent="-457200">
              <a:lnSpc>
                <a:spcPct val="120000"/>
              </a:lnSpc>
              <a:spcBef>
                <a:spcPts val="1200"/>
              </a:spcBef>
              <a:spcAft>
                <a:spcPts val="600"/>
              </a:spcAft>
              <a:buFont typeface="+mj-lt"/>
              <a:buAutoNum type="arabicParenR"/>
            </a:pPr>
            <a:r>
              <a:rPr lang="zh-TW" altLang="zh-TW" b="1" dirty="0">
                <a:latin typeface="微軟正黑體" panose="020B0604030504040204" pitchFamily="34" charset="-120"/>
                <a:ea typeface="微軟正黑體" panose="020B0604030504040204" pitchFamily="34" charset="-120"/>
              </a:rPr>
              <a:t>以上「姓名」或「地址」欄中資料輸入，若有中文異體字或罕見字</a:t>
            </a:r>
            <a:r>
              <a:rPr lang="zh-TW" altLang="en-US"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需造字的情況</a:t>
            </a:r>
            <a:r>
              <a:rPr lang="zh-TW" altLang="en-US" b="1" dirty="0">
                <a:latin typeface="微軟正黑體" panose="020B0604030504040204" pitchFamily="34" charset="-120"/>
                <a:ea typeface="微軟正黑體" panose="020B0604030504040204" pitchFamily="34" charset="-120"/>
              </a:rPr>
              <a:t>）</a:t>
            </a:r>
            <a:r>
              <a:rPr lang="zh-TW" altLang="zh-TW" b="1" dirty="0">
                <a:latin typeface="微軟正黑體" panose="020B0604030504040204" pitchFamily="34" charset="-120"/>
                <a:ea typeface="微軟正黑體" panose="020B0604030504040204" pitchFamily="34" charset="-120"/>
              </a:rPr>
              <a:t>，</a:t>
            </a:r>
            <a:r>
              <a:rPr lang="zh-TW" altLang="zh-TW" b="1" dirty="0">
                <a:solidFill>
                  <a:srgbClr val="C00000"/>
                </a:solidFill>
                <a:latin typeface="微軟正黑體" panose="020B0604030504040204" pitchFamily="34" charset="-120"/>
                <a:ea typeface="微軟正黑體" panose="020B0604030504040204" pitchFamily="34" charset="-120"/>
              </a:rPr>
              <a:t>可使用心測中心造字系統之字碼，若無亦可以</a:t>
            </a:r>
            <a:r>
              <a:rPr lang="en-US" altLang="zh-TW" b="1" dirty="0">
                <a:solidFill>
                  <a:srgbClr val="C00000"/>
                </a:solidFill>
                <a:latin typeface="微軟正黑體" panose="020B0604030504040204" pitchFamily="34" charset="-120"/>
                <a:ea typeface="微軟正黑體" panose="020B0604030504040204" pitchFamily="34" charset="-120"/>
              </a:rPr>
              <a:t> </a:t>
            </a:r>
            <a:r>
              <a:rPr lang="zh-TW" altLang="en-US" b="1" dirty="0">
                <a:solidFill>
                  <a:srgbClr val="C00000"/>
                </a:solidFill>
                <a:latin typeface="標楷體" panose="03000509000000000000" pitchFamily="65" charset="-120"/>
                <a:ea typeface="標楷體" panose="03000509000000000000" pitchFamily="65" charset="-120"/>
              </a:rPr>
              <a:t>█ </a:t>
            </a:r>
            <a:r>
              <a:rPr lang="zh-TW" altLang="zh-TW" b="1" dirty="0">
                <a:solidFill>
                  <a:srgbClr val="C00000"/>
                </a:solidFill>
                <a:latin typeface="微軟正黑體" panose="020B0604030504040204" pitchFamily="34" charset="-120"/>
                <a:ea typeface="微軟正黑體" panose="020B0604030504040204" pitchFamily="34" charset="-120"/>
              </a:rPr>
              <a:t>複製取代</a:t>
            </a: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rPr>
              <a:t>。</a:t>
            </a:r>
          </a:p>
          <a:p>
            <a:endParaRPr lang="zh-TW" altLang="en-US" sz="3600" dirty="0"/>
          </a:p>
        </p:txBody>
      </p:sp>
      <p:sp>
        <p:nvSpPr>
          <p:cNvPr id="5"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54</a:t>
            </a:fld>
            <a:endParaRPr lang="zh-TW" altLang="en-US" sz="2000" dirty="0">
              <a:solidFill>
                <a:schemeClr val="tx1"/>
              </a:solidFill>
            </a:endParaRPr>
          </a:p>
        </p:txBody>
      </p:sp>
      <p:sp>
        <p:nvSpPr>
          <p:cNvPr id="9" name="標題 1"/>
          <p:cNvSpPr txBox="1">
            <a:spLocks/>
          </p:cNvSpPr>
          <p:nvPr/>
        </p:nvSpPr>
        <p:spPr>
          <a:xfrm>
            <a:off x="2152650" y="500931"/>
            <a:ext cx="7886700" cy="7596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2</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資料載入 </a:t>
            </a:r>
            <a:r>
              <a:rPr lang="en-US" altLang="zh-TW" sz="4000" b="1" dirty="0" smtClean="0">
                <a:solidFill>
                  <a:srgbClr val="002060"/>
                </a:solidFill>
                <a:latin typeface="微軟正黑體" panose="020B0604030504040204" pitchFamily="34" charset="-120"/>
                <a:ea typeface="微軟正黑體" panose="020B0604030504040204" pitchFamily="34" charset="-120"/>
              </a:rPr>
              <a:t>(12/12)</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510345" y="0"/>
            <a:ext cx="1251160" cy="1515622"/>
          </a:xfrm>
          <a:prstGeom prst="rect">
            <a:avLst/>
          </a:prstGeom>
        </p:spPr>
      </p:pic>
    </p:spTree>
    <p:extLst>
      <p:ext uri="{BB962C8B-B14F-4D97-AF65-F5344CB8AC3E}">
        <p14:creationId xmlns:p14="http://schemas.microsoft.com/office/powerpoint/2010/main" val="2954726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89801" y="284882"/>
            <a:ext cx="7772400" cy="706090"/>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3</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a:solidFill>
                  <a:srgbClr val="002060"/>
                </a:solidFill>
                <a:latin typeface="微軟正黑體" panose="020B0604030504040204" pitchFamily="34" charset="-120"/>
                <a:ea typeface="微軟正黑體" panose="020B0604030504040204" pitchFamily="34" charset="-120"/>
              </a:rPr>
              <a:t>報名資料</a:t>
            </a:r>
            <a:r>
              <a:rPr lang="zh-TW" altLang="en-US" sz="4000" b="1" dirty="0" smtClean="0">
                <a:solidFill>
                  <a:srgbClr val="002060"/>
                </a:solidFill>
                <a:latin typeface="微軟正黑體" panose="020B0604030504040204" pitchFamily="34" charset="-120"/>
                <a:ea typeface="微軟正黑體" panose="020B0604030504040204" pitchFamily="34" charset="-120"/>
              </a:rPr>
              <a:t>編修 </a:t>
            </a:r>
            <a:r>
              <a:rPr lang="en-US" altLang="zh-TW" sz="4000" b="1" dirty="0" smtClean="0">
                <a:solidFill>
                  <a:srgbClr val="002060"/>
                </a:solidFill>
                <a:latin typeface="微軟正黑體" panose="020B0604030504040204" pitchFamily="34" charset="-120"/>
                <a:ea typeface="微軟正黑體" panose="020B0604030504040204" pitchFamily="34" charset="-120"/>
              </a:rPr>
              <a:t>(1/5)</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20" name="投影片編號版面配置區 4"/>
          <p:cNvSpPr>
            <a:spLocks noGrp="1"/>
          </p:cNvSpPr>
          <p:nvPr>
            <p:ph type="sldNum" sz="quarter" idx="12"/>
          </p:nvPr>
        </p:nvSpPr>
        <p:spPr>
          <a:xfrm>
            <a:off x="9324000" y="6408000"/>
            <a:ext cx="2743200" cy="365125"/>
          </a:xfrm>
        </p:spPr>
        <p:txBody>
          <a:bodyPr vert="horz" lIns="91440" tIns="45720" rIns="91440" bIns="45720" rtlCol="0" anchor="ctr"/>
          <a:lstStyle/>
          <a:p>
            <a:r>
              <a:rPr lang="en-US" altLang="zh-TW" sz="2000" dirty="0" smtClean="0">
                <a:solidFill>
                  <a:schemeClr val="tx1"/>
                </a:solidFill>
              </a:rPr>
              <a:t>55</a:t>
            </a:r>
            <a:endParaRPr lang="zh-TW" altLang="en-US" sz="2000" dirty="0">
              <a:solidFill>
                <a:schemeClr val="tx1"/>
              </a:solidFill>
            </a:endParaRPr>
          </a:p>
        </p:txBody>
      </p:sp>
      <p:grpSp>
        <p:nvGrpSpPr>
          <p:cNvPr id="18" name="群組 17"/>
          <p:cNvGrpSpPr/>
          <p:nvPr/>
        </p:nvGrpSpPr>
        <p:grpSpPr>
          <a:xfrm>
            <a:off x="257175" y="1551621"/>
            <a:ext cx="11620500" cy="4295730"/>
            <a:chOff x="247650" y="1178271"/>
            <a:chExt cx="11620500" cy="4295730"/>
          </a:xfrm>
        </p:grpSpPr>
        <p:pic>
          <p:nvPicPr>
            <p:cNvPr id="9" name="圖片 8"/>
            <p:cNvPicPr>
              <a:picLocks noChangeAspect="1"/>
            </p:cNvPicPr>
            <p:nvPr/>
          </p:nvPicPr>
          <p:blipFill>
            <a:blip r:embed="rId3"/>
            <a:stretch>
              <a:fillRect/>
            </a:stretch>
          </p:blipFill>
          <p:spPr>
            <a:xfrm>
              <a:off x="247650" y="1178271"/>
              <a:ext cx="11620500" cy="4295730"/>
            </a:xfrm>
            <a:prstGeom prst="rect">
              <a:avLst/>
            </a:prstGeom>
            <a:ln>
              <a:solidFill>
                <a:schemeClr val="accent1"/>
              </a:solidFill>
            </a:ln>
          </p:spPr>
        </p:pic>
        <p:pic>
          <p:nvPicPr>
            <p:cNvPr id="11" name="圖片 10"/>
            <p:cNvPicPr>
              <a:picLocks noChangeAspect="1"/>
            </p:cNvPicPr>
            <p:nvPr/>
          </p:nvPicPr>
          <p:blipFill>
            <a:blip r:embed="rId4"/>
            <a:stretch>
              <a:fillRect/>
            </a:stretch>
          </p:blipFill>
          <p:spPr>
            <a:xfrm>
              <a:off x="2300504" y="1705306"/>
              <a:ext cx="1490446" cy="869427"/>
            </a:xfrm>
            <a:prstGeom prst="rect">
              <a:avLst/>
            </a:prstGeom>
          </p:spPr>
        </p:pic>
        <p:grpSp>
          <p:nvGrpSpPr>
            <p:cNvPr id="7" name="群組 6"/>
            <p:cNvGrpSpPr/>
            <p:nvPr/>
          </p:nvGrpSpPr>
          <p:grpSpPr>
            <a:xfrm>
              <a:off x="430299" y="1182309"/>
              <a:ext cx="11202161" cy="4199316"/>
              <a:chOff x="430299" y="1182309"/>
              <a:chExt cx="11202161" cy="4199316"/>
            </a:xfrm>
          </p:grpSpPr>
          <p:grpSp>
            <p:nvGrpSpPr>
              <p:cNvPr id="3" name="群組 2"/>
              <p:cNvGrpSpPr/>
              <p:nvPr/>
            </p:nvGrpSpPr>
            <p:grpSpPr>
              <a:xfrm>
                <a:off x="430299" y="1182309"/>
                <a:ext cx="11202161" cy="4199316"/>
                <a:chOff x="430299" y="1182309"/>
                <a:chExt cx="11202161" cy="4199316"/>
              </a:xfrm>
            </p:grpSpPr>
            <p:sp>
              <p:nvSpPr>
                <p:cNvPr id="24" name="矩形 23"/>
                <p:cNvSpPr/>
                <p:nvPr/>
              </p:nvSpPr>
              <p:spPr>
                <a:xfrm>
                  <a:off x="2386086" y="1182309"/>
                  <a:ext cx="1216750" cy="43694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6" name="矩形 15"/>
                <p:cNvSpPr/>
                <p:nvPr/>
              </p:nvSpPr>
              <p:spPr>
                <a:xfrm>
                  <a:off x="430299" y="2933386"/>
                  <a:ext cx="737787" cy="23973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4" name="文字方塊 3"/>
                <p:cNvSpPr txBox="1"/>
                <p:nvPr/>
              </p:nvSpPr>
              <p:spPr>
                <a:xfrm>
                  <a:off x="3856488" y="2440944"/>
                  <a:ext cx="518091" cy="492443"/>
                </a:xfrm>
                <a:prstGeom prst="rect">
                  <a:avLst/>
                </a:prstGeom>
                <a:noFill/>
              </p:spPr>
              <p:txBody>
                <a:bodyPr wrap="none" rtlCol="0">
                  <a:spAutoFit/>
                </a:bodyPr>
                <a:lstStyle/>
                <a:p>
                  <a:r>
                    <a:rPr lang="zh-TW" altLang="en-US" sz="2600" dirty="0">
                      <a:solidFill>
                        <a:srgbClr val="C00000"/>
                      </a:solidFill>
                      <a:latin typeface="Calibri" panose="020F0502020204030204" pitchFamily="34" charset="0"/>
                    </a:rPr>
                    <a:t>❶</a:t>
                  </a:r>
                  <a:endParaRPr lang="zh-TW" altLang="en-US" sz="2600" dirty="0">
                    <a:solidFill>
                      <a:srgbClr val="C00000"/>
                    </a:solidFill>
                  </a:endParaRPr>
                </a:p>
              </p:txBody>
            </p:sp>
            <p:sp>
              <p:nvSpPr>
                <p:cNvPr id="10" name="文字方塊 9"/>
                <p:cNvSpPr txBox="1"/>
                <p:nvPr/>
              </p:nvSpPr>
              <p:spPr>
                <a:xfrm>
                  <a:off x="679309" y="2440943"/>
                  <a:ext cx="375136" cy="492443"/>
                </a:xfrm>
                <a:prstGeom prst="rect">
                  <a:avLst/>
                </a:prstGeom>
                <a:noFill/>
              </p:spPr>
              <p:txBody>
                <a:bodyPr wrap="square" lIns="0" rIns="0" rtlCol="0">
                  <a:spAutoFit/>
                </a:bodyPr>
                <a:lstStyle/>
                <a:p>
                  <a:r>
                    <a:rPr lang="zh-TW" altLang="en-US" sz="2600" dirty="0">
                      <a:solidFill>
                        <a:srgbClr val="C00000"/>
                      </a:solidFill>
                      <a:latin typeface="Calibri Light" panose="020F0302020204030204" pitchFamily="34" charset="0"/>
                    </a:rPr>
                    <a:t>❷</a:t>
                  </a:r>
                  <a:endParaRPr lang="zh-TW" altLang="en-US" sz="2600" dirty="0">
                    <a:solidFill>
                      <a:srgbClr val="C00000"/>
                    </a:solidFill>
                  </a:endParaRPr>
                </a:p>
              </p:txBody>
            </p:sp>
            <p:sp>
              <p:nvSpPr>
                <p:cNvPr id="14" name="文字方塊 13"/>
                <p:cNvSpPr txBox="1"/>
                <p:nvPr/>
              </p:nvSpPr>
              <p:spPr>
                <a:xfrm>
                  <a:off x="11101518" y="2399891"/>
                  <a:ext cx="346663" cy="492443"/>
                </a:xfrm>
                <a:prstGeom prst="rect">
                  <a:avLst/>
                </a:prstGeom>
                <a:noFill/>
              </p:spPr>
              <p:txBody>
                <a:bodyPr wrap="square" lIns="0" rIns="0" rtlCol="0">
                  <a:spAutoFit/>
                </a:bodyPr>
                <a:lstStyle/>
                <a:p>
                  <a:r>
                    <a:rPr lang="zh-TW" altLang="en-US" sz="2600" dirty="0">
                      <a:solidFill>
                        <a:srgbClr val="C00000"/>
                      </a:solidFill>
                      <a:latin typeface="Calibri Light" panose="020F0302020204030204" pitchFamily="34" charset="0"/>
                    </a:rPr>
                    <a:t>❸</a:t>
                  </a:r>
                  <a:endParaRPr lang="zh-TW" altLang="en-US" sz="2600" dirty="0">
                    <a:solidFill>
                      <a:srgbClr val="C00000"/>
                    </a:solidFill>
                  </a:endParaRPr>
                </a:p>
              </p:txBody>
            </p:sp>
            <p:sp>
              <p:nvSpPr>
                <p:cNvPr id="19" name="矩形 18"/>
                <p:cNvSpPr/>
                <p:nvPr/>
              </p:nvSpPr>
              <p:spPr>
                <a:xfrm>
                  <a:off x="4359207" y="2500948"/>
                  <a:ext cx="3327468" cy="3724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7" name="矩形 26"/>
                <p:cNvSpPr/>
                <p:nvPr/>
              </p:nvSpPr>
              <p:spPr>
                <a:xfrm>
                  <a:off x="10917237" y="2965260"/>
                  <a:ext cx="715223" cy="23973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2" name="圓角矩形 21"/>
                <p:cNvSpPr/>
                <p:nvPr/>
              </p:nvSpPr>
              <p:spPr>
                <a:xfrm>
                  <a:off x="4568166" y="3326136"/>
                  <a:ext cx="572568" cy="2055489"/>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矩形 25"/>
              <p:cNvSpPr/>
              <p:nvPr/>
            </p:nvSpPr>
            <p:spPr>
              <a:xfrm>
                <a:off x="2386086" y="1726264"/>
                <a:ext cx="894833" cy="3348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cxnSp>
          <p:nvCxnSpPr>
            <p:cNvPr id="13" name="肘形接點 12"/>
            <p:cNvCxnSpPr/>
            <p:nvPr/>
          </p:nvCxnSpPr>
          <p:spPr>
            <a:xfrm>
              <a:off x="2678685" y="2070894"/>
              <a:ext cx="1234953" cy="616272"/>
            </a:xfrm>
            <a:prstGeom prst="bentConnector3">
              <a:avLst>
                <a:gd name="adj1" fmla="val 36117"/>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36225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822035" y="2935025"/>
            <a:ext cx="10206183" cy="3655537"/>
          </a:xfrm>
          <a:prstGeom prst="rect">
            <a:avLst/>
          </a:prstGeom>
          <a:ln>
            <a:solidFill>
              <a:srgbClr val="0070C0"/>
            </a:solidFill>
          </a:ln>
        </p:spPr>
      </p:pic>
      <p:sp>
        <p:nvSpPr>
          <p:cNvPr id="2" name="標題 1"/>
          <p:cNvSpPr>
            <a:spLocks noGrp="1"/>
          </p:cNvSpPr>
          <p:nvPr>
            <p:ph type="title"/>
          </p:nvPr>
        </p:nvSpPr>
        <p:spPr>
          <a:xfrm>
            <a:off x="669956" y="0"/>
            <a:ext cx="7772400" cy="854496"/>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3</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a:t>
            </a:r>
            <a:r>
              <a:rPr lang="zh-TW" altLang="zh-TW" sz="4000" b="1" dirty="0">
                <a:solidFill>
                  <a:srgbClr val="002060"/>
                </a:solidFill>
                <a:latin typeface="微軟正黑體" panose="020B0604030504040204" pitchFamily="34" charset="-120"/>
                <a:ea typeface="微軟正黑體" panose="020B0604030504040204" pitchFamily="34" charset="-120"/>
              </a:rPr>
              <a:t>資料編修</a:t>
            </a:r>
            <a:r>
              <a:rPr lang="en-US" altLang="zh-TW" sz="4000" b="1" dirty="0">
                <a:solidFill>
                  <a:srgbClr val="002060"/>
                </a:solidFill>
                <a:latin typeface="微軟正黑體" panose="020B0604030504040204" pitchFamily="34" charset="-120"/>
                <a:ea typeface="微軟正黑體" panose="020B0604030504040204" pitchFamily="34" charset="-120"/>
              </a:rPr>
              <a:t>  </a:t>
            </a:r>
            <a:r>
              <a:rPr lang="en-US" altLang="zh-TW" sz="4000" b="1" dirty="0" smtClean="0">
                <a:solidFill>
                  <a:srgbClr val="002060"/>
                </a:solidFill>
                <a:latin typeface="微軟正黑體" panose="020B0604030504040204" pitchFamily="34" charset="-120"/>
                <a:ea typeface="微軟正黑體" panose="020B0604030504040204" pitchFamily="34" charset="-120"/>
              </a:rPr>
              <a:t>(2/5)</a:t>
            </a:r>
            <a:endParaRPr lang="zh-TW" altLang="en-US" sz="4800" dirty="0"/>
          </a:p>
        </p:txBody>
      </p:sp>
      <p:sp>
        <p:nvSpPr>
          <p:cNvPr id="4" name="內容版面配置區 3"/>
          <p:cNvSpPr>
            <a:spLocks noGrp="1"/>
          </p:cNvSpPr>
          <p:nvPr>
            <p:ph idx="1"/>
          </p:nvPr>
        </p:nvSpPr>
        <p:spPr>
          <a:xfrm>
            <a:off x="669956" y="907178"/>
            <a:ext cx="11271564" cy="1808040"/>
          </a:xfrm>
        </p:spPr>
        <p:txBody>
          <a:bodyPr>
            <a:normAutofit lnSpcReduction="10000"/>
          </a:bodyPr>
          <a:lstStyle/>
          <a:p>
            <a:pPr marL="0" indent="0">
              <a:spcBef>
                <a:spcPts val="1200"/>
              </a:spcBef>
              <a:spcAft>
                <a:spcPts val="600"/>
              </a:spcAft>
              <a:buNone/>
            </a:pPr>
            <a:r>
              <a:rPr lang="zh-TW" altLang="en-US" sz="2400" b="1" dirty="0" smtClean="0">
                <a:solidFill>
                  <a:srgbClr val="0070C0"/>
                </a:solidFill>
                <a:latin typeface="微軟正黑體" panose="020B0604030504040204" pitchFamily="34" charset="-120"/>
                <a:ea typeface="微軟正黑體" panose="020B0604030504040204" pitchFamily="34" charset="-120"/>
              </a:rPr>
              <a:t>查詢</a:t>
            </a:r>
            <a:r>
              <a:rPr lang="zh-TW" altLang="zh-TW" sz="2400" b="1" dirty="0">
                <a:solidFill>
                  <a:srgbClr val="0070C0"/>
                </a:solidFill>
                <a:latin typeface="微軟正黑體" panose="020B0604030504040204" pitchFamily="34" charset="-120"/>
                <a:ea typeface="微軟正黑體" panose="020B0604030504040204" pitchFamily="34" charset="-120"/>
              </a:rPr>
              <a:t>資料</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0" indent="0">
              <a:lnSpc>
                <a:spcPct val="120000"/>
              </a:lnSpc>
              <a:spcBef>
                <a:spcPts val="600"/>
              </a:spcBef>
              <a:spcAft>
                <a:spcPts val="600"/>
              </a:spcAft>
              <a:buNone/>
            </a:pPr>
            <a:r>
              <a:rPr lang="zh-TW" altLang="zh-TW" sz="2400" b="1" dirty="0" smtClean="0">
                <a:latin typeface="微軟正黑體" panose="020B0604030504040204" pitchFamily="34" charset="-120"/>
                <a:ea typeface="微軟正黑體" panose="020B0604030504040204" pitchFamily="34" charset="-120"/>
              </a:rPr>
              <a:t>若</a:t>
            </a:r>
            <a:r>
              <a:rPr lang="zh-TW" altLang="zh-TW" sz="2400" b="1" dirty="0">
                <a:latin typeface="微軟正黑體" panose="020B0604030504040204" pitchFamily="34" charset="-120"/>
                <a:ea typeface="微軟正黑體" panose="020B0604030504040204" pitchFamily="34" charset="-120"/>
              </a:rPr>
              <a:t>國中</a:t>
            </a:r>
            <a:r>
              <a:rPr lang="zh-TW" altLang="zh-TW" sz="2400" b="1" dirty="0" smtClean="0">
                <a:latin typeface="微軟正黑體" panose="020B0604030504040204" pitchFamily="34" charset="-120"/>
                <a:ea typeface="微軟正黑體" panose="020B0604030504040204" pitchFamily="34" charset="-120"/>
              </a:rPr>
              <a:t>報名</a:t>
            </a:r>
            <a:r>
              <a:rPr lang="zh-TW" altLang="en-US" sz="2400" b="1" dirty="0" smtClean="0">
                <a:latin typeface="微軟正黑體" panose="020B0604030504040204" pitchFamily="34" charset="-120"/>
                <a:ea typeface="微軟正黑體" panose="020B0604030504040204" pitchFamily="34" charset="-120"/>
              </a:rPr>
              <a:t>免試</a:t>
            </a:r>
            <a:r>
              <a:rPr lang="zh-TW" altLang="zh-TW" sz="2400" b="1" dirty="0" smtClean="0">
                <a:latin typeface="微軟正黑體" panose="020B0604030504040204" pitchFamily="34" charset="-120"/>
                <a:ea typeface="微軟正黑體" panose="020B0604030504040204" pitchFamily="34" charset="-120"/>
              </a:rPr>
              <a:t>生</a:t>
            </a:r>
            <a:r>
              <a:rPr lang="zh-TW" altLang="zh-TW" sz="2400" b="1" dirty="0">
                <a:latin typeface="微軟正黑體" panose="020B0604030504040204" pitchFamily="34" charset="-120"/>
                <a:ea typeface="微軟正黑體" panose="020B0604030504040204" pitchFamily="34" charset="-120"/>
              </a:rPr>
              <a:t>數量較多，可以輸入</a:t>
            </a:r>
            <a:r>
              <a:rPr lang="zh-TW" altLang="zh-TW" sz="2400" b="1" dirty="0" smtClean="0">
                <a:latin typeface="微軟正黑體" panose="020B0604030504040204" pitchFamily="34" charset="-120"/>
                <a:ea typeface="微軟正黑體" panose="020B0604030504040204" pitchFamily="34" charset="-120"/>
              </a:rPr>
              <a:t>班級條件，</a:t>
            </a:r>
            <a:r>
              <a:rPr lang="zh-TW" altLang="en-US" sz="2400" b="1" dirty="0" smtClean="0">
                <a:latin typeface="微軟正黑體" panose="020B0604030504040204" pitchFamily="34" charset="-120"/>
                <a:ea typeface="微軟正黑體" panose="020B0604030504040204" pitchFamily="34" charset="-120"/>
              </a:rPr>
              <a:t>點選查詢後</a:t>
            </a:r>
            <a:r>
              <a:rPr lang="zh-TW" altLang="zh-TW" sz="2400" b="1" dirty="0" smtClean="0">
                <a:latin typeface="微軟正黑體" panose="020B0604030504040204" pitchFamily="34" charset="-120"/>
                <a:ea typeface="微軟正黑體" panose="020B0604030504040204" pitchFamily="34" charset="-120"/>
              </a:rPr>
              <a:t>呈現</a:t>
            </a:r>
            <a:r>
              <a:rPr lang="zh-TW" altLang="en-US" sz="2400" b="1" dirty="0" smtClean="0">
                <a:latin typeface="微軟正黑體" panose="020B0604030504040204" pitchFamily="34" charset="-120"/>
                <a:ea typeface="微軟正黑體" panose="020B0604030504040204" pitchFamily="34" charset="-120"/>
              </a:rPr>
              <a:t>該班次免試</a:t>
            </a:r>
            <a:r>
              <a:rPr lang="zh-TW" altLang="zh-TW" sz="2400" b="1" dirty="0" smtClean="0">
                <a:latin typeface="微軟正黑體" panose="020B0604030504040204" pitchFamily="34" charset="-120"/>
                <a:ea typeface="微軟正黑體" panose="020B0604030504040204" pitchFamily="34" charset="-120"/>
              </a:rPr>
              <a:t>生資料</a:t>
            </a:r>
            <a:r>
              <a:rPr lang="zh-TW" altLang="en-US" sz="2400" b="1" dirty="0" smtClean="0">
                <a:latin typeface="微軟正黑體" panose="020B0604030504040204" pitchFamily="34" charset="-120"/>
                <a:ea typeface="微軟正黑體" panose="020B0604030504040204" pitchFamily="34" charset="-120"/>
              </a:rPr>
              <a:t>可供編修。</a:t>
            </a:r>
            <a:r>
              <a:rPr lang="en-US" altLang="zh-TW" sz="2400" b="1" dirty="0" smtClean="0">
                <a:latin typeface="微軟正黑體" panose="020B0604030504040204" pitchFamily="34" charset="-120"/>
                <a:ea typeface="微軟正黑體" panose="020B0604030504040204" pitchFamily="34" charset="-120"/>
              </a:rPr>
              <a:t/>
            </a:r>
            <a:br>
              <a:rPr lang="en-US" altLang="zh-TW" sz="2400" b="1" dirty="0" smtClean="0">
                <a:latin typeface="微軟正黑體" panose="020B0604030504040204" pitchFamily="34" charset="-120"/>
                <a:ea typeface="微軟正黑體" panose="020B0604030504040204" pitchFamily="34" charset="-120"/>
              </a:rPr>
            </a:br>
            <a:r>
              <a:rPr lang="en-US" altLang="zh-TW" sz="24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zh-TW" sz="2400" b="1" dirty="0" smtClean="0">
                <a:solidFill>
                  <a:srgbClr val="0070C0"/>
                </a:solidFill>
                <a:latin typeface="微軟正黑體" panose="020B0604030504040204" pitchFamily="34" charset="-120"/>
                <a:ea typeface="微軟正黑體" panose="020B0604030504040204" pitchFamily="34" charset="-120"/>
              </a:rPr>
              <a:t>本</a:t>
            </a:r>
            <a:r>
              <a:rPr lang="zh-TW" altLang="zh-TW" sz="2400" b="1" dirty="0">
                <a:solidFill>
                  <a:srgbClr val="0070C0"/>
                </a:solidFill>
                <a:latin typeface="微軟正黑體" panose="020B0604030504040204" pitchFamily="34" charset="-120"/>
                <a:ea typeface="微軟正黑體" panose="020B0604030504040204" pitchFamily="34" charset="-120"/>
              </a:rPr>
              <a:t>例</a:t>
            </a:r>
            <a:r>
              <a:rPr lang="zh-TW" altLang="zh-TW" sz="2400" b="1" dirty="0" smtClean="0">
                <a:solidFill>
                  <a:srgbClr val="0070C0"/>
                </a:solidFill>
                <a:latin typeface="微軟正黑體" panose="020B0604030504040204" pitchFamily="34" charset="-120"/>
                <a:ea typeface="微軟正黑體" panose="020B0604030504040204" pitchFamily="34" charset="-120"/>
              </a:rPr>
              <a:t>說明</a:t>
            </a:r>
            <a:r>
              <a:rPr lang="zh-TW" altLang="en-US" sz="2400" b="1" dirty="0" smtClean="0">
                <a:solidFill>
                  <a:srgbClr val="0070C0"/>
                </a:solidFill>
                <a:latin typeface="微軟正黑體" panose="020B0604030504040204" pitchFamily="34" charset="-120"/>
                <a:ea typeface="微軟正黑體" panose="020B0604030504040204" pitchFamily="34" charset="-120"/>
              </a:rPr>
              <a:t>選擇特定班級</a:t>
            </a:r>
            <a:r>
              <a:rPr lang="zh-TW" altLang="zh-TW" sz="2400" b="1" dirty="0" smtClean="0">
                <a:solidFill>
                  <a:srgbClr val="0070C0"/>
                </a:solidFill>
                <a:latin typeface="微軟正黑體" panose="020B0604030504040204" pitchFamily="34" charset="-120"/>
                <a:ea typeface="微軟正黑體" panose="020B0604030504040204" pitchFamily="34" charset="-120"/>
              </a:rPr>
              <a:t>，</a:t>
            </a:r>
            <a:r>
              <a:rPr lang="zh-TW" altLang="en-US" sz="2400" b="1" dirty="0" smtClean="0">
                <a:solidFill>
                  <a:srgbClr val="0070C0"/>
                </a:solidFill>
                <a:latin typeface="微軟正黑體" panose="020B0604030504040204" pitchFamily="34" charset="-120"/>
                <a:ea typeface="微軟正黑體" panose="020B0604030504040204" pitchFamily="34" charset="-120"/>
              </a:rPr>
              <a:t>查詢</a:t>
            </a:r>
            <a:r>
              <a:rPr lang="zh-TW" altLang="zh-TW" sz="2400" b="1" dirty="0" smtClean="0">
                <a:solidFill>
                  <a:srgbClr val="0070C0"/>
                </a:solidFill>
                <a:latin typeface="微軟正黑體" panose="020B0604030504040204" pitchFamily="34" charset="-120"/>
                <a:ea typeface="微軟正黑體" panose="020B0604030504040204" pitchFamily="34" charset="-120"/>
              </a:rPr>
              <a:t>顯示</a:t>
            </a:r>
            <a:r>
              <a:rPr lang="en-US" altLang="zh-TW" sz="2400" b="1" dirty="0">
                <a:solidFill>
                  <a:srgbClr val="0070C0"/>
                </a:solidFill>
                <a:latin typeface="微軟正黑體" panose="020B0604030504040204" pitchFamily="34" charset="-120"/>
                <a:ea typeface="微軟正黑體" panose="020B0604030504040204" pitchFamily="34" charset="-120"/>
              </a:rPr>
              <a:t>9</a:t>
            </a:r>
            <a:r>
              <a:rPr lang="zh-TW" altLang="zh-TW" sz="2400" b="1" dirty="0" smtClean="0">
                <a:solidFill>
                  <a:srgbClr val="0070C0"/>
                </a:solidFill>
                <a:latin typeface="微軟正黑體" panose="020B0604030504040204" pitchFamily="34" charset="-120"/>
                <a:ea typeface="微軟正黑體" panose="020B0604030504040204" pitchFamily="34" charset="-120"/>
              </a:rPr>
              <a:t>年級</a:t>
            </a:r>
            <a:r>
              <a:rPr lang="en-US" altLang="zh-TW" sz="2400" b="1" dirty="0" smtClean="0">
                <a:solidFill>
                  <a:srgbClr val="0070C0"/>
                </a:solidFill>
                <a:latin typeface="微軟正黑體" panose="020B0604030504040204" pitchFamily="34" charset="-120"/>
                <a:ea typeface="微軟正黑體" panose="020B0604030504040204" pitchFamily="34" charset="-120"/>
              </a:rPr>
              <a:t>3</a:t>
            </a:r>
            <a:r>
              <a:rPr lang="zh-TW" altLang="zh-TW" sz="2400" b="1" dirty="0" smtClean="0">
                <a:solidFill>
                  <a:srgbClr val="0070C0"/>
                </a:solidFill>
                <a:latin typeface="微軟正黑體" panose="020B0604030504040204" pitchFamily="34" charset="-120"/>
                <a:ea typeface="微軟正黑體" panose="020B0604030504040204" pitchFamily="34" charset="-120"/>
              </a:rPr>
              <a:t>班</a:t>
            </a:r>
            <a:r>
              <a:rPr lang="zh-TW" altLang="en-US" sz="2400" b="1" dirty="0" smtClean="0">
                <a:solidFill>
                  <a:srgbClr val="0070C0"/>
                </a:solidFill>
                <a:latin typeface="微軟正黑體" panose="020B0604030504040204" pitchFamily="34" charset="-120"/>
                <a:ea typeface="微軟正黑體" panose="020B0604030504040204" pitchFamily="34" charset="-120"/>
              </a:rPr>
              <a:t>免試</a:t>
            </a:r>
            <a:r>
              <a:rPr lang="zh-TW" altLang="zh-TW" sz="2400" b="1" dirty="0" smtClean="0">
                <a:solidFill>
                  <a:srgbClr val="0070C0"/>
                </a:solidFill>
                <a:latin typeface="微軟正黑體" panose="020B0604030504040204" pitchFamily="34" charset="-120"/>
                <a:ea typeface="微軟正黑體" panose="020B0604030504040204" pitchFamily="34" charset="-120"/>
              </a:rPr>
              <a:t>生</a:t>
            </a:r>
            <a:r>
              <a:rPr lang="zh-TW" altLang="zh-TW" sz="2400" b="1" dirty="0">
                <a:solidFill>
                  <a:srgbClr val="0070C0"/>
                </a:solidFill>
                <a:latin typeface="微軟正黑體" panose="020B0604030504040204" pitchFamily="34" charset="-120"/>
                <a:ea typeface="微軟正黑體" panose="020B0604030504040204" pitchFamily="34" charset="-120"/>
              </a:rPr>
              <a:t>報名資料。</a:t>
            </a:r>
            <a:endParaRPr lang="zh-TW" altLang="en-US" sz="2400" b="1" dirty="0">
              <a:solidFill>
                <a:srgbClr val="0070C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56</a:t>
            </a:fld>
            <a:endParaRPr lang="zh-TW" altLang="en-US" sz="2000" dirty="0">
              <a:solidFill>
                <a:schemeClr val="tx1"/>
              </a:solidFill>
            </a:endParaRPr>
          </a:p>
        </p:txBody>
      </p:sp>
      <p:grpSp>
        <p:nvGrpSpPr>
          <p:cNvPr id="20" name="群組 19"/>
          <p:cNvGrpSpPr/>
          <p:nvPr/>
        </p:nvGrpSpPr>
        <p:grpSpPr>
          <a:xfrm>
            <a:off x="3022967" y="3676073"/>
            <a:ext cx="4356888" cy="2798618"/>
            <a:chOff x="2787577" y="3295828"/>
            <a:chExt cx="4356888" cy="2798618"/>
          </a:xfrm>
        </p:grpSpPr>
        <p:sp>
          <p:nvSpPr>
            <p:cNvPr id="6" name="矩形 5"/>
            <p:cNvSpPr/>
            <p:nvPr/>
          </p:nvSpPr>
          <p:spPr>
            <a:xfrm>
              <a:off x="4202053" y="3295828"/>
              <a:ext cx="2942412" cy="4856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8" name="矩形 7"/>
            <p:cNvSpPr/>
            <p:nvPr/>
          </p:nvSpPr>
          <p:spPr>
            <a:xfrm>
              <a:off x="2787577" y="3781453"/>
              <a:ext cx="976378" cy="231299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2" name="右彎箭號 11"/>
            <p:cNvSpPr/>
            <p:nvPr/>
          </p:nvSpPr>
          <p:spPr>
            <a:xfrm rot="16200000" flipH="1">
              <a:off x="3577844" y="3135746"/>
              <a:ext cx="322130" cy="926287"/>
            </a:xfrm>
            <a:prstGeom prst="bentArrow">
              <a:avLst>
                <a:gd name="adj1" fmla="val 17380"/>
                <a:gd name="adj2" fmla="val 23649"/>
                <a:gd name="adj3" fmla="val 30621"/>
                <a:gd name="adj4" fmla="val 2938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圓角矩形 9"/>
            <p:cNvSpPr/>
            <p:nvPr/>
          </p:nvSpPr>
          <p:spPr>
            <a:xfrm>
              <a:off x="5322903" y="4493453"/>
              <a:ext cx="452042" cy="148092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450266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2067368" y="2903302"/>
            <a:ext cx="8192942" cy="1474236"/>
          </a:xfrm>
          <a:prstGeom prst="rect">
            <a:avLst/>
          </a:prstGeom>
          <a:ln>
            <a:solidFill>
              <a:srgbClr val="0070C0"/>
            </a:solidFill>
          </a:ln>
        </p:spPr>
      </p:pic>
      <p:sp>
        <p:nvSpPr>
          <p:cNvPr id="2" name="標題 1"/>
          <p:cNvSpPr>
            <a:spLocks noGrp="1"/>
          </p:cNvSpPr>
          <p:nvPr>
            <p:ph type="title"/>
          </p:nvPr>
        </p:nvSpPr>
        <p:spPr>
          <a:xfrm>
            <a:off x="1800572" y="187430"/>
            <a:ext cx="7772400" cy="77809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3</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a:t>
            </a:r>
            <a:r>
              <a:rPr lang="zh-TW" altLang="zh-TW" sz="4000" b="1" dirty="0">
                <a:solidFill>
                  <a:srgbClr val="002060"/>
                </a:solidFill>
                <a:latin typeface="微軟正黑體" panose="020B0604030504040204" pitchFamily="34" charset="-120"/>
                <a:ea typeface="微軟正黑體" panose="020B0604030504040204" pitchFamily="34" charset="-120"/>
              </a:rPr>
              <a:t>資料編修</a:t>
            </a:r>
            <a:r>
              <a:rPr lang="en-US" altLang="zh-TW" sz="4000" b="1" dirty="0">
                <a:solidFill>
                  <a:srgbClr val="002060"/>
                </a:solidFill>
                <a:latin typeface="微軟正黑體" panose="020B0604030504040204" pitchFamily="34" charset="-120"/>
                <a:ea typeface="微軟正黑體" panose="020B0604030504040204" pitchFamily="34" charset="-120"/>
              </a:rPr>
              <a:t>  </a:t>
            </a:r>
            <a:r>
              <a:rPr lang="en-US" altLang="zh-TW" sz="4000" b="1" dirty="0" smtClean="0">
                <a:solidFill>
                  <a:srgbClr val="002060"/>
                </a:solidFill>
                <a:latin typeface="微軟正黑體" panose="020B0604030504040204" pitchFamily="34" charset="-120"/>
                <a:ea typeface="微軟正黑體" panose="020B0604030504040204" pitchFamily="34" charset="-120"/>
              </a:rPr>
              <a:t>(3/5)</a:t>
            </a:r>
            <a:endParaRPr lang="zh-TW" altLang="en-US" sz="4800" dirty="0"/>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57</a:t>
            </a:fld>
            <a:endParaRPr lang="zh-TW" altLang="en-US" sz="2000" dirty="0">
              <a:solidFill>
                <a:schemeClr val="tx1"/>
              </a:solidFill>
            </a:endParaRPr>
          </a:p>
        </p:txBody>
      </p:sp>
      <p:sp>
        <p:nvSpPr>
          <p:cNvPr id="8" name="文字方塊 7"/>
          <p:cNvSpPr txBox="1"/>
          <p:nvPr/>
        </p:nvSpPr>
        <p:spPr>
          <a:xfrm>
            <a:off x="2067368" y="1048046"/>
            <a:ext cx="8412094" cy="1831271"/>
          </a:xfrm>
          <a:prstGeom prst="rect">
            <a:avLst/>
          </a:prstGeom>
          <a:noFill/>
        </p:spPr>
        <p:txBody>
          <a:bodyPr wrap="square" rtlCol="0">
            <a:spAutoFit/>
          </a:bodyPr>
          <a:lstStyle/>
          <a:p>
            <a:pPr>
              <a:spcBef>
                <a:spcPts val="580"/>
              </a:spcBef>
              <a:buClr>
                <a:schemeClr val="accent1"/>
              </a:buClr>
              <a:buSzPct val="85000"/>
            </a:pPr>
            <a:r>
              <a:rPr lang="zh-TW" altLang="zh-TW" sz="2800" b="1" dirty="0" smtClean="0">
                <a:solidFill>
                  <a:srgbClr val="0070C0"/>
                </a:solidFill>
                <a:latin typeface="微軟正黑體" panose="020B0604030504040204" pitchFamily="34" charset="-120"/>
                <a:ea typeface="微軟正黑體" panose="020B0604030504040204" pitchFamily="34" charset="-120"/>
              </a:rPr>
              <a:t>編修</a:t>
            </a:r>
            <a:r>
              <a:rPr lang="zh-TW" altLang="zh-TW" sz="2800" b="1" dirty="0">
                <a:solidFill>
                  <a:srgbClr val="0070C0"/>
                </a:solidFill>
                <a:latin typeface="微軟正黑體" panose="020B0604030504040204" pitchFamily="34" charset="-120"/>
                <a:ea typeface="微軟正黑體" panose="020B0604030504040204" pitchFamily="34" charset="-120"/>
              </a:rPr>
              <a:t>基本資料</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marL="342900" indent="-342900">
              <a:lnSpc>
                <a:spcPts val="3000"/>
              </a:lnSpc>
              <a:spcBef>
                <a:spcPts val="580"/>
              </a:spcBef>
              <a:buSzPct val="85000"/>
              <a:buFont typeface="Wingdings" panose="05000000000000000000" pitchFamily="2" charset="2"/>
              <a:buChar char="Ø"/>
            </a:pPr>
            <a:r>
              <a:rPr lang="zh-TW" altLang="en-US" sz="2200" b="1" dirty="0">
                <a:latin typeface="微軟正黑體" panose="020B0604030504040204" pitchFamily="34" charset="-120"/>
                <a:ea typeface="微軟正黑體" panose="020B0604030504040204" pitchFamily="34" charset="-120"/>
              </a:rPr>
              <a:t>點選欲修改資料之</a:t>
            </a:r>
            <a:r>
              <a:rPr lang="zh-TW" altLang="en-US" sz="2200" b="1" dirty="0" smtClean="0">
                <a:latin typeface="微軟正黑體" panose="020B0604030504040204" pitchFamily="34" charset="-120"/>
                <a:ea typeface="微軟正黑體" panose="020B0604030504040204" pitchFamily="34" charset="-120"/>
              </a:rPr>
              <a:t>學生左側</a:t>
            </a:r>
            <a:r>
              <a:rPr lang="zh-TW" altLang="en-US" sz="2200" b="1" dirty="0">
                <a:latin typeface="微軟正黑體" panose="020B0604030504040204" pitchFamily="34" charset="-120"/>
                <a:ea typeface="微軟正黑體" panose="020B0604030504040204" pitchFamily="34" charset="-120"/>
              </a:rPr>
              <a:t>「</a:t>
            </a:r>
            <a:r>
              <a:rPr lang="zh-TW" altLang="en-US" sz="2200" b="1" dirty="0" smtClean="0">
                <a:latin typeface="微軟正黑體" panose="020B0604030504040204" pitchFamily="34" charset="-120"/>
                <a:ea typeface="微軟正黑體" panose="020B0604030504040204" pitchFamily="34" charset="-120"/>
              </a:rPr>
              <a:t>編輯」</a:t>
            </a:r>
            <a:r>
              <a:rPr lang="zh-TW" altLang="en-US" sz="2200" b="1" dirty="0">
                <a:latin typeface="微軟正黑體" panose="020B0604030504040204" pitchFamily="34" charset="-120"/>
                <a:ea typeface="微軟正黑體" panose="020B0604030504040204" pitchFamily="34" charset="-120"/>
              </a:rPr>
              <a:t>功能鍵。</a:t>
            </a:r>
            <a:endParaRPr lang="en-US" altLang="zh-TW" sz="2200" b="1" dirty="0">
              <a:latin typeface="微軟正黑體" panose="020B0604030504040204" pitchFamily="34" charset="-120"/>
              <a:ea typeface="微軟正黑體" panose="020B0604030504040204" pitchFamily="34" charset="-120"/>
            </a:endParaRPr>
          </a:p>
          <a:p>
            <a:pPr marL="342900" indent="-342900">
              <a:lnSpc>
                <a:spcPts val="3000"/>
              </a:lnSpc>
              <a:spcBef>
                <a:spcPts val="580"/>
              </a:spcBef>
              <a:buSzPct val="85000"/>
              <a:buFont typeface="Wingdings" panose="05000000000000000000" pitchFamily="2" charset="2"/>
              <a:buChar char="Ø"/>
            </a:pPr>
            <a:r>
              <a:rPr lang="zh-TW" altLang="en-US" sz="2200" b="1" dirty="0">
                <a:latin typeface="微軟正黑體" panose="020B0604030504040204" pitchFamily="34" charset="-120"/>
                <a:ea typeface="微軟正黑體" panose="020B0604030504040204" pitchFamily="34" charset="-120"/>
              </a:rPr>
              <a:t>系統跳出點欲選編修學生之報名基本資料視窗，編修完畢後</a:t>
            </a:r>
            <a:r>
              <a:rPr lang="zh-TW" altLang="zh-TW" sz="2200" b="1" dirty="0">
                <a:latin typeface="微軟正黑體" panose="020B0604030504040204" pitchFamily="34" charset="-120"/>
                <a:ea typeface="微軟正黑體" panose="020B0604030504040204" pitchFamily="34" charset="-120"/>
              </a:rPr>
              <a:t>點</a:t>
            </a:r>
            <a:r>
              <a:rPr lang="zh-TW" altLang="en-US" sz="2200" b="1" dirty="0">
                <a:latin typeface="微軟正黑體" panose="020B0604030504040204" pitchFamily="34" charset="-120"/>
                <a:ea typeface="微軟正黑體" panose="020B0604030504040204" pitchFamily="34" charset="-120"/>
              </a:rPr>
              <a:t>選「</a:t>
            </a:r>
            <a:r>
              <a:rPr lang="zh-TW" altLang="en-US" sz="2200" b="1" dirty="0" smtClean="0">
                <a:latin typeface="微軟正黑體" panose="020B0604030504040204" pitchFamily="34" charset="-120"/>
                <a:ea typeface="微軟正黑體" panose="020B0604030504040204" pitchFamily="34" charset="-120"/>
              </a:rPr>
              <a:t>儲存」</a:t>
            </a:r>
            <a:r>
              <a:rPr lang="zh-TW" altLang="en-US" sz="2200" b="1" dirty="0">
                <a:latin typeface="微軟正黑體" panose="020B0604030504040204" pitchFamily="34" charset="-120"/>
                <a:ea typeface="微軟正黑體" panose="020B0604030504040204" pitchFamily="34" charset="-120"/>
              </a:rPr>
              <a:t>鍵即</a:t>
            </a:r>
            <a:r>
              <a:rPr lang="zh-TW" altLang="zh-TW" sz="2200" b="1" dirty="0">
                <a:latin typeface="微軟正黑體" panose="020B0604030504040204" pitchFamily="34" charset="-120"/>
                <a:ea typeface="微軟正黑體" panose="020B0604030504040204" pitchFamily="34" charset="-120"/>
              </a:rPr>
              <a:t>完成編</a:t>
            </a:r>
            <a:r>
              <a:rPr lang="zh-TW" altLang="en-US" sz="2200" b="1" dirty="0">
                <a:latin typeface="微軟正黑體" panose="020B0604030504040204" pitchFamily="34" charset="-120"/>
                <a:ea typeface="微軟正黑體" panose="020B0604030504040204" pitchFamily="34" charset="-120"/>
              </a:rPr>
              <a:t>修</a:t>
            </a:r>
            <a:r>
              <a:rPr lang="zh-TW" altLang="zh-TW" sz="2200" b="1" dirty="0" smtClean="0">
                <a:latin typeface="微軟正黑體" panose="020B0604030504040204" pitchFamily="34" charset="-120"/>
                <a:ea typeface="微軟正黑體" panose="020B0604030504040204" pitchFamily="34" charset="-120"/>
              </a:rPr>
              <a:t>。</a:t>
            </a:r>
            <a:endParaRPr lang="zh-TW" altLang="en-US" sz="2200" dirty="0">
              <a:solidFill>
                <a:schemeClr val="tx1">
                  <a:lumMod val="75000"/>
                  <a:lumOff val="25000"/>
                </a:schemeClr>
              </a:solidFill>
              <a:latin typeface="標楷體" panose="03000509000000000000" pitchFamily="65" charset="-120"/>
              <a:ea typeface="標楷體" panose="03000509000000000000" pitchFamily="65" charset="-120"/>
            </a:endParaRPr>
          </a:p>
        </p:txBody>
      </p:sp>
      <p:grpSp>
        <p:nvGrpSpPr>
          <p:cNvPr id="5" name="群組 4"/>
          <p:cNvGrpSpPr/>
          <p:nvPr/>
        </p:nvGrpSpPr>
        <p:grpSpPr>
          <a:xfrm>
            <a:off x="2094128" y="2915290"/>
            <a:ext cx="4179287" cy="1450259"/>
            <a:chOff x="2094128" y="2915290"/>
            <a:chExt cx="4179287" cy="1450259"/>
          </a:xfrm>
        </p:grpSpPr>
        <p:sp>
          <p:nvSpPr>
            <p:cNvPr id="18" name="向右箭號 17"/>
            <p:cNvSpPr/>
            <p:nvPr/>
          </p:nvSpPr>
          <p:spPr>
            <a:xfrm>
              <a:off x="2890981" y="3939496"/>
              <a:ext cx="1764587" cy="2880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094128" y="2915290"/>
              <a:ext cx="796854" cy="14502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9" name="圓角矩形 8"/>
            <p:cNvSpPr/>
            <p:nvPr/>
          </p:nvSpPr>
          <p:spPr>
            <a:xfrm>
              <a:off x="5805172" y="3348092"/>
              <a:ext cx="468243" cy="95693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矩形 21"/>
          <p:cNvSpPr/>
          <p:nvPr/>
        </p:nvSpPr>
        <p:spPr>
          <a:xfrm>
            <a:off x="5901476" y="4013911"/>
            <a:ext cx="618836" cy="6960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5"/>
          <a:stretch>
            <a:fillRect/>
          </a:stretch>
        </p:blipFill>
        <p:spPr>
          <a:xfrm>
            <a:off x="5008010" y="3413174"/>
            <a:ext cx="6254501" cy="3245508"/>
          </a:xfrm>
          <a:prstGeom prst="rect">
            <a:avLst/>
          </a:prstGeom>
          <a:ln>
            <a:solidFill>
              <a:schemeClr val="accent1"/>
            </a:solidFill>
          </a:ln>
        </p:spPr>
      </p:pic>
      <p:sp>
        <p:nvSpPr>
          <p:cNvPr id="13" name="文字方塊 12"/>
          <p:cNvSpPr txBox="1"/>
          <p:nvPr/>
        </p:nvSpPr>
        <p:spPr>
          <a:xfrm>
            <a:off x="6273415" y="3862771"/>
            <a:ext cx="586463" cy="153888"/>
          </a:xfrm>
          <a:prstGeom prst="rect">
            <a:avLst/>
          </a:prstGeom>
          <a:solidFill>
            <a:schemeClr val="bg1"/>
          </a:solidFill>
        </p:spPr>
        <p:txBody>
          <a:bodyPr wrap="square" lIns="0" tIns="0" rIns="0" bIns="0" rtlCol="0">
            <a:spAutoFit/>
          </a:bodyPr>
          <a:lstStyle/>
          <a:p>
            <a:r>
              <a:rPr lang="en-US" altLang="zh-TW" sz="1000" dirty="0" smtClean="0">
                <a:latin typeface="Times New Roman" panose="02020603050405020304" pitchFamily="18" charset="0"/>
                <a:cs typeface="Times New Roman" panose="02020603050405020304" pitchFamily="18" charset="0"/>
              </a:rPr>
              <a:t>*********</a:t>
            </a:r>
            <a:endParaRPr lang="zh-TW"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407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a:srcRect b="21095"/>
          <a:stretch/>
        </p:blipFill>
        <p:spPr>
          <a:xfrm>
            <a:off x="1209214" y="2705978"/>
            <a:ext cx="9809052" cy="2318696"/>
          </a:xfrm>
          <a:prstGeom prst="rect">
            <a:avLst/>
          </a:prstGeom>
          <a:ln>
            <a:solidFill>
              <a:srgbClr val="0070C0"/>
            </a:solidFill>
          </a:ln>
        </p:spPr>
      </p:pic>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58</a:t>
            </a:fld>
            <a:endParaRPr lang="zh-TW" altLang="en-US" sz="2000" dirty="0">
              <a:solidFill>
                <a:schemeClr val="tx1"/>
              </a:solidFill>
            </a:endParaRPr>
          </a:p>
        </p:txBody>
      </p:sp>
      <p:sp>
        <p:nvSpPr>
          <p:cNvPr id="6" name="矩形 5"/>
          <p:cNvSpPr/>
          <p:nvPr/>
        </p:nvSpPr>
        <p:spPr>
          <a:xfrm>
            <a:off x="2009284" y="1038667"/>
            <a:ext cx="8208912" cy="1560427"/>
          </a:xfrm>
          <a:prstGeom prst="rect">
            <a:avLst/>
          </a:prstGeom>
        </p:spPr>
        <p:txBody>
          <a:bodyPr wrap="square">
            <a:spAutoFit/>
          </a:bodyPr>
          <a:lstStyle/>
          <a:p>
            <a:pPr>
              <a:spcBef>
                <a:spcPts val="580"/>
              </a:spcBef>
              <a:buClr>
                <a:schemeClr val="accent1"/>
              </a:buClr>
              <a:buSzPct val="85000"/>
            </a:pPr>
            <a:r>
              <a:rPr lang="zh-TW" altLang="en-US" sz="2800" b="1" dirty="0" smtClean="0">
                <a:solidFill>
                  <a:srgbClr val="0070C0"/>
                </a:solidFill>
                <a:latin typeface="微軟正黑體" panose="020B0604030504040204" pitchFamily="34" charset="-120"/>
                <a:ea typeface="微軟正黑體" panose="020B0604030504040204" pitchFamily="34" charset="-120"/>
              </a:rPr>
              <a:t>單筆</a:t>
            </a:r>
            <a:r>
              <a:rPr lang="zh-TW" altLang="zh-TW" sz="2800" b="1" dirty="0" smtClean="0">
                <a:solidFill>
                  <a:srgbClr val="0070C0"/>
                </a:solidFill>
                <a:latin typeface="微軟正黑體" panose="020B0604030504040204" pitchFamily="34" charset="-120"/>
                <a:ea typeface="微軟正黑體" panose="020B0604030504040204" pitchFamily="34" charset="-120"/>
              </a:rPr>
              <a:t>刪除</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a:lnSpc>
                <a:spcPct val="120000"/>
              </a:lnSpc>
              <a:spcBef>
                <a:spcPts val="580"/>
              </a:spcBef>
              <a:buClr>
                <a:schemeClr val="accent1"/>
              </a:buClr>
              <a:buSzPct val="85000"/>
            </a:pPr>
            <a:r>
              <a:rPr lang="zh-TW" altLang="en-US" sz="2600" b="1" dirty="0">
                <a:latin typeface="微軟正黑體" panose="020B0604030504040204" pitchFamily="34" charset="-120"/>
                <a:ea typeface="微軟正黑體" panose="020B0604030504040204" pitchFamily="34" charset="-120"/>
              </a:rPr>
              <a:t>選擇「</a:t>
            </a:r>
            <a:r>
              <a:rPr lang="zh-TW" altLang="zh-TW" sz="2600" b="1" dirty="0">
                <a:latin typeface="微軟正黑體" panose="020B0604030504040204" pitchFamily="34" charset="-120"/>
                <a:ea typeface="微軟正黑體" panose="020B0604030504040204" pitchFamily="34" charset="-120"/>
              </a:rPr>
              <a:t>刪除</a:t>
            </a:r>
            <a:r>
              <a:rPr lang="zh-TW" altLang="en-US" sz="2600" b="1" dirty="0">
                <a:latin typeface="微軟正黑體" panose="020B0604030504040204" pitchFamily="34" charset="-120"/>
                <a:ea typeface="微軟正黑體" panose="020B0604030504040204" pitchFamily="34" charset="-120"/>
              </a:rPr>
              <a:t>」功能鍵立即跳出確認視窗，提醒刪除資料後</a:t>
            </a:r>
            <a:r>
              <a:rPr lang="zh-TW" altLang="zh-TW" sz="2600" b="1" dirty="0">
                <a:latin typeface="微軟正黑體" panose="020B0604030504040204" pitchFamily="34" charset="-120"/>
                <a:ea typeface="微軟正黑體" panose="020B0604030504040204" pitchFamily="34" charset="-120"/>
              </a:rPr>
              <a:t>將無法</a:t>
            </a:r>
            <a:r>
              <a:rPr lang="zh-TW" altLang="zh-TW" sz="2600" b="1" dirty="0" smtClean="0">
                <a:latin typeface="微軟正黑體" panose="020B0604030504040204" pitchFamily="34" charset="-120"/>
                <a:ea typeface="微軟正黑體" panose="020B0604030504040204" pitchFamily="34" charset="-120"/>
              </a:rPr>
              <a:t>復原</a:t>
            </a:r>
            <a:endParaRPr lang="zh-TW" altLang="en-US" sz="2600" b="1" dirty="0">
              <a:latin typeface="微軟正黑體" panose="020B0604030504040204" pitchFamily="34" charset="-120"/>
              <a:ea typeface="微軟正黑體" panose="020B0604030504040204" pitchFamily="34" charset="-120"/>
            </a:endParaRPr>
          </a:p>
        </p:txBody>
      </p:sp>
      <p:sp>
        <p:nvSpPr>
          <p:cNvPr id="10" name="標題 1"/>
          <p:cNvSpPr>
            <a:spLocks noGrp="1"/>
          </p:cNvSpPr>
          <p:nvPr>
            <p:ph type="title"/>
          </p:nvPr>
        </p:nvSpPr>
        <p:spPr>
          <a:xfrm>
            <a:off x="2009284" y="260569"/>
            <a:ext cx="7772400" cy="77809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3</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a:t>
            </a:r>
            <a:r>
              <a:rPr lang="zh-TW" altLang="zh-TW" sz="4000" b="1" dirty="0">
                <a:solidFill>
                  <a:srgbClr val="002060"/>
                </a:solidFill>
                <a:latin typeface="微軟正黑體" panose="020B0604030504040204" pitchFamily="34" charset="-120"/>
                <a:ea typeface="微軟正黑體" panose="020B0604030504040204" pitchFamily="34" charset="-120"/>
              </a:rPr>
              <a:t>資料編修</a:t>
            </a:r>
            <a:r>
              <a:rPr lang="en-US" altLang="zh-TW" sz="4000" b="1" dirty="0">
                <a:solidFill>
                  <a:srgbClr val="002060"/>
                </a:solidFill>
                <a:latin typeface="微軟正黑體" panose="020B0604030504040204" pitchFamily="34" charset="-120"/>
                <a:ea typeface="微軟正黑體" panose="020B0604030504040204" pitchFamily="34" charset="-120"/>
              </a:rPr>
              <a:t>  </a:t>
            </a:r>
            <a:r>
              <a:rPr lang="en-US" altLang="zh-TW" sz="4000" b="1" dirty="0" smtClean="0">
                <a:solidFill>
                  <a:srgbClr val="002060"/>
                </a:solidFill>
                <a:latin typeface="微軟正黑體" panose="020B0604030504040204" pitchFamily="34" charset="-120"/>
                <a:ea typeface="微軟正黑體" panose="020B0604030504040204" pitchFamily="34" charset="-120"/>
              </a:rPr>
              <a:t>(4/5)</a:t>
            </a:r>
            <a:endParaRPr lang="zh-TW" altLang="en-US" sz="4800" dirty="0"/>
          </a:p>
        </p:txBody>
      </p:sp>
      <p:grpSp>
        <p:nvGrpSpPr>
          <p:cNvPr id="5" name="群組 4"/>
          <p:cNvGrpSpPr/>
          <p:nvPr/>
        </p:nvGrpSpPr>
        <p:grpSpPr>
          <a:xfrm>
            <a:off x="6803512" y="3763554"/>
            <a:ext cx="3964582" cy="1142811"/>
            <a:chOff x="5523450" y="4253783"/>
            <a:chExt cx="3964582" cy="1142811"/>
          </a:xfrm>
        </p:grpSpPr>
        <p:sp>
          <p:nvSpPr>
            <p:cNvPr id="8" name="矩形 7"/>
            <p:cNvSpPr/>
            <p:nvPr/>
          </p:nvSpPr>
          <p:spPr>
            <a:xfrm>
              <a:off x="8986230" y="4871493"/>
              <a:ext cx="501802" cy="3084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4" name="向左箭號 3"/>
            <p:cNvSpPr/>
            <p:nvPr/>
          </p:nvSpPr>
          <p:spPr>
            <a:xfrm>
              <a:off x="6808592" y="4921467"/>
              <a:ext cx="2177639" cy="140762"/>
            </a:xfrm>
            <a:prstGeom prst="leftArrow">
              <a:avLst>
                <a:gd name="adj1" fmla="val 50000"/>
                <a:gd name="adj2" fmla="val 11564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5523450" y="4253783"/>
              <a:ext cx="465204" cy="114281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p:cNvSpPr/>
          <p:nvPr/>
        </p:nvSpPr>
        <p:spPr>
          <a:xfrm>
            <a:off x="1396277" y="5779232"/>
            <a:ext cx="9434926" cy="907941"/>
          </a:xfrm>
          <a:prstGeom prst="rect">
            <a:avLst/>
          </a:prstGeom>
          <a:solidFill>
            <a:srgbClr val="FFE5E5"/>
          </a:solidFill>
          <a:ln>
            <a:solidFill>
              <a:srgbClr val="C00000"/>
            </a:solidFill>
          </a:ln>
        </p:spPr>
        <p:txBody>
          <a:bodyPr wrap="square">
            <a:spAutoFit/>
          </a:bodyPr>
          <a:lstStyle/>
          <a:p>
            <a:pPr>
              <a:lnSpc>
                <a:spcPct val="120000"/>
              </a:lnSpc>
              <a:spcBef>
                <a:spcPts val="580"/>
              </a:spcBef>
              <a:buClr>
                <a:schemeClr val="accent1"/>
              </a:buClr>
              <a:buSzPct val="85000"/>
            </a:pPr>
            <a:r>
              <a:rPr lang="zh-TW" altLang="en-US" sz="2000" b="1" dirty="0" smtClean="0">
                <a:solidFill>
                  <a:srgbClr val="C00000"/>
                </a:solidFill>
                <a:latin typeface="微軟正黑體" panose="020B0604030504040204" pitchFamily="34" charset="-120"/>
                <a:ea typeface="微軟正黑體" panose="020B0604030504040204" pitchFamily="34" charset="-120"/>
              </a:rPr>
              <a:t>提醒：若「繳費註記」為「已繳費」，即代表該學生</a:t>
            </a:r>
            <a:r>
              <a:rPr lang="zh-TW" altLang="zh-TW" sz="2000" b="1" dirty="0" smtClean="0">
                <a:solidFill>
                  <a:srgbClr val="C00000"/>
                </a:solidFill>
                <a:latin typeface="微軟正黑體" panose="020B0604030504040204" pitchFamily="34" charset="-120"/>
                <a:ea typeface="微軟正黑體" panose="020B0604030504040204" pitchFamily="34" charset="-120"/>
              </a:rPr>
              <a:t>已</a:t>
            </a:r>
            <a:r>
              <a:rPr lang="zh-TW" altLang="en-US" sz="2000" b="1" dirty="0" smtClean="0">
                <a:solidFill>
                  <a:srgbClr val="C00000"/>
                </a:solidFill>
                <a:latin typeface="微軟正黑體" panose="020B0604030504040204" pitchFamily="34" charset="-120"/>
                <a:ea typeface="微軟正黑體" panose="020B0604030504040204" pitchFamily="34" charset="-120"/>
              </a:rPr>
              <a:t>完成「報名</a:t>
            </a:r>
            <a:r>
              <a:rPr lang="zh-TW" altLang="zh-TW" sz="2000" b="1" dirty="0" smtClean="0">
                <a:solidFill>
                  <a:srgbClr val="C00000"/>
                </a:solidFill>
                <a:latin typeface="微軟正黑體" panose="020B0604030504040204" pitchFamily="34" charset="-120"/>
                <a:ea typeface="微軟正黑體" panose="020B0604030504040204" pitchFamily="34" charset="-120"/>
              </a:rPr>
              <a:t>確認</a:t>
            </a:r>
            <a:r>
              <a:rPr lang="zh-TW" altLang="en-US" sz="2000" b="1" dirty="0" smtClean="0">
                <a:solidFill>
                  <a:srgbClr val="C00000"/>
                </a:solidFill>
                <a:latin typeface="微軟正黑體" panose="020B0604030504040204" pitchFamily="34" charset="-120"/>
                <a:ea typeface="微軟正黑體" panose="020B0604030504040204" pitchFamily="34" charset="-120"/>
              </a:rPr>
              <a:t>及繳費」，</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pPr>
              <a:lnSpc>
                <a:spcPct val="120000"/>
              </a:lnSpc>
              <a:spcBef>
                <a:spcPts val="580"/>
              </a:spcBef>
              <a:buClr>
                <a:schemeClr val="accent1"/>
              </a:buClr>
              <a:buSzPct val="85000"/>
            </a:pPr>
            <a:r>
              <a:rPr lang="zh-TW" altLang="en-US" sz="2000" b="1" dirty="0">
                <a:solidFill>
                  <a:srgbClr val="C00000"/>
                </a:solidFill>
                <a:latin typeface="微軟正黑體" panose="020B0604030504040204" pitchFamily="34" charset="-120"/>
                <a:ea typeface="微軟正黑體" panose="020B0604030504040204" pitchFamily="34" charset="-120"/>
              </a:rPr>
              <a:t>　</a:t>
            </a:r>
            <a:r>
              <a:rPr lang="zh-TW" altLang="en-US" sz="2000" b="1" dirty="0" smtClean="0">
                <a:solidFill>
                  <a:srgbClr val="C00000"/>
                </a:solidFill>
                <a:latin typeface="微軟正黑體" panose="020B0604030504040204" pitchFamily="34" charset="-120"/>
                <a:ea typeface="微軟正黑體" panose="020B0604030504040204" pitchFamily="34" charset="-120"/>
              </a:rPr>
              <a:t>　　其</a:t>
            </a:r>
            <a:r>
              <a:rPr lang="zh-TW" altLang="zh-TW" sz="2000" b="1" dirty="0">
                <a:solidFill>
                  <a:srgbClr val="C00000"/>
                </a:solidFill>
                <a:latin typeface="微軟正黑體" panose="020B0604030504040204" pitchFamily="34" charset="-120"/>
                <a:ea typeface="微軟正黑體" panose="020B0604030504040204" pitchFamily="34" charset="-120"/>
              </a:rPr>
              <a:t>報名資料</a:t>
            </a:r>
            <a:r>
              <a:rPr lang="zh-TW" altLang="en-US" sz="2000" b="1" dirty="0">
                <a:solidFill>
                  <a:srgbClr val="C00000"/>
                </a:solidFill>
                <a:latin typeface="微軟正黑體" panose="020B0604030504040204" pitchFamily="34" charset="-120"/>
                <a:ea typeface="微軟正黑體" panose="020B0604030504040204" pitchFamily="34" charset="-120"/>
              </a:rPr>
              <a:t>則</a:t>
            </a:r>
            <a:r>
              <a:rPr lang="zh-TW" altLang="zh-TW" sz="2000" b="1" dirty="0">
                <a:solidFill>
                  <a:srgbClr val="C00000"/>
                </a:solidFill>
                <a:latin typeface="微軟正黑體" panose="020B0604030504040204" pitchFamily="34" charset="-120"/>
                <a:ea typeface="微軟正黑體" panose="020B0604030504040204" pitchFamily="34" charset="-120"/>
              </a:rPr>
              <a:t>無法</a:t>
            </a:r>
            <a:r>
              <a:rPr lang="zh-TW" altLang="en-US" sz="2000" b="1" dirty="0">
                <a:solidFill>
                  <a:srgbClr val="C00000"/>
                </a:solidFill>
                <a:latin typeface="微軟正黑體" panose="020B0604030504040204" pitchFamily="34" charset="-120"/>
                <a:ea typeface="微軟正黑體" panose="020B0604030504040204" pitchFamily="34" charset="-120"/>
              </a:rPr>
              <a:t>被</a:t>
            </a:r>
            <a:r>
              <a:rPr lang="zh-TW" altLang="zh-TW" sz="2000" b="1" dirty="0">
                <a:solidFill>
                  <a:srgbClr val="C00000"/>
                </a:solidFill>
                <a:latin typeface="微軟正黑體" panose="020B0604030504040204" pitchFamily="34" charset="-120"/>
                <a:ea typeface="微軟正黑體" panose="020B0604030504040204" pitchFamily="34" charset="-120"/>
              </a:rPr>
              <a:t>刪除</a:t>
            </a:r>
            <a:r>
              <a:rPr lang="zh-TW" altLang="en-US" sz="2000" b="1" dirty="0">
                <a:solidFill>
                  <a:srgbClr val="C00000"/>
                </a:solidFill>
                <a:latin typeface="微軟正黑體" panose="020B0604030504040204" pitchFamily="34" charset="-120"/>
                <a:ea typeface="微軟正黑體" panose="020B0604030504040204" pitchFamily="34" charset="-120"/>
              </a:rPr>
              <a:t>。</a:t>
            </a:r>
          </a:p>
        </p:txBody>
      </p:sp>
      <p:pic>
        <p:nvPicPr>
          <p:cNvPr id="12" name="圖片 11"/>
          <p:cNvPicPr>
            <a:picLocks noChangeAspect="1"/>
          </p:cNvPicPr>
          <p:nvPr/>
        </p:nvPicPr>
        <p:blipFill>
          <a:blip r:embed="rId5"/>
          <a:stretch>
            <a:fillRect/>
          </a:stretch>
        </p:blipFill>
        <p:spPr>
          <a:xfrm>
            <a:off x="3888654" y="4035972"/>
            <a:ext cx="4200000" cy="1552381"/>
          </a:xfrm>
          <a:prstGeom prst="rect">
            <a:avLst/>
          </a:prstGeom>
          <a:ln>
            <a:solidFill>
              <a:srgbClr val="0070C0"/>
            </a:solidFill>
          </a:ln>
        </p:spPr>
      </p:pic>
    </p:spTree>
    <p:extLst>
      <p:ext uri="{BB962C8B-B14F-4D97-AF65-F5344CB8AC3E}">
        <p14:creationId xmlns:p14="http://schemas.microsoft.com/office/powerpoint/2010/main" val="131948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1611517" y="3164457"/>
            <a:ext cx="9338987" cy="2503012"/>
          </a:xfrm>
          <a:prstGeom prst="rect">
            <a:avLst/>
          </a:prstGeom>
          <a:ln>
            <a:solidFill>
              <a:srgbClr val="0070C0"/>
            </a:solidFill>
          </a:ln>
        </p:spPr>
      </p:pic>
      <p:sp>
        <p:nvSpPr>
          <p:cNvPr id="4" name="投影片編號版面配置區 3"/>
          <p:cNvSpPr>
            <a:spLocks noGrp="1"/>
          </p:cNvSpPr>
          <p:nvPr>
            <p:ph type="sldNum" sz="quarter" idx="12"/>
          </p:nvPr>
        </p:nvSpPr>
        <p:spPr>
          <a:xfrm>
            <a:off x="9324000" y="6408000"/>
            <a:ext cx="2743200" cy="365125"/>
          </a:xfrm>
        </p:spPr>
        <p:txBody>
          <a:bodyPr/>
          <a:lstStyle/>
          <a:p>
            <a:fld id="{97006424-D9F2-4793-8C2C-FF1240B9B1D0}" type="slidenum">
              <a:rPr lang="zh-TW" altLang="en-US" sz="2000" smtClean="0">
                <a:solidFill>
                  <a:schemeClr val="tx1"/>
                </a:solidFill>
              </a:rPr>
              <a:pPr/>
              <a:t>59</a:t>
            </a:fld>
            <a:endParaRPr lang="zh-TW" altLang="en-US" sz="2000" dirty="0">
              <a:solidFill>
                <a:schemeClr val="tx1"/>
              </a:solidFill>
            </a:endParaRPr>
          </a:p>
        </p:txBody>
      </p:sp>
      <p:sp>
        <p:nvSpPr>
          <p:cNvPr id="5" name="矩形 4"/>
          <p:cNvSpPr/>
          <p:nvPr/>
        </p:nvSpPr>
        <p:spPr>
          <a:xfrm>
            <a:off x="1505332" y="1088758"/>
            <a:ext cx="9701594" cy="1671227"/>
          </a:xfrm>
          <a:prstGeom prst="rect">
            <a:avLst/>
          </a:prstGeom>
        </p:spPr>
        <p:txBody>
          <a:bodyPr wrap="square">
            <a:spAutoFit/>
          </a:bodyPr>
          <a:lstStyle/>
          <a:p>
            <a:pPr>
              <a:spcBef>
                <a:spcPts val="580"/>
              </a:spcBef>
              <a:buClr>
                <a:schemeClr val="accent1"/>
              </a:buClr>
              <a:buSzPct val="85000"/>
            </a:pPr>
            <a:r>
              <a:rPr lang="zh-TW" altLang="en-US" sz="2800" b="1" dirty="0" smtClean="0">
                <a:solidFill>
                  <a:srgbClr val="0070C0"/>
                </a:solidFill>
                <a:latin typeface="微軟正黑體" panose="020B0604030504040204" pitchFamily="34" charset="-120"/>
                <a:ea typeface="微軟正黑體" panose="020B0604030504040204" pitchFamily="34" charset="-120"/>
              </a:rPr>
              <a:t>批次</a:t>
            </a:r>
            <a:r>
              <a:rPr lang="zh-TW" altLang="zh-TW" sz="2800" b="1" dirty="0" smtClean="0">
                <a:solidFill>
                  <a:srgbClr val="0070C0"/>
                </a:solidFill>
                <a:latin typeface="微軟正黑體" panose="020B0604030504040204" pitchFamily="34" charset="-120"/>
                <a:ea typeface="微軟正黑體" panose="020B0604030504040204" pitchFamily="34" charset="-120"/>
              </a:rPr>
              <a:t>刪除</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a:lnSpc>
                <a:spcPct val="120000"/>
              </a:lnSpc>
              <a:spcBef>
                <a:spcPts val="580"/>
              </a:spcBef>
              <a:buClr>
                <a:schemeClr val="accent1"/>
              </a:buClr>
              <a:buSzPct val="85000"/>
            </a:pPr>
            <a:r>
              <a:rPr lang="zh-TW" altLang="zh-TW" sz="2600" b="1" dirty="0" smtClean="0">
                <a:latin typeface="微軟正黑體" panose="020B0604030504040204" pitchFamily="34" charset="-120"/>
                <a:ea typeface="微軟正黑體" panose="020B0604030504040204" pitchFamily="34" charset="-120"/>
              </a:rPr>
              <a:t>請</a:t>
            </a:r>
            <a:r>
              <a:rPr lang="zh-TW" altLang="en-US" sz="2600" b="1" dirty="0" smtClean="0">
                <a:latin typeface="微軟正黑體" panose="020B0604030504040204" pitchFamily="34" charset="-120"/>
                <a:ea typeface="微軟正黑體" panose="020B0604030504040204" pitchFamily="34" charset="-120"/>
              </a:rPr>
              <a:t>於</a:t>
            </a:r>
            <a:r>
              <a:rPr lang="zh-TW" altLang="zh-TW" sz="2600" b="1" dirty="0" smtClean="0">
                <a:latin typeface="微軟正黑體" panose="020B0604030504040204" pitchFamily="34" charset="-120"/>
                <a:ea typeface="微軟正黑體" panose="020B0604030504040204" pitchFamily="34" charset="-120"/>
              </a:rPr>
              <a:t>「</a:t>
            </a:r>
            <a:r>
              <a:rPr lang="zh-TW" altLang="zh-TW" sz="3200" b="1" dirty="0">
                <a:latin typeface="微軟正黑體" panose="020B0604030504040204" pitchFamily="34" charset="-120"/>
                <a:ea typeface="微軟正黑體" panose="020B0604030504040204" pitchFamily="34" charset="-120"/>
              </a:rPr>
              <a:t>□</a:t>
            </a:r>
            <a:r>
              <a:rPr lang="zh-TW" altLang="zh-TW" sz="2600" b="1" dirty="0">
                <a:latin typeface="微軟正黑體" panose="020B0604030504040204" pitchFamily="34" charset="-120"/>
                <a:ea typeface="微軟正黑體" panose="020B0604030504040204" pitchFamily="34" charset="-120"/>
              </a:rPr>
              <a:t>」欄勾</a:t>
            </a:r>
            <a:r>
              <a:rPr lang="zh-TW" altLang="zh-TW" sz="2600" b="1" dirty="0" smtClean="0">
                <a:latin typeface="微軟正黑體" panose="020B0604030504040204" pitchFamily="34" charset="-120"/>
                <a:ea typeface="微軟正黑體" panose="020B0604030504040204" pitchFamily="34" charset="-120"/>
              </a:rPr>
              <a:t>選</a:t>
            </a:r>
            <a:r>
              <a:rPr lang="zh-TW" altLang="en-US" sz="2600" b="1" dirty="0">
                <a:latin typeface="微軟正黑體" panose="020B0604030504040204" pitchFamily="34" charset="-120"/>
                <a:ea typeface="微軟正黑體" panose="020B0604030504040204" pitchFamily="34" charset="-120"/>
              </a:rPr>
              <a:t>欲</a:t>
            </a:r>
            <a:r>
              <a:rPr lang="zh-TW" altLang="zh-TW" sz="2600" b="1" dirty="0" smtClean="0">
                <a:latin typeface="微軟正黑體" panose="020B0604030504040204" pitchFamily="34" charset="-120"/>
                <a:ea typeface="微軟正黑體" panose="020B0604030504040204" pitchFamily="34" charset="-120"/>
              </a:rPr>
              <a:t>刪除</a:t>
            </a:r>
            <a:r>
              <a:rPr lang="zh-TW" altLang="en-US" sz="2600" b="1" dirty="0" smtClean="0">
                <a:latin typeface="微軟正黑體" panose="020B0604030504040204" pitchFamily="34" charset="-120"/>
                <a:ea typeface="微軟正黑體" panose="020B0604030504040204" pitchFamily="34" charset="-120"/>
              </a:rPr>
              <a:t>的學生</a:t>
            </a:r>
            <a:r>
              <a:rPr lang="zh-TW" altLang="zh-TW" sz="2600" b="1" dirty="0" smtClean="0">
                <a:latin typeface="微軟正黑體" panose="020B0604030504040204" pitchFamily="34" charset="-120"/>
                <a:ea typeface="微軟正黑體" panose="020B0604030504040204" pitchFamily="34" charset="-120"/>
              </a:rPr>
              <a:t>資料</a:t>
            </a:r>
            <a:r>
              <a:rPr lang="zh-TW" altLang="en-US" sz="2600" b="1" dirty="0" smtClean="0">
                <a:latin typeface="微軟正黑體" panose="020B0604030504040204" pitchFamily="34" charset="-120"/>
                <a:ea typeface="微軟正黑體" panose="020B0604030504040204" pitchFamily="34" charset="-120"/>
              </a:rPr>
              <a:t>，再點選「批次清</a:t>
            </a:r>
            <a:r>
              <a:rPr lang="zh-TW" altLang="zh-TW" sz="2600" b="1" dirty="0" smtClean="0">
                <a:latin typeface="微軟正黑體" panose="020B0604030504040204" pitchFamily="34" charset="-120"/>
                <a:ea typeface="微軟正黑體" panose="020B0604030504040204" pitchFamily="34" charset="-120"/>
              </a:rPr>
              <a:t>除</a:t>
            </a:r>
            <a:r>
              <a:rPr lang="zh-TW" altLang="en-US" sz="2600" b="1" dirty="0">
                <a:latin typeface="微軟正黑體" panose="020B0604030504040204" pitchFamily="34" charset="-120"/>
                <a:ea typeface="微軟正黑體" panose="020B0604030504040204" pitchFamily="34" charset="-120"/>
              </a:rPr>
              <a:t>」功能鍵立即跳出確認視窗，</a:t>
            </a:r>
            <a:r>
              <a:rPr lang="zh-TW" altLang="en-US" sz="2600" b="1" dirty="0">
                <a:solidFill>
                  <a:srgbClr val="0000FF"/>
                </a:solidFill>
                <a:latin typeface="微軟正黑體" panose="020B0604030504040204" pitchFamily="34" charset="-120"/>
                <a:ea typeface="微軟正黑體" panose="020B0604030504040204" pitchFamily="34" charset="-120"/>
              </a:rPr>
              <a:t>提醒刪除資料後</a:t>
            </a:r>
            <a:r>
              <a:rPr lang="zh-TW" altLang="zh-TW" sz="2600" b="1" dirty="0">
                <a:solidFill>
                  <a:srgbClr val="0000FF"/>
                </a:solidFill>
                <a:latin typeface="微軟正黑體" panose="020B0604030504040204" pitchFamily="34" charset="-120"/>
                <a:ea typeface="微軟正黑體" panose="020B0604030504040204" pitchFamily="34" charset="-120"/>
              </a:rPr>
              <a:t>將無法</a:t>
            </a:r>
            <a:r>
              <a:rPr lang="zh-TW" altLang="zh-TW" sz="2600" b="1" dirty="0" smtClean="0">
                <a:solidFill>
                  <a:srgbClr val="0000FF"/>
                </a:solidFill>
                <a:latin typeface="微軟正黑體" panose="020B0604030504040204" pitchFamily="34" charset="-120"/>
                <a:ea typeface="微軟正黑體" panose="020B0604030504040204" pitchFamily="34" charset="-120"/>
              </a:rPr>
              <a:t>復原</a:t>
            </a:r>
            <a:endParaRPr lang="zh-TW" altLang="en-US" sz="2600" b="1" dirty="0">
              <a:solidFill>
                <a:srgbClr val="0000FF"/>
              </a:solidFill>
              <a:latin typeface="微軟正黑體" panose="020B0604030504040204" pitchFamily="34" charset="-120"/>
              <a:ea typeface="微軟正黑體" panose="020B0604030504040204" pitchFamily="34" charset="-120"/>
            </a:endParaRPr>
          </a:p>
        </p:txBody>
      </p:sp>
      <p:sp>
        <p:nvSpPr>
          <p:cNvPr id="6" name="標題 1"/>
          <p:cNvSpPr txBox="1">
            <a:spLocks/>
          </p:cNvSpPr>
          <p:nvPr/>
        </p:nvSpPr>
        <p:spPr>
          <a:xfrm>
            <a:off x="2009284" y="260569"/>
            <a:ext cx="7772400" cy="778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3</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報名資料編修</a:t>
            </a:r>
            <a:r>
              <a:rPr lang="en-US" altLang="zh-TW" sz="4000" b="1" dirty="0" smtClean="0">
                <a:solidFill>
                  <a:srgbClr val="002060"/>
                </a:solidFill>
                <a:latin typeface="微軟正黑體" panose="020B0604030504040204" pitchFamily="34" charset="-120"/>
                <a:ea typeface="微軟正黑體" panose="020B0604030504040204" pitchFamily="34" charset="-120"/>
              </a:rPr>
              <a:t>  (5/5)</a:t>
            </a:r>
            <a:endParaRPr lang="zh-TW" altLang="en-US" sz="4800" dirty="0"/>
          </a:p>
        </p:txBody>
      </p:sp>
      <p:grpSp>
        <p:nvGrpSpPr>
          <p:cNvPr id="2" name="群組 1"/>
          <p:cNvGrpSpPr/>
          <p:nvPr/>
        </p:nvGrpSpPr>
        <p:grpSpPr>
          <a:xfrm>
            <a:off x="1741891" y="3896083"/>
            <a:ext cx="8315177" cy="1771386"/>
            <a:chOff x="1623014" y="4263462"/>
            <a:chExt cx="8315177" cy="1771386"/>
          </a:xfrm>
        </p:grpSpPr>
        <p:sp>
          <p:nvSpPr>
            <p:cNvPr id="8" name="矩形 7"/>
            <p:cNvSpPr/>
            <p:nvPr/>
          </p:nvSpPr>
          <p:spPr>
            <a:xfrm>
              <a:off x="1623014" y="5318069"/>
              <a:ext cx="1416349" cy="71677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9" name="矩形 8"/>
            <p:cNvSpPr/>
            <p:nvPr/>
          </p:nvSpPr>
          <p:spPr>
            <a:xfrm>
              <a:off x="5983158" y="4263462"/>
              <a:ext cx="371193" cy="268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0" name="向右箭號 9"/>
            <p:cNvSpPr/>
            <p:nvPr/>
          </p:nvSpPr>
          <p:spPr>
            <a:xfrm>
              <a:off x="6354351" y="4292170"/>
              <a:ext cx="1374924" cy="19453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9387422" y="4946579"/>
              <a:ext cx="550769" cy="1088269"/>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矩形 2"/>
          <p:cNvSpPr/>
          <p:nvPr/>
        </p:nvSpPr>
        <p:spPr>
          <a:xfrm>
            <a:off x="2212091" y="5916750"/>
            <a:ext cx="8288076" cy="461665"/>
          </a:xfrm>
          <a:prstGeom prst="rect">
            <a:avLst/>
          </a:prstGeom>
          <a:solidFill>
            <a:srgbClr val="FFE5E5"/>
          </a:solidFill>
          <a:ln>
            <a:solidFill>
              <a:srgbClr val="C00000"/>
            </a:solidFill>
          </a:ln>
        </p:spPr>
        <p:txBody>
          <a:bodyPr wrap="square">
            <a:spAutoFit/>
          </a:bodyPr>
          <a:lstStyle/>
          <a:p>
            <a:pPr>
              <a:lnSpc>
                <a:spcPct val="120000"/>
              </a:lnSpc>
              <a:spcBef>
                <a:spcPts val="580"/>
              </a:spcBef>
              <a:buClr>
                <a:schemeClr val="accent1"/>
              </a:buClr>
              <a:buSzPct val="85000"/>
            </a:pPr>
            <a:r>
              <a:rPr lang="zh-TW" altLang="en-US" sz="2000" b="1" dirty="0">
                <a:solidFill>
                  <a:srgbClr val="C00000"/>
                </a:solidFill>
                <a:latin typeface="微軟正黑體" panose="020B0604030504040204" pitchFamily="34" charset="-120"/>
                <a:ea typeface="微軟正黑體" panose="020B0604030504040204" pitchFamily="34" charset="-120"/>
              </a:rPr>
              <a:t>提醒：</a:t>
            </a:r>
            <a:r>
              <a:rPr lang="zh-TW" altLang="en-US" sz="2000" b="1" dirty="0" smtClean="0">
                <a:solidFill>
                  <a:srgbClr val="C00000"/>
                </a:solidFill>
                <a:latin typeface="微軟正黑體" panose="020B0604030504040204" pitchFamily="34" charset="-120"/>
                <a:ea typeface="微軟正黑體" panose="020B0604030504040204" pitchFamily="34" charset="-120"/>
              </a:rPr>
              <a:t>若</a:t>
            </a:r>
            <a:r>
              <a:rPr lang="zh-TW" altLang="zh-TW" sz="2000" b="1" dirty="0" smtClean="0">
                <a:solidFill>
                  <a:srgbClr val="C00000"/>
                </a:solidFill>
                <a:latin typeface="微軟正黑體" panose="020B0604030504040204" pitchFamily="34" charset="-120"/>
                <a:ea typeface="微軟正黑體" panose="020B0604030504040204" pitchFamily="34" charset="-120"/>
              </a:rPr>
              <a:t>已</a:t>
            </a:r>
            <a:r>
              <a:rPr lang="zh-TW" altLang="en-US" sz="2000" b="1" dirty="0">
                <a:solidFill>
                  <a:srgbClr val="C00000"/>
                </a:solidFill>
                <a:latin typeface="微軟正黑體" panose="020B0604030504040204" pitchFamily="34" charset="-120"/>
                <a:ea typeface="微軟正黑體" panose="020B0604030504040204" pitchFamily="34" charset="-120"/>
              </a:rPr>
              <a:t>完成「報名</a:t>
            </a:r>
            <a:r>
              <a:rPr lang="zh-TW" altLang="zh-TW" sz="2000" b="1" dirty="0">
                <a:solidFill>
                  <a:srgbClr val="C00000"/>
                </a:solidFill>
                <a:latin typeface="微軟正黑體" panose="020B0604030504040204" pitchFamily="34" charset="-120"/>
                <a:ea typeface="微軟正黑體" panose="020B0604030504040204" pitchFamily="34" charset="-120"/>
              </a:rPr>
              <a:t>確認</a:t>
            </a:r>
            <a:r>
              <a:rPr lang="zh-TW" altLang="en-US" sz="2000" b="1" dirty="0">
                <a:solidFill>
                  <a:srgbClr val="C00000"/>
                </a:solidFill>
                <a:latin typeface="微軟正黑體" panose="020B0604030504040204" pitchFamily="34" charset="-120"/>
                <a:ea typeface="微軟正黑體" panose="020B0604030504040204" pitchFamily="34" charset="-120"/>
              </a:rPr>
              <a:t>及繳費</a:t>
            </a:r>
            <a:r>
              <a:rPr lang="zh-TW" altLang="en-US" sz="2000" b="1" dirty="0" smtClean="0">
                <a:solidFill>
                  <a:srgbClr val="C00000"/>
                </a:solidFill>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的</a:t>
            </a:r>
            <a:r>
              <a:rPr lang="zh-TW" altLang="en-US" sz="2000" b="1" dirty="0">
                <a:solidFill>
                  <a:srgbClr val="C00000"/>
                </a:solidFill>
                <a:latin typeface="微軟正黑體" panose="020B0604030504040204" pitchFamily="34" charset="-120"/>
                <a:ea typeface="微軟正黑體" panose="020B0604030504040204" pitchFamily="34" charset="-120"/>
              </a:rPr>
              <a:t>學生</a:t>
            </a:r>
            <a:r>
              <a:rPr lang="zh-TW" altLang="en-US" sz="2000" b="1" dirty="0" smtClean="0">
                <a:solidFill>
                  <a:srgbClr val="C00000"/>
                </a:solidFill>
                <a:latin typeface="微軟正黑體" panose="020B0604030504040204" pitchFamily="34" charset="-120"/>
                <a:ea typeface="微軟正黑體" panose="020B0604030504040204" pitchFamily="34" charset="-120"/>
              </a:rPr>
              <a:t>，其</a:t>
            </a:r>
            <a:r>
              <a:rPr lang="zh-TW" altLang="zh-TW" sz="2000" b="1" dirty="0">
                <a:solidFill>
                  <a:srgbClr val="C00000"/>
                </a:solidFill>
                <a:latin typeface="微軟正黑體" panose="020B0604030504040204" pitchFamily="34" charset="-120"/>
                <a:ea typeface="微軟正黑體" panose="020B0604030504040204" pitchFamily="34" charset="-120"/>
              </a:rPr>
              <a:t>報名資料</a:t>
            </a:r>
            <a:r>
              <a:rPr lang="zh-TW" altLang="en-US" sz="2000" b="1" dirty="0">
                <a:solidFill>
                  <a:srgbClr val="C00000"/>
                </a:solidFill>
                <a:latin typeface="微軟正黑體" panose="020B0604030504040204" pitchFamily="34" charset="-120"/>
                <a:ea typeface="微軟正黑體" panose="020B0604030504040204" pitchFamily="34" charset="-120"/>
              </a:rPr>
              <a:t>則</a:t>
            </a:r>
            <a:r>
              <a:rPr lang="zh-TW" altLang="zh-TW" sz="2000" b="1" dirty="0">
                <a:solidFill>
                  <a:srgbClr val="C00000"/>
                </a:solidFill>
                <a:latin typeface="微軟正黑體" panose="020B0604030504040204" pitchFamily="34" charset="-120"/>
                <a:ea typeface="微軟正黑體" panose="020B0604030504040204" pitchFamily="34" charset="-120"/>
              </a:rPr>
              <a:t>無法</a:t>
            </a:r>
            <a:r>
              <a:rPr lang="zh-TW" altLang="en-US" sz="2000" b="1" dirty="0">
                <a:solidFill>
                  <a:srgbClr val="C00000"/>
                </a:solidFill>
                <a:latin typeface="微軟正黑體" panose="020B0604030504040204" pitchFamily="34" charset="-120"/>
                <a:ea typeface="微軟正黑體" panose="020B0604030504040204" pitchFamily="34" charset="-120"/>
              </a:rPr>
              <a:t>被</a:t>
            </a:r>
            <a:r>
              <a:rPr lang="zh-TW" altLang="zh-TW" sz="2000" b="1" dirty="0">
                <a:solidFill>
                  <a:srgbClr val="C00000"/>
                </a:solidFill>
                <a:latin typeface="微軟正黑體" panose="020B0604030504040204" pitchFamily="34" charset="-120"/>
                <a:ea typeface="微軟正黑體" panose="020B0604030504040204" pitchFamily="34" charset="-120"/>
              </a:rPr>
              <a:t>刪除</a:t>
            </a:r>
            <a:r>
              <a:rPr lang="zh-TW" altLang="en-US" sz="2000" b="1" dirty="0" smtClean="0">
                <a:solidFill>
                  <a:srgbClr val="C00000"/>
                </a:solidFill>
                <a:latin typeface="微軟正黑體" panose="020B0604030504040204" pitchFamily="34" charset="-120"/>
                <a:ea typeface="微軟正黑體" panose="020B0604030504040204" pitchFamily="34" charset="-120"/>
              </a:rPr>
              <a:t>。</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5"/>
          <a:stretch>
            <a:fillRect/>
          </a:stretch>
        </p:blipFill>
        <p:spPr>
          <a:xfrm>
            <a:off x="7848152" y="3500516"/>
            <a:ext cx="4015168" cy="1450174"/>
          </a:xfrm>
          <a:prstGeom prst="rect">
            <a:avLst/>
          </a:prstGeom>
          <a:ln>
            <a:solidFill>
              <a:srgbClr val="0070C0"/>
            </a:solidFill>
          </a:ln>
        </p:spPr>
      </p:pic>
    </p:spTree>
    <p:extLst>
      <p:ext uri="{BB962C8B-B14F-4D97-AF65-F5344CB8AC3E}">
        <p14:creationId xmlns:p14="http://schemas.microsoft.com/office/powerpoint/2010/main" val="124874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856061"/>
            <a:ext cx="12192000" cy="577850"/>
          </a:xfrm>
          <a:prstGeom prst="rect">
            <a:avLst/>
          </a:prstGeom>
          <a:solidFill>
            <a:srgbClr val="FFE389"/>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428946" y="1544033"/>
            <a:ext cx="11556332" cy="4624057"/>
          </a:xfrm>
        </p:spPr>
        <p:txBody>
          <a:bodyPr>
            <a:noAutofit/>
          </a:bodyPr>
          <a:lstStyle/>
          <a:p>
            <a:pPr marL="447675" indent="-447675">
              <a:lnSpc>
                <a:spcPct val="100000"/>
              </a:lnSpc>
              <a:spcAft>
                <a:spcPts val="600"/>
              </a:spcAft>
              <a:buFont typeface="Wingdings" pitchFamily="2" charset="2"/>
              <a:buChar char="ü"/>
              <a:defRPr/>
            </a:pPr>
            <a:r>
              <a:rPr lang="zh-TW" altLang="en-US" b="1" dirty="0">
                <a:solidFill>
                  <a:schemeClr val="accent5">
                    <a:lumMod val="75000"/>
                  </a:schemeClr>
                </a:solidFill>
                <a:latin typeface="微軟正黑體" pitchFamily="34" charset="-120"/>
                <a:ea typeface="微軟正黑體" pitchFamily="34" charset="-120"/>
              </a:rPr>
              <a:t>列印</a:t>
            </a:r>
            <a:r>
              <a:rPr lang="zh-TW" altLang="en-US" b="1" dirty="0">
                <a:solidFill>
                  <a:srgbClr val="C00000"/>
                </a:solidFill>
                <a:latin typeface="微軟正黑體" pitchFamily="34" charset="-120"/>
                <a:ea typeface="微軟正黑體" pitchFamily="34" charset="-120"/>
              </a:rPr>
              <a:t>「</a:t>
            </a:r>
            <a:r>
              <a:rPr lang="en-US" altLang="zh-TW" b="1" dirty="0" smtClean="0">
                <a:solidFill>
                  <a:srgbClr val="C00000"/>
                </a:solidFill>
                <a:latin typeface="微軟正黑體" pitchFamily="34" charset="-120"/>
                <a:ea typeface="微軟正黑體" pitchFamily="34" charset="-120"/>
              </a:rPr>
              <a:t>109</a:t>
            </a:r>
            <a:r>
              <a:rPr lang="zh-TW" altLang="en-US" b="1" dirty="0" smtClean="0">
                <a:solidFill>
                  <a:srgbClr val="C00000"/>
                </a:solidFill>
                <a:latin typeface="微軟正黑體" pitchFamily="34" charset="-120"/>
                <a:ea typeface="微軟正黑體" pitchFamily="34" charset="-120"/>
              </a:rPr>
              <a:t>學年</a:t>
            </a:r>
            <a:r>
              <a:rPr lang="zh-TW" altLang="en-US" b="1" dirty="0">
                <a:solidFill>
                  <a:srgbClr val="C00000"/>
                </a:solidFill>
                <a:latin typeface="微軟正黑體" pitchFamily="34" charset="-120"/>
                <a:ea typeface="微軟正黑體" pitchFamily="34" charset="-120"/>
              </a:rPr>
              <a:t>度五專入學專用優先免試入學超額比序項目積分證明單</a:t>
            </a:r>
            <a:r>
              <a:rPr lang="zh-TW" altLang="en-US" b="1" dirty="0" smtClean="0">
                <a:solidFill>
                  <a:srgbClr val="C00000"/>
                </a:solidFill>
                <a:latin typeface="微軟正黑體" pitchFamily="34" charset="-120"/>
                <a:ea typeface="微軟正黑體" pitchFamily="34" charset="-120"/>
              </a:rPr>
              <a:t>」須蓋</a:t>
            </a:r>
            <a:r>
              <a:rPr lang="zh-TW" altLang="en-US" b="1" u="sng" dirty="0">
                <a:solidFill>
                  <a:srgbClr val="C00000"/>
                </a:solidFill>
                <a:latin typeface="微軟正黑體" pitchFamily="34" charset="-120"/>
                <a:ea typeface="微軟正黑體" pitchFamily="34" charset="-120"/>
              </a:rPr>
              <a:t>學校戳章</a:t>
            </a:r>
            <a:r>
              <a:rPr lang="zh-TW" altLang="en-US" b="1" dirty="0">
                <a:solidFill>
                  <a:schemeClr val="accent5">
                    <a:lumMod val="75000"/>
                  </a:schemeClr>
                </a:solidFill>
                <a:latin typeface="微軟正黑體" pitchFamily="34" charset="-120"/>
                <a:ea typeface="微軟正黑體" pitchFamily="34" charset="-120"/>
              </a:rPr>
              <a:t>。</a:t>
            </a:r>
            <a:endParaRPr lang="en-US" altLang="zh-TW" b="1" dirty="0">
              <a:solidFill>
                <a:schemeClr val="accent5">
                  <a:lumMod val="75000"/>
                </a:schemeClr>
              </a:solidFill>
              <a:latin typeface="微軟正黑體" pitchFamily="34" charset="-120"/>
              <a:ea typeface="微軟正黑體" pitchFamily="34" charset="-120"/>
            </a:endParaRPr>
          </a:p>
          <a:p>
            <a:pPr marL="447675" indent="-447675">
              <a:lnSpc>
                <a:spcPct val="100000"/>
              </a:lnSpc>
              <a:spcAft>
                <a:spcPts val="600"/>
              </a:spcAft>
              <a:buFont typeface="Wingdings" pitchFamily="2" charset="2"/>
              <a:buChar char="ü"/>
              <a:defRPr/>
            </a:pPr>
            <a:r>
              <a:rPr lang="zh-TW" altLang="en-US" b="1" dirty="0">
                <a:solidFill>
                  <a:schemeClr val="accent5">
                    <a:lumMod val="75000"/>
                  </a:schemeClr>
                </a:solidFill>
                <a:latin typeface="微軟正黑體" pitchFamily="34" charset="-120"/>
                <a:ea typeface="微軟正黑體" pitchFamily="34" charset="-120"/>
              </a:rPr>
              <a:t>認定超額比序項目</a:t>
            </a:r>
            <a:r>
              <a:rPr lang="zh-TW" altLang="en-US" b="1" dirty="0">
                <a:solidFill>
                  <a:srgbClr val="C00000"/>
                </a:solidFill>
                <a:latin typeface="微軟正黑體" pitchFamily="34" charset="-120"/>
                <a:ea typeface="微軟正黑體" pitchFamily="34" charset="-120"/>
              </a:rPr>
              <a:t>「競賽」</a:t>
            </a:r>
            <a:r>
              <a:rPr lang="zh-TW" altLang="en-US" b="1" dirty="0">
                <a:solidFill>
                  <a:srgbClr val="2F5597"/>
                </a:solidFill>
                <a:latin typeface="微軟正黑體" pitchFamily="34" charset="-120"/>
                <a:ea typeface="微軟正黑體" pitchFamily="34" charset="-120"/>
              </a:rPr>
              <a:t>及</a:t>
            </a:r>
            <a:r>
              <a:rPr lang="zh-TW" altLang="en-US" b="1" dirty="0">
                <a:solidFill>
                  <a:srgbClr val="C00000"/>
                </a:solidFill>
                <a:latin typeface="微軟正黑體" pitchFamily="34" charset="-120"/>
                <a:ea typeface="微軟正黑體" pitchFamily="34" charset="-120"/>
              </a:rPr>
              <a:t>「服務學習」</a:t>
            </a:r>
            <a:r>
              <a:rPr lang="zh-TW" altLang="en-US" b="1" dirty="0">
                <a:solidFill>
                  <a:srgbClr val="2F5597"/>
                </a:solidFill>
                <a:latin typeface="微軟正黑體" pitchFamily="34" charset="-120"/>
                <a:ea typeface="微軟正黑體" pitchFamily="34" charset="-120"/>
              </a:rPr>
              <a:t>（含校外服務時數）積分</a:t>
            </a:r>
            <a:r>
              <a:rPr lang="zh-TW" altLang="en-US" b="1" dirty="0">
                <a:solidFill>
                  <a:schemeClr val="accent5">
                    <a:lumMod val="75000"/>
                  </a:schemeClr>
                </a:solidFill>
                <a:latin typeface="微軟正黑體" pitchFamily="34" charset="-120"/>
                <a:ea typeface="微軟正黑體" pitchFamily="34" charset="-120"/>
              </a:rPr>
              <a:t>。</a:t>
            </a:r>
            <a:endParaRPr lang="en-US" altLang="zh-TW" b="1" dirty="0">
              <a:solidFill>
                <a:schemeClr val="accent5">
                  <a:lumMod val="75000"/>
                </a:schemeClr>
              </a:solidFill>
              <a:latin typeface="微軟正黑體" pitchFamily="34" charset="-120"/>
              <a:ea typeface="微軟正黑體" pitchFamily="34" charset="-120"/>
            </a:endParaRPr>
          </a:p>
          <a:p>
            <a:pPr marL="447675" indent="-447675">
              <a:lnSpc>
                <a:spcPct val="100000"/>
              </a:lnSpc>
              <a:spcAft>
                <a:spcPts val="600"/>
              </a:spcAft>
              <a:buFont typeface="Wingdings" pitchFamily="2" charset="2"/>
              <a:buChar char="ü"/>
              <a:defRPr/>
            </a:pPr>
            <a:r>
              <a:rPr lang="zh-TW" altLang="en-US" b="1" dirty="0">
                <a:solidFill>
                  <a:schemeClr val="accent5">
                    <a:lumMod val="75000"/>
                  </a:schemeClr>
                </a:solidFill>
                <a:latin typeface="微軟正黑體" pitchFamily="34" charset="-120"/>
                <a:ea typeface="微軟正黑體" pitchFamily="34" charset="-120"/>
              </a:rPr>
              <a:t>確認報名表</a:t>
            </a:r>
            <a:r>
              <a:rPr lang="zh-TW" altLang="en-US" b="1" dirty="0">
                <a:solidFill>
                  <a:srgbClr val="C00000"/>
                </a:solidFill>
                <a:latin typeface="微軟正黑體" pitchFamily="34" charset="-120"/>
                <a:ea typeface="微軟正黑體" pitchFamily="34" charset="-120"/>
              </a:rPr>
              <a:t>「免試生」及「家長</a:t>
            </a:r>
            <a:r>
              <a:rPr lang="en-US" altLang="zh-TW" b="1" dirty="0">
                <a:solidFill>
                  <a:srgbClr val="C00000"/>
                </a:solidFill>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監護人</a:t>
            </a:r>
            <a:r>
              <a:rPr lang="en-US" altLang="zh-TW" b="1" dirty="0">
                <a:solidFill>
                  <a:srgbClr val="C00000"/>
                </a:solidFill>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」是否皆已簽章</a:t>
            </a:r>
            <a:r>
              <a:rPr lang="zh-TW" altLang="en-US" b="1" dirty="0">
                <a:solidFill>
                  <a:schemeClr val="accent5">
                    <a:lumMod val="75000"/>
                  </a:schemeClr>
                </a:solidFill>
                <a:latin typeface="微軟正黑體" pitchFamily="34" charset="-120"/>
                <a:ea typeface="微軟正黑體" pitchFamily="34" charset="-120"/>
              </a:rPr>
              <a:t>。</a:t>
            </a:r>
            <a:endParaRPr lang="en-US" altLang="zh-TW" b="1" dirty="0">
              <a:solidFill>
                <a:schemeClr val="accent5">
                  <a:lumMod val="75000"/>
                </a:schemeClr>
              </a:solidFill>
              <a:latin typeface="微軟正黑體" pitchFamily="34" charset="-120"/>
              <a:ea typeface="微軟正黑體" pitchFamily="34" charset="-120"/>
            </a:endParaRPr>
          </a:p>
          <a:p>
            <a:pPr marL="447675" indent="-447675">
              <a:lnSpc>
                <a:spcPct val="100000"/>
              </a:lnSpc>
              <a:spcAft>
                <a:spcPts val="600"/>
              </a:spcAft>
              <a:buFont typeface="Wingdings" pitchFamily="2" charset="2"/>
              <a:buChar char="ü"/>
              <a:defRPr/>
            </a:pPr>
            <a:r>
              <a:rPr lang="zh-TW" altLang="en-US" b="1" dirty="0">
                <a:solidFill>
                  <a:schemeClr val="accent5">
                    <a:lumMod val="75000"/>
                  </a:schemeClr>
                </a:solidFill>
                <a:latin typeface="微軟正黑體" pitchFamily="34" charset="-120"/>
                <a:ea typeface="微軟正黑體" pitchFamily="34" charset="-120"/>
              </a:rPr>
              <a:t>具弱勢身分學生須檢附</a:t>
            </a:r>
            <a:r>
              <a:rPr lang="zh-TW" altLang="en-US" b="1" dirty="0">
                <a:solidFill>
                  <a:srgbClr val="C00000"/>
                </a:solidFill>
                <a:latin typeface="微軟正黑體" pitchFamily="34" charset="-120"/>
                <a:ea typeface="微軟正黑體" pitchFamily="34" charset="-120"/>
              </a:rPr>
              <a:t>身分證明文件，請檢查</a:t>
            </a:r>
            <a:r>
              <a:rPr lang="zh-TW" altLang="en-US" b="1" u="sng" dirty="0">
                <a:solidFill>
                  <a:srgbClr val="C00000"/>
                </a:solidFill>
                <a:latin typeface="微軟正黑體" pitchFamily="34" charset="-120"/>
                <a:ea typeface="微軟正黑體" pitchFamily="34" charset="-120"/>
              </a:rPr>
              <a:t>證件是否在有效期</a:t>
            </a:r>
            <a:r>
              <a:rPr lang="zh-TW" altLang="en-US" b="1" dirty="0">
                <a:solidFill>
                  <a:srgbClr val="C00000"/>
                </a:solidFill>
                <a:latin typeface="微軟正黑體" pitchFamily="34" charset="-120"/>
                <a:ea typeface="微軟正黑體" pitchFamily="34" charset="-120"/>
              </a:rPr>
              <a:t>內</a:t>
            </a:r>
            <a:r>
              <a:rPr lang="zh-TW" altLang="en-US" b="1" dirty="0" smtClean="0">
                <a:solidFill>
                  <a:schemeClr val="accent5">
                    <a:lumMod val="75000"/>
                  </a:schemeClr>
                </a:solidFill>
                <a:latin typeface="微軟正黑體" pitchFamily="34" charset="-120"/>
                <a:ea typeface="微軟正黑體" pitchFamily="34" charset="-120"/>
              </a:rPr>
              <a:t>。</a:t>
            </a:r>
            <a:endParaRPr lang="en-US" altLang="zh-TW" b="1" dirty="0" smtClean="0">
              <a:solidFill>
                <a:schemeClr val="accent5">
                  <a:lumMod val="75000"/>
                </a:schemeClr>
              </a:solidFill>
              <a:latin typeface="微軟正黑體" pitchFamily="34" charset="-120"/>
              <a:ea typeface="微軟正黑體" pitchFamily="34" charset="-120"/>
            </a:endParaRPr>
          </a:p>
          <a:p>
            <a:pPr marL="0" indent="0">
              <a:lnSpc>
                <a:spcPct val="100000"/>
              </a:lnSpc>
              <a:spcBef>
                <a:spcPts val="0"/>
              </a:spcBef>
              <a:buNone/>
              <a:defRPr/>
            </a:pPr>
            <a:r>
              <a:rPr lang="en-US" altLang="zh-TW" b="1" dirty="0" smtClean="0">
                <a:solidFill>
                  <a:schemeClr val="accent5">
                    <a:lumMod val="75000"/>
                  </a:schemeClr>
                </a:solidFill>
                <a:latin typeface="微軟正黑體" pitchFamily="34" charset="-120"/>
                <a:ea typeface="微軟正黑體" pitchFamily="34" charset="-120"/>
              </a:rPr>
              <a:t>     </a:t>
            </a:r>
            <a:r>
              <a:rPr lang="en-US" altLang="zh-TW" sz="2000" b="1" dirty="0" smtClean="0">
                <a:solidFill>
                  <a:schemeClr val="accent5">
                    <a:lumMod val="75000"/>
                  </a:schemeClr>
                </a:solidFill>
                <a:latin typeface="微軟正黑體" pitchFamily="34" charset="-120"/>
                <a:ea typeface="微軟正黑體" pitchFamily="34" charset="-120"/>
              </a:rPr>
              <a:t>(</a:t>
            </a:r>
            <a:r>
              <a:rPr lang="zh-TW" altLang="en-US" sz="2000" b="1" dirty="0" smtClean="0">
                <a:solidFill>
                  <a:schemeClr val="accent5">
                    <a:lumMod val="75000"/>
                  </a:schemeClr>
                </a:solidFill>
                <a:latin typeface="微軟正黑體" pitchFamily="34" charset="-120"/>
                <a:ea typeface="微軟正黑體" pitchFamily="34" charset="-120"/>
              </a:rPr>
              <a:t>低收入戶、中低收入戶、直系血親尊親屬支領失業給付、特殊境遇家庭子女身分者</a:t>
            </a:r>
            <a:r>
              <a:rPr lang="en-US" altLang="zh-TW" sz="2000" b="1" dirty="0" smtClean="0">
                <a:solidFill>
                  <a:schemeClr val="accent5">
                    <a:lumMod val="75000"/>
                  </a:schemeClr>
                </a:solidFill>
                <a:latin typeface="微軟正黑體" pitchFamily="34" charset="-120"/>
                <a:ea typeface="微軟正黑體" pitchFamily="34" charset="-120"/>
              </a:rPr>
              <a:t>)</a:t>
            </a:r>
            <a:endParaRPr lang="en-US" altLang="zh-TW" sz="2000" b="1" dirty="0">
              <a:solidFill>
                <a:schemeClr val="accent5">
                  <a:lumMod val="75000"/>
                </a:schemeClr>
              </a:solidFill>
              <a:latin typeface="微軟正黑體" pitchFamily="34" charset="-120"/>
              <a:ea typeface="微軟正黑體" pitchFamily="34" charset="-120"/>
            </a:endParaRPr>
          </a:p>
          <a:p>
            <a:pPr marL="447675" indent="-447675">
              <a:lnSpc>
                <a:spcPct val="100000"/>
              </a:lnSpc>
              <a:spcAft>
                <a:spcPts val="600"/>
              </a:spcAft>
              <a:buFont typeface="Wingdings" pitchFamily="2" charset="2"/>
              <a:buChar char="ü"/>
              <a:defRPr/>
            </a:pPr>
            <a:r>
              <a:rPr lang="zh-TW" altLang="en-US" b="1" dirty="0">
                <a:solidFill>
                  <a:srgbClr val="2F5597"/>
                </a:solidFill>
                <a:latin typeface="微軟正黑體" pitchFamily="34" charset="-120"/>
                <a:ea typeface="微軟正黑體" pitchFamily="34" charset="-120"/>
              </a:rPr>
              <a:t>製作</a:t>
            </a:r>
            <a:r>
              <a:rPr lang="zh-TW" altLang="en-US" b="1" dirty="0">
                <a:solidFill>
                  <a:srgbClr val="C00000"/>
                </a:solidFill>
                <a:latin typeface="微軟正黑體" pitchFamily="34" charset="-120"/>
                <a:ea typeface="微軟正黑體" pitchFamily="34" charset="-120"/>
              </a:rPr>
              <a:t>免試生集體報名資料檔</a:t>
            </a:r>
            <a:r>
              <a:rPr lang="zh-TW" altLang="en-US" b="1" dirty="0">
                <a:solidFill>
                  <a:schemeClr val="accent5">
                    <a:lumMod val="75000"/>
                  </a:schemeClr>
                </a:solidFill>
                <a:latin typeface="微軟正黑體" pitchFamily="34" charset="-120"/>
                <a:ea typeface="微軟正黑體" pitchFamily="34" charset="-120"/>
              </a:rPr>
              <a:t>上傳至五專優先免試入學</a:t>
            </a:r>
            <a:r>
              <a:rPr lang="zh-TW" altLang="en-US" b="1" dirty="0">
                <a:solidFill>
                  <a:srgbClr val="C00000"/>
                </a:solidFill>
                <a:latin typeface="微軟正黑體" pitchFamily="34" charset="-120"/>
                <a:ea typeface="微軟正黑體" pitchFamily="34" charset="-120"/>
              </a:rPr>
              <a:t>集體報名系統</a:t>
            </a:r>
            <a:r>
              <a:rPr lang="zh-TW" altLang="en-US" b="1" dirty="0">
                <a:solidFill>
                  <a:schemeClr val="accent5">
                    <a:lumMod val="75000"/>
                  </a:schemeClr>
                </a:solidFill>
                <a:latin typeface="微軟正黑體" pitchFamily="34" charset="-120"/>
                <a:ea typeface="微軟正黑體" pitchFamily="34" charset="-120"/>
              </a:rPr>
              <a:t>。</a:t>
            </a:r>
            <a:endParaRPr lang="en-US" altLang="zh-TW" b="1" dirty="0">
              <a:solidFill>
                <a:schemeClr val="accent5">
                  <a:lumMod val="75000"/>
                </a:schemeClr>
              </a:solidFill>
              <a:latin typeface="微軟正黑體" pitchFamily="34" charset="-120"/>
              <a:ea typeface="微軟正黑體" pitchFamily="34" charset="-120"/>
            </a:endParaRPr>
          </a:p>
          <a:p>
            <a:pPr marL="447675" indent="-447675">
              <a:lnSpc>
                <a:spcPct val="100000"/>
              </a:lnSpc>
              <a:spcAft>
                <a:spcPts val="600"/>
              </a:spcAft>
              <a:buFont typeface="Wingdings" pitchFamily="2" charset="2"/>
              <a:buChar char="ü"/>
              <a:defRPr/>
            </a:pPr>
            <a:r>
              <a:rPr lang="zh-TW" altLang="en-US" b="1" dirty="0">
                <a:solidFill>
                  <a:schemeClr val="accent5">
                    <a:lumMod val="75000"/>
                  </a:schemeClr>
                </a:solidFill>
                <a:latin typeface="微軟正黑體" pitchFamily="34" charset="-120"/>
                <a:ea typeface="微軟正黑體" pitchFamily="34" charset="-120"/>
              </a:rPr>
              <a:t>列印繳款通知單並完成繳費，繳費證明文件</a:t>
            </a:r>
            <a:r>
              <a:rPr lang="zh-TW" altLang="en-US" b="1" dirty="0" smtClean="0">
                <a:solidFill>
                  <a:schemeClr val="accent5">
                    <a:lumMod val="75000"/>
                  </a:schemeClr>
                </a:solidFill>
                <a:latin typeface="微軟正黑體" pitchFamily="34" charset="-120"/>
                <a:ea typeface="微軟正黑體" pitchFamily="34" charset="-120"/>
              </a:rPr>
              <a:t>影印本，隨報名資料寄</a:t>
            </a:r>
            <a:r>
              <a:rPr lang="zh-TW" altLang="en-US" b="1" dirty="0">
                <a:solidFill>
                  <a:schemeClr val="accent5">
                    <a:lumMod val="75000"/>
                  </a:schemeClr>
                </a:solidFill>
                <a:latin typeface="微軟正黑體" pitchFamily="34" charset="-120"/>
                <a:ea typeface="微軟正黑體" pitchFamily="34" charset="-120"/>
              </a:rPr>
              <a:t>送本會。</a:t>
            </a:r>
          </a:p>
        </p:txBody>
      </p:sp>
      <p:sp>
        <p:nvSpPr>
          <p:cNvPr id="4" name="標題 1"/>
          <p:cNvSpPr>
            <a:spLocks noGrp="1"/>
          </p:cNvSpPr>
          <p:nvPr>
            <p:ph type="title"/>
          </p:nvPr>
        </p:nvSpPr>
        <p:spPr>
          <a:xfrm>
            <a:off x="839054" y="189532"/>
            <a:ext cx="10515600" cy="1325563"/>
          </a:xfrm>
        </p:spPr>
        <p:txBody>
          <a:bodyPr>
            <a:normAutofit/>
          </a:bodyPr>
          <a:lstStyle/>
          <a:p>
            <a:r>
              <a:rPr lang="zh-TW" altLang="en-US" sz="4000" b="1" dirty="0">
                <a:solidFill>
                  <a:srgbClr val="002060"/>
                </a:solidFill>
                <a:latin typeface="微軟正黑體" panose="020B0604030504040204" pitchFamily="34" charset="-120"/>
                <a:ea typeface="微軟正黑體" panose="020B0604030504040204" pitchFamily="34" charset="-120"/>
              </a:rPr>
              <a:t>参</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a:solidFill>
                  <a:srgbClr val="002060"/>
                </a:solidFill>
                <a:latin typeface="微軟正黑體" panose="020B0604030504040204" pitchFamily="34" charset="-120"/>
                <a:ea typeface="微軟正黑體" panose="020B0604030504040204" pitchFamily="34" charset="-120"/>
              </a:rPr>
              <a:t>國中學校協助</a:t>
            </a:r>
            <a:r>
              <a:rPr lang="zh-TW" altLang="en-US" sz="4000" b="1" dirty="0" smtClean="0">
                <a:solidFill>
                  <a:srgbClr val="002060"/>
                </a:solidFill>
                <a:latin typeface="微軟正黑體" panose="020B0604030504040204" pitchFamily="34" charset="-120"/>
                <a:ea typeface="微軟正黑體" panose="020B0604030504040204" pitchFamily="34" charset="-120"/>
              </a:rPr>
              <a:t>事項（</a:t>
            </a:r>
            <a:r>
              <a:rPr lang="en-US" altLang="zh-TW" sz="4000" b="1" dirty="0" smtClean="0">
                <a:solidFill>
                  <a:srgbClr val="002060"/>
                </a:solidFill>
                <a:latin typeface="微軟正黑體" panose="020B0604030504040204" pitchFamily="34" charset="-120"/>
                <a:ea typeface="微軟正黑體" panose="020B0604030504040204" pitchFamily="34" charset="-120"/>
              </a:rPr>
              <a:t>2/2</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a:xfrm>
            <a:off x="9324000" y="6408000"/>
            <a:ext cx="2743200" cy="365125"/>
          </a:xfrm>
        </p:spPr>
        <p:txBody>
          <a:bodyPr vert="horz" lIns="91440" tIns="45720" rIns="91440" bIns="45720" rtlCol="0" anchor="ctr"/>
          <a:lstStyle/>
          <a:p>
            <a:fld id="{97006424-D9F2-4793-8C2C-FF1240B9B1D0}" type="slidenum">
              <a:rPr lang="zh-TW" altLang="en-US" sz="2000">
                <a:solidFill>
                  <a:schemeClr val="tx1"/>
                </a:solidFill>
              </a:rPr>
              <a:pPr/>
              <a:t>6</a:t>
            </a:fld>
            <a:endParaRPr lang="zh-TW" altLang="en-US" sz="2000" dirty="0">
              <a:solidFill>
                <a:schemeClr val="tx1"/>
              </a:solidFill>
            </a:endParaRPr>
          </a:p>
        </p:txBody>
      </p:sp>
    </p:spTree>
    <p:extLst>
      <p:ext uri="{BB962C8B-B14F-4D97-AF65-F5344CB8AC3E}">
        <p14:creationId xmlns:p14="http://schemas.microsoft.com/office/powerpoint/2010/main" val="17384146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3060" y="378852"/>
            <a:ext cx="8255072" cy="706090"/>
          </a:xfrm>
        </p:spPr>
        <p:txBody>
          <a:bodyPr>
            <a:no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4</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dirty="0" smtClean="0">
                <a:solidFill>
                  <a:srgbClr val="002060"/>
                </a:solidFill>
                <a:latin typeface="微軟正黑體" panose="020B0604030504040204" pitchFamily="34" charset="-120"/>
                <a:ea typeface="微軟正黑體" panose="020B0604030504040204" pitchFamily="34" charset="-120"/>
              </a:rPr>
              <a:t>檢核 </a:t>
            </a:r>
            <a:r>
              <a:rPr lang="en-US" altLang="zh-TW" sz="4000" b="1" dirty="0" smtClean="0">
                <a:solidFill>
                  <a:srgbClr val="002060"/>
                </a:solidFill>
                <a:latin typeface="微軟正黑體" panose="020B0604030504040204" pitchFamily="34" charset="-120"/>
                <a:ea typeface="微軟正黑體" panose="020B0604030504040204" pitchFamily="34" charset="-120"/>
              </a:rPr>
              <a:t>(1/5)</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60</a:t>
            </a:fld>
            <a:endParaRPr lang="zh-TW" altLang="en-US" sz="2000" dirty="0">
              <a:solidFill>
                <a:schemeClr val="tx1"/>
              </a:solidFill>
            </a:endParaRPr>
          </a:p>
        </p:txBody>
      </p:sp>
      <p:grpSp>
        <p:nvGrpSpPr>
          <p:cNvPr id="9" name="群組 8"/>
          <p:cNvGrpSpPr/>
          <p:nvPr/>
        </p:nvGrpSpPr>
        <p:grpSpPr>
          <a:xfrm>
            <a:off x="606581" y="1734864"/>
            <a:ext cx="10832614" cy="3910098"/>
            <a:chOff x="606581" y="1734864"/>
            <a:chExt cx="10832614" cy="3910098"/>
          </a:xfrm>
        </p:grpSpPr>
        <p:pic>
          <p:nvPicPr>
            <p:cNvPr id="4" name="圖片 3"/>
            <p:cNvPicPr>
              <a:picLocks noChangeAspect="1"/>
            </p:cNvPicPr>
            <p:nvPr/>
          </p:nvPicPr>
          <p:blipFill>
            <a:blip r:embed="rId3"/>
            <a:stretch>
              <a:fillRect/>
            </a:stretch>
          </p:blipFill>
          <p:spPr>
            <a:xfrm>
              <a:off x="606583" y="1734864"/>
              <a:ext cx="10832612" cy="3910098"/>
            </a:xfrm>
            <a:prstGeom prst="rect">
              <a:avLst/>
            </a:prstGeom>
            <a:ln>
              <a:solidFill>
                <a:srgbClr val="0070C0"/>
              </a:solidFill>
            </a:ln>
          </p:spPr>
        </p:pic>
        <p:grpSp>
          <p:nvGrpSpPr>
            <p:cNvPr id="7" name="群組 6"/>
            <p:cNvGrpSpPr/>
            <p:nvPr/>
          </p:nvGrpSpPr>
          <p:grpSpPr>
            <a:xfrm>
              <a:off x="606581" y="1734864"/>
              <a:ext cx="5030502" cy="3843863"/>
              <a:chOff x="790799" y="2393000"/>
              <a:chExt cx="5030502" cy="3843863"/>
            </a:xfrm>
          </p:grpSpPr>
          <p:sp>
            <p:nvSpPr>
              <p:cNvPr id="6" name="矩形 5"/>
              <p:cNvSpPr/>
              <p:nvPr/>
            </p:nvSpPr>
            <p:spPr>
              <a:xfrm>
                <a:off x="790800" y="5201569"/>
                <a:ext cx="1756371" cy="45407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快取圖案 11"/>
              <p:cNvSpPr>
                <a:spLocks noChangeArrowheads="1"/>
              </p:cNvSpPr>
              <p:nvPr/>
            </p:nvSpPr>
            <p:spPr bwMode="auto">
              <a:xfrm>
                <a:off x="2633348" y="5268408"/>
                <a:ext cx="394970" cy="335915"/>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快取圖案 11"/>
              <p:cNvSpPr>
                <a:spLocks noChangeArrowheads="1"/>
              </p:cNvSpPr>
              <p:nvPr/>
            </p:nvSpPr>
            <p:spPr bwMode="auto">
              <a:xfrm>
                <a:off x="1969793" y="5869209"/>
                <a:ext cx="394970" cy="335915"/>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矩形 14"/>
              <p:cNvSpPr/>
              <p:nvPr/>
            </p:nvSpPr>
            <p:spPr>
              <a:xfrm>
                <a:off x="790799" y="5837470"/>
                <a:ext cx="1004935" cy="39939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613302" y="2393000"/>
                <a:ext cx="1207999" cy="5013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2579491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1892175" y="2691339"/>
            <a:ext cx="7908343" cy="2854565"/>
          </a:xfrm>
          <a:prstGeom prst="rect">
            <a:avLst/>
          </a:prstGeom>
          <a:ln>
            <a:solidFill>
              <a:srgbClr val="0070C0"/>
            </a:solidFill>
          </a:ln>
        </p:spPr>
      </p:pic>
      <p:sp>
        <p:nvSpPr>
          <p:cNvPr id="2" name="標題 1"/>
          <p:cNvSpPr>
            <a:spLocks noGrp="1"/>
          </p:cNvSpPr>
          <p:nvPr>
            <p:ph type="title"/>
          </p:nvPr>
        </p:nvSpPr>
        <p:spPr>
          <a:xfrm>
            <a:off x="928514" y="143133"/>
            <a:ext cx="7886700" cy="75961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4</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dirty="0" smtClean="0">
                <a:solidFill>
                  <a:srgbClr val="002060"/>
                </a:solidFill>
                <a:latin typeface="微軟正黑體" panose="020B0604030504040204" pitchFamily="34" charset="-120"/>
                <a:ea typeface="微軟正黑體" panose="020B0604030504040204" pitchFamily="34" charset="-120"/>
              </a:rPr>
              <a:t>檢核</a:t>
            </a:r>
            <a:r>
              <a:rPr lang="en-US" altLang="zh-TW" sz="4000" b="1" dirty="0" smtClean="0">
                <a:solidFill>
                  <a:srgbClr val="002060"/>
                </a:solidFill>
                <a:latin typeface="微軟正黑體" panose="020B0604030504040204" pitchFamily="34" charset="-120"/>
                <a:ea typeface="微軟正黑體" panose="020B0604030504040204" pitchFamily="34" charset="-120"/>
              </a:rPr>
              <a:t>  (2/5)</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a:xfrm>
            <a:off x="895010" y="1177341"/>
            <a:ext cx="10895624" cy="1513998"/>
          </a:xfrm>
        </p:spPr>
        <p:txBody>
          <a:bodyPr>
            <a:noAutofit/>
          </a:bodyPr>
          <a:lstStyle/>
          <a:p>
            <a:pPr marL="0" indent="0">
              <a:spcBef>
                <a:spcPts val="580"/>
              </a:spcBef>
              <a:buClr>
                <a:schemeClr val="accent1"/>
              </a:buClr>
              <a:buSzPct val="85000"/>
              <a:buNone/>
            </a:pPr>
            <a:r>
              <a:rPr lang="zh-TW" altLang="zh-TW" b="1" dirty="0" smtClean="0">
                <a:solidFill>
                  <a:srgbClr val="0070C0"/>
                </a:solidFill>
                <a:latin typeface="微軟正黑體" panose="020B0604030504040204" pitchFamily="34" charset="-120"/>
                <a:ea typeface="微軟正黑體" panose="020B0604030504040204" pitchFamily="34" charset="-120"/>
              </a:rPr>
              <a:t>報名</a:t>
            </a:r>
            <a:r>
              <a:rPr lang="zh-TW" altLang="zh-TW" b="1" dirty="0">
                <a:solidFill>
                  <a:srgbClr val="0070C0"/>
                </a:solidFill>
                <a:latin typeface="微軟正黑體" panose="020B0604030504040204" pitchFamily="34" charset="-120"/>
                <a:ea typeface="微軟正黑體" panose="020B0604030504040204" pitchFamily="34" charset="-120"/>
              </a:rPr>
              <a:t>資料檢核表</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a:lnSpc>
                <a:spcPts val="3000"/>
              </a:lnSpc>
              <a:spcBef>
                <a:spcPts val="1200"/>
              </a:spcBef>
              <a:buNone/>
            </a:pPr>
            <a:r>
              <a:rPr lang="zh-TW" altLang="en-US" sz="2400" b="1" dirty="0">
                <a:latin typeface="微軟正黑體" panose="020B0604030504040204" pitchFamily="34" charset="-120"/>
                <a:ea typeface="微軟正黑體" panose="020B0604030504040204" pitchFamily="34" charset="-120"/>
              </a:rPr>
              <a:t>檔案內容</a:t>
            </a:r>
            <a:r>
              <a:rPr lang="zh-TW" altLang="en-US" sz="2400" b="1" dirty="0" smtClean="0">
                <a:latin typeface="微軟正黑體" panose="020B0604030504040204" pitchFamily="34" charset="-120"/>
                <a:ea typeface="微軟正黑體" panose="020B0604030504040204" pitchFamily="34" charset="-120"/>
              </a:rPr>
              <a:t>為</a:t>
            </a:r>
            <a:r>
              <a:rPr lang="zh-TW" altLang="zh-TW" sz="2400" b="1" u="sng" dirty="0" smtClean="0">
                <a:solidFill>
                  <a:srgbClr val="FF0000"/>
                </a:solidFill>
                <a:latin typeface="微軟正黑體" panose="020B0604030504040204" pitchFamily="34" charset="-120"/>
                <a:ea typeface="微軟正黑體" panose="020B0604030504040204" pitchFamily="34" charset="-120"/>
              </a:rPr>
              <a:t>報名</a:t>
            </a:r>
            <a:r>
              <a:rPr lang="zh-TW" altLang="zh-TW" sz="2400" b="1" u="sng" dirty="0">
                <a:solidFill>
                  <a:srgbClr val="FF0000"/>
                </a:solidFill>
                <a:latin typeface="微軟正黑體" panose="020B0604030504040204" pitchFamily="34" charset="-120"/>
                <a:ea typeface="微軟正黑體" panose="020B0604030504040204" pitchFamily="34" charset="-120"/>
              </a:rPr>
              <a:t>繳費</a:t>
            </a:r>
            <a:r>
              <a:rPr lang="zh-TW" altLang="zh-TW" sz="2400" b="1" u="sng" dirty="0" smtClean="0">
                <a:solidFill>
                  <a:srgbClr val="FF0000"/>
                </a:solidFill>
                <a:latin typeface="微軟正黑體" panose="020B0604030504040204" pitchFamily="34" charset="-120"/>
                <a:ea typeface="微軟正黑體" panose="020B0604030504040204" pitchFamily="34" charset="-120"/>
              </a:rPr>
              <a:t>金額</a:t>
            </a:r>
            <a:r>
              <a:rPr lang="en-US" altLang="zh-TW" sz="2400" b="1" u="sng" dirty="0" smtClean="0">
                <a:solidFill>
                  <a:srgbClr val="FF0000"/>
                </a:solidFill>
                <a:latin typeface="微軟正黑體" panose="020B0604030504040204" pitchFamily="34" charset="-120"/>
                <a:ea typeface="微軟正黑體" panose="020B0604030504040204" pitchFamily="34" charset="-120"/>
              </a:rPr>
              <a:t>(</a:t>
            </a:r>
            <a:r>
              <a:rPr lang="zh-TW" altLang="en-US" sz="2400" b="1" u="sng" dirty="0" smtClean="0">
                <a:solidFill>
                  <a:srgbClr val="FF0000"/>
                </a:solidFill>
                <a:latin typeface="微軟正黑體" panose="020B0604030504040204" pitchFamily="34" charset="-120"/>
                <a:ea typeface="微軟正黑體" panose="020B0604030504040204" pitchFamily="34" charset="-120"/>
              </a:rPr>
              <a:t>含</a:t>
            </a:r>
            <a:r>
              <a:rPr lang="zh-TW" altLang="zh-TW" sz="2400" b="1" u="sng" dirty="0" smtClean="0">
                <a:solidFill>
                  <a:srgbClr val="FF0000"/>
                </a:solidFill>
                <a:latin typeface="微軟正黑體" panose="020B0604030504040204" pitchFamily="34" charset="-120"/>
                <a:ea typeface="微軟正黑體" panose="020B0604030504040204" pitchFamily="34" charset="-120"/>
              </a:rPr>
              <a:t>報名</a:t>
            </a:r>
            <a:r>
              <a:rPr lang="zh-TW" altLang="zh-TW" sz="2400" b="1" u="sng" dirty="0">
                <a:solidFill>
                  <a:srgbClr val="FF0000"/>
                </a:solidFill>
                <a:latin typeface="微軟正黑體" panose="020B0604030504040204" pitchFamily="34" charset="-120"/>
                <a:ea typeface="微軟正黑體" panose="020B0604030504040204" pitchFamily="34" charset="-120"/>
              </a:rPr>
              <a:t>人數資料</a:t>
            </a:r>
            <a:r>
              <a:rPr lang="zh-TW" altLang="zh-TW" sz="2400" b="1" u="sng" dirty="0" smtClean="0">
                <a:solidFill>
                  <a:srgbClr val="FF0000"/>
                </a:solidFill>
                <a:latin typeface="微軟正黑體" panose="020B0604030504040204" pitchFamily="34" charset="-120"/>
                <a:ea typeface="微軟正黑體" panose="020B0604030504040204" pitchFamily="34" charset="-120"/>
              </a:rPr>
              <a:t>統計</a:t>
            </a:r>
            <a:r>
              <a:rPr lang="en-US" altLang="zh-TW" sz="2400" b="1" u="sng" dirty="0" smtClean="0">
                <a:solidFill>
                  <a:srgbClr val="FF0000"/>
                </a:solidFill>
                <a:latin typeface="微軟正黑體" panose="020B0604030504040204" pitchFamily="34" charset="-120"/>
                <a:ea typeface="微軟正黑體" panose="020B0604030504040204" pitchFamily="34" charset="-120"/>
              </a:rPr>
              <a:t>)</a:t>
            </a:r>
            <a:r>
              <a:rPr lang="zh-TW"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各班級</a:t>
            </a:r>
            <a:r>
              <a:rPr lang="zh-TW" altLang="zh-TW" sz="2400" b="1" u="sng" dirty="0" smtClean="0">
                <a:solidFill>
                  <a:srgbClr val="FF0000"/>
                </a:solidFill>
                <a:latin typeface="微軟正黑體" panose="020B0604030504040204" pitchFamily="34" charset="-120"/>
                <a:ea typeface="微軟正黑體" panose="020B0604030504040204" pitchFamily="34" charset="-120"/>
              </a:rPr>
              <a:t>學生報名資料</a:t>
            </a:r>
            <a:r>
              <a:rPr lang="zh-TW" altLang="zh-TW" sz="2400" b="1" dirty="0" smtClean="0">
                <a:solidFill>
                  <a:srgbClr val="FF0000"/>
                </a:solidFill>
                <a:latin typeface="微軟正黑體" panose="020B0604030504040204" pitchFamily="34" charset="-120"/>
                <a:ea typeface="微軟正黑體" panose="020B0604030504040204" pitchFamily="34" charset="-120"/>
              </a:rPr>
              <a:t>與</a:t>
            </a:r>
            <a:r>
              <a:rPr lang="zh-TW" altLang="zh-TW" sz="2400" b="1" u="sng" dirty="0">
                <a:solidFill>
                  <a:srgbClr val="FF0000"/>
                </a:solidFill>
                <a:latin typeface="微軟正黑體" panose="020B0604030504040204" pitchFamily="34" charset="-120"/>
                <a:ea typeface="微軟正黑體" panose="020B0604030504040204" pitchFamily="34" charset="-120"/>
              </a:rPr>
              <a:t>超額比序項目積分</a:t>
            </a:r>
            <a:r>
              <a:rPr lang="zh-TW" altLang="zh-TW" sz="2400" b="1" dirty="0" smtClean="0">
                <a:latin typeface="微軟正黑體" panose="020B0604030504040204" pitchFamily="34" charset="-120"/>
                <a:ea typeface="微軟正黑體" panose="020B0604030504040204" pitchFamily="34" charset="-120"/>
              </a:rPr>
              <a:t>檢核</a:t>
            </a:r>
            <a:r>
              <a:rPr lang="zh-TW" altLang="en-US" sz="2400" b="1" dirty="0" smtClean="0">
                <a:latin typeface="微軟正黑體" panose="020B0604030504040204" pitchFamily="34" charset="-120"/>
                <a:ea typeface="微軟正黑體" panose="020B0604030504040204" pitchFamily="34" charset="-120"/>
              </a:rPr>
              <a:t>表，</a:t>
            </a:r>
            <a:r>
              <a:rPr lang="zh-TW" altLang="en-US" sz="2400" b="1" dirty="0">
                <a:latin typeface="微軟正黑體" panose="020B0604030504040204" pitchFamily="34" charset="-120"/>
                <a:ea typeface="微軟正黑體" panose="020B0604030504040204" pitchFamily="34" charset="-120"/>
              </a:rPr>
              <a:t>供國中端承辦人及報名學生檢核「上傳報名資料」是否正確。</a:t>
            </a:r>
            <a:endParaRPr lang="en-US" altLang="zh-TW" sz="2400" b="1" dirty="0">
              <a:latin typeface="微軟正黑體" panose="020B0604030504040204" pitchFamily="34" charset="-120"/>
              <a:ea typeface="微軟正黑體" panose="020B0604030504040204" pitchFamily="34" charset="-120"/>
            </a:endParaRPr>
          </a:p>
          <a:p>
            <a:pPr marL="0" indent="0">
              <a:lnSpc>
                <a:spcPts val="3000"/>
              </a:lnSpc>
              <a:spcBef>
                <a:spcPts val="0"/>
              </a:spcBef>
              <a:buNone/>
            </a:pPr>
            <a:endParaRPr lang="en-US" altLang="zh-TW" sz="2400" b="1" dirty="0" smtClean="0">
              <a:solidFill>
                <a:srgbClr val="7030A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61</a:t>
            </a:fld>
            <a:endParaRPr lang="zh-TW" altLang="en-US" sz="2000" dirty="0">
              <a:solidFill>
                <a:schemeClr val="tx1"/>
              </a:solidFill>
            </a:endParaRPr>
          </a:p>
        </p:txBody>
      </p:sp>
      <p:sp>
        <p:nvSpPr>
          <p:cNvPr id="9" name="矩形 8"/>
          <p:cNvSpPr/>
          <p:nvPr/>
        </p:nvSpPr>
        <p:spPr>
          <a:xfrm>
            <a:off x="1892175" y="4754824"/>
            <a:ext cx="1321805" cy="33200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990470" y="5729635"/>
            <a:ext cx="10704704" cy="477054"/>
          </a:xfrm>
          <a:prstGeom prst="rect">
            <a:avLst/>
          </a:prstGeom>
          <a:solidFill>
            <a:srgbClr val="FFE5E5"/>
          </a:solidFill>
          <a:ln>
            <a:solidFill>
              <a:srgbClr val="C00000"/>
            </a:solidFill>
          </a:ln>
        </p:spPr>
        <p:txBody>
          <a:bodyPr wrap="square">
            <a:spAutoFit/>
          </a:bodyPr>
          <a:lstStyle/>
          <a:p>
            <a:pPr>
              <a:lnSpc>
                <a:spcPts val="3000"/>
              </a:lnSpc>
            </a:pPr>
            <a:r>
              <a:rPr lang="zh-TW" altLang="en-US" sz="2400" b="1" dirty="0" smtClean="0">
                <a:solidFill>
                  <a:srgbClr val="C00000"/>
                </a:solidFill>
                <a:latin typeface="微軟正黑體" panose="020B0604030504040204" pitchFamily="34" charset="-120"/>
                <a:ea typeface="微軟正黑體" panose="020B0604030504040204" pitchFamily="34" charset="-120"/>
              </a:rPr>
              <a:t>提醒：臨</a:t>
            </a:r>
            <a:r>
              <a:rPr lang="zh-TW" altLang="en-US" sz="2400" b="1" dirty="0">
                <a:solidFill>
                  <a:srgbClr val="C00000"/>
                </a:solidFill>
                <a:latin typeface="微軟正黑體" panose="020B0604030504040204" pitchFamily="34" charset="-120"/>
                <a:ea typeface="微軟正黑體" panose="020B0604030504040204" pitchFamily="34" charset="-120"/>
              </a:rPr>
              <a:t>櫃或</a:t>
            </a:r>
            <a:r>
              <a:rPr lang="en-US" altLang="zh-TW" sz="2400" b="1" dirty="0">
                <a:solidFill>
                  <a:srgbClr val="C00000"/>
                </a:solidFill>
                <a:latin typeface="微軟正黑體" panose="020B0604030504040204" pitchFamily="34" charset="-120"/>
                <a:ea typeface="微軟正黑體" panose="020B0604030504040204" pitchFamily="34" charset="-120"/>
              </a:rPr>
              <a:t>ATM</a:t>
            </a:r>
            <a:r>
              <a:rPr lang="zh-TW" altLang="en-US" sz="2400" b="1" dirty="0">
                <a:solidFill>
                  <a:srgbClr val="C00000"/>
                </a:solidFill>
                <a:latin typeface="微軟正黑體" panose="020B0604030504040204" pitchFamily="34" charset="-120"/>
                <a:ea typeface="微軟正黑體" panose="020B0604030504040204" pitchFamily="34" charset="-120"/>
              </a:rPr>
              <a:t>轉帳繳費</a:t>
            </a: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僅開放</a:t>
            </a:r>
            <a:r>
              <a:rPr lang="en-US" altLang="zh-TW" sz="2400" b="1" dirty="0" smtClean="0">
                <a:solidFill>
                  <a:srgbClr val="C00000"/>
                </a:solidFill>
                <a:latin typeface="微軟正黑體" panose="020B0604030504040204" pitchFamily="34" charset="-120"/>
                <a:ea typeface="微軟正黑體" panose="020B0604030504040204" pitchFamily="34" charset="-120"/>
              </a:rPr>
              <a:t>109</a:t>
            </a:r>
            <a:r>
              <a:rPr lang="zh-TW" altLang="en-US" sz="2400" b="1" dirty="0" smtClean="0">
                <a:solidFill>
                  <a:srgbClr val="C00000"/>
                </a:solidFill>
                <a:latin typeface="微軟正黑體" panose="020B0604030504040204" pitchFamily="34" charset="-120"/>
                <a:ea typeface="微軟正黑體" panose="020B0604030504040204" pitchFamily="34" charset="-120"/>
              </a:rPr>
              <a:t>年</a:t>
            </a:r>
            <a:r>
              <a:rPr lang="en-US" altLang="zh-TW" sz="2400" b="1" dirty="0">
                <a:solidFill>
                  <a:srgbClr val="C00000"/>
                </a:solidFill>
                <a:latin typeface="微軟正黑體" panose="020B0604030504040204" pitchFamily="34" charset="-120"/>
                <a:ea typeface="微軟正黑體" panose="020B0604030504040204" pitchFamily="34" charset="-120"/>
              </a:rPr>
              <a:t>5</a:t>
            </a:r>
            <a:r>
              <a:rPr lang="zh-TW" altLang="en-US" sz="2400" b="1" dirty="0" smtClean="0">
                <a:solidFill>
                  <a:srgbClr val="C00000"/>
                </a:solidFill>
                <a:latin typeface="微軟正黑體" panose="020B0604030504040204" pitchFamily="34" charset="-120"/>
                <a:ea typeface="微軟正黑體" panose="020B0604030504040204" pitchFamily="34" charset="-120"/>
              </a:rPr>
              <a:t>月</a:t>
            </a:r>
            <a:r>
              <a:rPr lang="en-US" altLang="zh-TW" sz="2400" b="1" dirty="0" smtClean="0">
                <a:solidFill>
                  <a:srgbClr val="C00000"/>
                </a:solidFill>
                <a:latin typeface="微軟正黑體" panose="020B0604030504040204" pitchFamily="34" charset="-120"/>
                <a:ea typeface="微軟正黑體" panose="020B0604030504040204" pitchFamily="34" charset="-120"/>
              </a:rPr>
              <a:t>18</a:t>
            </a:r>
            <a:r>
              <a:rPr lang="zh-TW" altLang="en-US" sz="2400" b="1" dirty="0" smtClean="0">
                <a:solidFill>
                  <a:srgbClr val="C00000"/>
                </a:solidFill>
                <a:latin typeface="微軟正黑體" panose="020B0604030504040204" pitchFamily="34" charset="-120"/>
                <a:ea typeface="微軟正黑體" panose="020B0604030504040204" pitchFamily="34" charset="-120"/>
              </a:rPr>
              <a:t>日</a:t>
            </a:r>
            <a:r>
              <a:rPr lang="en-US" altLang="zh-TW" sz="2400" b="1" dirty="0" smtClean="0">
                <a:solidFill>
                  <a:srgbClr val="C00000"/>
                </a:solidFill>
                <a:latin typeface="微軟正黑體" panose="020B0604030504040204" pitchFamily="34" charset="-120"/>
                <a:ea typeface="微軟正黑體" panose="020B0604030504040204" pitchFamily="34" charset="-120"/>
              </a:rPr>
              <a:t>10:00</a:t>
            </a:r>
            <a:r>
              <a:rPr lang="zh-TW" altLang="en-US" sz="2400" b="1" dirty="0" smtClean="0">
                <a:solidFill>
                  <a:srgbClr val="C00000"/>
                </a:solidFill>
                <a:latin typeface="微軟正黑體" panose="020B0604030504040204" pitchFamily="34" charset="-120"/>
                <a:ea typeface="微軟正黑體" panose="020B0604030504040204" pitchFamily="34" charset="-120"/>
              </a:rPr>
              <a:t>起至</a:t>
            </a:r>
            <a:r>
              <a:rPr lang="en-US" altLang="zh-TW" sz="2400" b="1" dirty="0">
                <a:solidFill>
                  <a:srgbClr val="C00000"/>
                </a:solidFill>
                <a:latin typeface="微軟正黑體" panose="020B0604030504040204" pitchFamily="34" charset="-120"/>
                <a:ea typeface="微軟正黑體" panose="020B0604030504040204" pitchFamily="34" charset="-120"/>
              </a:rPr>
              <a:t>5</a:t>
            </a:r>
            <a:r>
              <a:rPr lang="zh-TW" altLang="en-US" sz="2400" b="1" dirty="0" smtClean="0">
                <a:solidFill>
                  <a:srgbClr val="C00000"/>
                </a:solidFill>
                <a:latin typeface="微軟正黑體" panose="020B0604030504040204" pitchFamily="34" charset="-120"/>
                <a:ea typeface="微軟正黑體" panose="020B0604030504040204" pitchFamily="34" charset="-120"/>
              </a:rPr>
              <a:t>月</a:t>
            </a:r>
            <a:r>
              <a:rPr lang="en-US" altLang="zh-TW" sz="2400" b="1" dirty="0" smtClean="0">
                <a:solidFill>
                  <a:srgbClr val="C00000"/>
                </a:solidFill>
                <a:latin typeface="微軟正黑體" panose="020B0604030504040204" pitchFamily="34" charset="-120"/>
                <a:ea typeface="微軟正黑體" panose="020B0604030504040204" pitchFamily="34" charset="-120"/>
              </a:rPr>
              <a:t>22</a:t>
            </a:r>
            <a:r>
              <a:rPr lang="zh-TW" altLang="en-US" sz="2400" b="1" dirty="0" smtClean="0">
                <a:solidFill>
                  <a:srgbClr val="C00000"/>
                </a:solidFill>
                <a:latin typeface="微軟正黑體" panose="020B0604030504040204" pitchFamily="34" charset="-120"/>
                <a:ea typeface="微軟正黑體" panose="020B0604030504040204" pitchFamily="34" charset="-120"/>
              </a:rPr>
              <a:t>日</a:t>
            </a:r>
            <a:r>
              <a:rPr lang="en-US" altLang="zh-TW" sz="2400" b="1" dirty="0">
                <a:solidFill>
                  <a:srgbClr val="C00000"/>
                </a:solidFill>
                <a:latin typeface="微軟正黑體" panose="020B0604030504040204" pitchFamily="34" charset="-120"/>
                <a:ea typeface="微軟正黑體" panose="020B0604030504040204" pitchFamily="34" charset="-120"/>
              </a:rPr>
              <a:t>15:00</a:t>
            </a:r>
            <a:r>
              <a:rPr lang="zh-TW" altLang="en-US" sz="2400" b="1" dirty="0">
                <a:solidFill>
                  <a:srgbClr val="C00000"/>
                </a:solidFill>
                <a:latin typeface="微軟正黑體" panose="020B0604030504040204" pitchFamily="34" charset="-120"/>
                <a:ea typeface="微軟正黑體" panose="020B0604030504040204" pitchFamily="34" charset="-120"/>
              </a:rPr>
              <a:t>止</a:t>
            </a:r>
            <a:r>
              <a:rPr lang="en-US" altLang="zh-TW" sz="2400" b="1" dirty="0">
                <a:solidFill>
                  <a:srgbClr val="C00000"/>
                </a:solidFill>
                <a:latin typeface="微軟正黑體" panose="020B0604030504040204" pitchFamily="34" charset="-120"/>
                <a:ea typeface="微軟正黑體" panose="020B0604030504040204" pitchFamily="34" charset="-120"/>
              </a:rPr>
              <a:t>)</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63165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stretch>
            <a:fillRect/>
          </a:stretch>
        </p:blipFill>
        <p:spPr>
          <a:xfrm>
            <a:off x="5604783" y="1224339"/>
            <a:ext cx="6206185" cy="4240334"/>
          </a:xfrm>
          <a:prstGeom prst="rect">
            <a:avLst/>
          </a:prstGeom>
          <a:ln>
            <a:solidFill>
              <a:srgbClr val="0070C0"/>
            </a:solidFill>
          </a:ln>
        </p:spPr>
      </p:pic>
      <p:pic>
        <p:nvPicPr>
          <p:cNvPr id="19" name="圖片 18"/>
          <p:cNvPicPr>
            <a:picLocks noChangeAspect="1"/>
          </p:cNvPicPr>
          <p:nvPr/>
        </p:nvPicPr>
        <p:blipFill>
          <a:blip r:embed="rId4"/>
          <a:stretch>
            <a:fillRect/>
          </a:stretch>
        </p:blipFill>
        <p:spPr>
          <a:xfrm>
            <a:off x="825187" y="4473314"/>
            <a:ext cx="5497194" cy="2202600"/>
          </a:xfrm>
          <a:prstGeom prst="rect">
            <a:avLst/>
          </a:prstGeom>
          <a:ln>
            <a:solidFill>
              <a:srgbClr val="0070C0"/>
            </a:solidFill>
          </a:ln>
        </p:spPr>
      </p:pic>
      <p:sp>
        <p:nvSpPr>
          <p:cNvPr id="6" name="投影片編號版面配置區 5"/>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62</a:t>
            </a:fld>
            <a:endParaRPr lang="zh-TW" altLang="en-US" sz="2000" dirty="0">
              <a:solidFill>
                <a:schemeClr val="tx1"/>
              </a:solidFill>
            </a:endParaRPr>
          </a:p>
        </p:txBody>
      </p:sp>
      <p:sp>
        <p:nvSpPr>
          <p:cNvPr id="8" name="標題 1"/>
          <p:cNvSpPr>
            <a:spLocks noGrp="1"/>
          </p:cNvSpPr>
          <p:nvPr>
            <p:ph type="title"/>
          </p:nvPr>
        </p:nvSpPr>
        <p:spPr>
          <a:xfrm>
            <a:off x="2053491" y="197540"/>
            <a:ext cx="7886700" cy="759618"/>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4</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dirty="0" smtClean="0">
                <a:solidFill>
                  <a:srgbClr val="002060"/>
                </a:solidFill>
                <a:latin typeface="微軟正黑體" panose="020B0604030504040204" pitchFamily="34" charset="-120"/>
                <a:ea typeface="微軟正黑體" panose="020B0604030504040204" pitchFamily="34" charset="-120"/>
              </a:rPr>
              <a:t>檢核</a:t>
            </a:r>
            <a:r>
              <a:rPr lang="en-US" altLang="zh-TW" sz="4000" b="1" dirty="0" smtClean="0">
                <a:solidFill>
                  <a:srgbClr val="002060"/>
                </a:solidFill>
                <a:latin typeface="微軟正黑體" panose="020B0604030504040204" pitchFamily="34" charset="-120"/>
                <a:ea typeface="微軟正黑體" panose="020B0604030504040204" pitchFamily="34" charset="-120"/>
              </a:rPr>
              <a:t>  (3/5)</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9" name="內容版面配置區 3"/>
          <p:cNvSpPr>
            <a:spLocks noGrp="1"/>
          </p:cNvSpPr>
          <p:nvPr>
            <p:ph idx="1"/>
          </p:nvPr>
        </p:nvSpPr>
        <p:spPr>
          <a:xfrm>
            <a:off x="589875" y="1224339"/>
            <a:ext cx="3994473" cy="3243997"/>
          </a:xfrm>
        </p:spPr>
        <p:txBody>
          <a:bodyPr>
            <a:noAutofit/>
          </a:bodyPr>
          <a:lstStyle/>
          <a:p>
            <a:pPr marL="0" indent="0">
              <a:spcBef>
                <a:spcPts val="580"/>
              </a:spcBef>
              <a:buClr>
                <a:schemeClr val="accent1"/>
              </a:buClr>
              <a:buSzPct val="85000"/>
              <a:buNone/>
            </a:pPr>
            <a:r>
              <a:rPr lang="zh-TW" altLang="zh-TW" b="1" dirty="0" smtClean="0">
                <a:solidFill>
                  <a:srgbClr val="0070C0"/>
                </a:solidFill>
                <a:latin typeface="微軟正黑體" panose="020B0604030504040204" pitchFamily="34" charset="-120"/>
                <a:ea typeface="微軟正黑體" panose="020B0604030504040204" pitchFamily="34" charset="-120"/>
              </a:rPr>
              <a:t>報名</a:t>
            </a:r>
            <a:r>
              <a:rPr lang="zh-TW" altLang="zh-TW" b="1" dirty="0">
                <a:solidFill>
                  <a:srgbClr val="0070C0"/>
                </a:solidFill>
                <a:latin typeface="微軟正黑體" panose="020B0604030504040204" pitchFamily="34" charset="-120"/>
                <a:ea typeface="微軟正黑體" panose="020B0604030504040204" pitchFamily="34" charset="-120"/>
              </a:rPr>
              <a:t>資料</a:t>
            </a:r>
            <a:r>
              <a:rPr lang="zh-TW" altLang="zh-TW" b="1" dirty="0" smtClean="0">
                <a:solidFill>
                  <a:srgbClr val="0070C0"/>
                </a:solidFill>
                <a:latin typeface="微軟正黑體" panose="020B0604030504040204" pitchFamily="34" charset="-120"/>
                <a:ea typeface="微軟正黑體" panose="020B0604030504040204" pitchFamily="34" charset="-120"/>
              </a:rPr>
              <a:t>檢核</a:t>
            </a:r>
            <a:r>
              <a:rPr lang="zh-TW" altLang="zh-TW" b="1" dirty="0">
                <a:solidFill>
                  <a:srgbClr val="0070C0"/>
                </a:solidFill>
                <a:latin typeface="微軟正黑體" panose="020B0604030504040204" pitchFamily="34" charset="-120"/>
                <a:ea typeface="微軟正黑體" panose="020B0604030504040204" pitchFamily="34" charset="-120"/>
              </a:rPr>
              <a:t>表</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indent="0" algn="just">
              <a:lnSpc>
                <a:spcPct val="120000"/>
              </a:lnSpc>
              <a:spcBef>
                <a:spcPts val="600"/>
              </a:spcBef>
              <a:buNone/>
            </a:pPr>
            <a:r>
              <a:rPr lang="en-US" altLang="zh-TW" sz="2400" b="1" dirty="0" smtClean="0">
                <a:latin typeface="微軟正黑體" panose="020B0604030504040204" pitchFamily="34" charset="-120"/>
                <a:ea typeface="微軟正黑體" panose="020B0604030504040204" pitchFamily="34" charset="-120"/>
              </a:rPr>
              <a:t>109</a:t>
            </a:r>
            <a:r>
              <a:rPr lang="zh-TW" altLang="en-US" sz="2400" b="1" dirty="0" smtClean="0">
                <a:latin typeface="微軟正黑體" panose="020B0604030504040204" pitchFamily="34" charset="-120"/>
                <a:ea typeface="微軟正黑體" panose="020B0604030504040204" pitchFamily="34" charset="-120"/>
              </a:rPr>
              <a:t>學年度</a:t>
            </a:r>
            <a:r>
              <a:rPr lang="zh-TW" altLang="en-US" sz="2400" b="1" u="sng" dirty="0" smtClean="0">
                <a:solidFill>
                  <a:srgbClr val="FF0000"/>
                </a:solidFill>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報名繳費金額檢核表」</a:t>
            </a:r>
            <a:r>
              <a:rPr lang="zh-TW" altLang="en-US" sz="2400" b="1" dirty="0">
                <a:latin typeface="微軟正黑體" panose="020B0604030504040204" pitchFamily="34" charset="-120"/>
                <a:ea typeface="微軟正黑體" panose="020B0604030504040204" pitchFamily="34" charset="-120"/>
              </a:rPr>
              <a:t>，國中承辦人可下載檢核表以便</a:t>
            </a:r>
            <a:r>
              <a:rPr lang="zh-TW" altLang="en-US" sz="2400" b="1" u="sng" dirty="0">
                <a:latin typeface="微軟正黑體" panose="020B0604030504040204" pitchFamily="34" charset="-120"/>
                <a:ea typeface="微軟正黑體" panose="020B0604030504040204" pitchFamily="34" charset="-120"/>
              </a:rPr>
              <a:t>確認報名人數、學生報名費減免身分別及實繳報名費金額是否正確後再做報名確認作業</a:t>
            </a:r>
            <a:r>
              <a:rPr lang="zh-TW" altLang="en-US" sz="2400" b="1" dirty="0">
                <a:latin typeface="微軟正黑體" panose="020B0604030504040204" pitchFamily="34" charset="-120"/>
                <a:ea typeface="微軟正黑體" panose="020B0604030504040204" pitchFamily="34" charset="-120"/>
              </a:rPr>
              <a:t>。</a:t>
            </a:r>
          </a:p>
        </p:txBody>
      </p:sp>
      <p:sp>
        <p:nvSpPr>
          <p:cNvPr id="10" name="矩形 9"/>
          <p:cNvSpPr/>
          <p:nvPr/>
        </p:nvSpPr>
        <p:spPr>
          <a:xfrm>
            <a:off x="5848171" y="2420736"/>
            <a:ext cx="5504875" cy="117252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9409750" y="4254806"/>
            <a:ext cx="1510716" cy="261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7073454" y="1829631"/>
            <a:ext cx="1370034" cy="266099"/>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快取圖案 11"/>
          <p:cNvSpPr>
            <a:spLocks noChangeArrowheads="1"/>
          </p:cNvSpPr>
          <p:nvPr/>
        </p:nvSpPr>
        <p:spPr bwMode="auto">
          <a:xfrm>
            <a:off x="5853724" y="1309451"/>
            <a:ext cx="394970" cy="335915"/>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圓角矩形 14"/>
          <p:cNvSpPr/>
          <p:nvPr/>
        </p:nvSpPr>
        <p:spPr>
          <a:xfrm>
            <a:off x="2629415" y="5464673"/>
            <a:ext cx="687884" cy="673577"/>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快取圖案 11"/>
          <p:cNvSpPr>
            <a:spLocks noChangeArrowheads="1"/>
          </p:cNvSpPr>
          <p:nvPr/>
        </p:nvSpPr>
        <p:spPr bwMode="auto">
          <a:xfrm>
            <a:off x="1078684" y="4567559"/>
            <a:ext cx="394970" cy="335915"/>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矩形 2"/>
          <p:cNvSpPr/>
          <p:nvPr/>
        </p:nvSpPr>
        <p:spPr>
          <a:xfrm>
            <a:off x="8689694" y="2488326"/>
            <a:ext cx="809142" cy="207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8618683" y="2453626"/>
            <a:ext cx="921900" cy="261610"/>
          </a:xfrm>
          <a:prstGeom prst="rect">
            <a:avLst/>
          </a:prstGeom>
          <a:noFill/>
        </p:spPr>
        <p:txBody>
          <a:bodyPr wrap="square" rtlCol="0">
            <a:spAutoFit/>
          </a:bodyPr>
          <a:lstStyle/>
          <a:p>
            <a:r>
              <a:rPr lang="zh-TW" altLang="en-US" sz="1100" dirty="0" smtClean="0">
                <a:latin typeface="標楷體" panose="03000509000000000000" pitchFamily="65" charset="-120"/>
                <a:ea typeface="標楷體" panose="03000509000000000000" pitchFamily="65" charset="-120"/>
              </a:rPr>
              <a:t>失業戶子女</a:t>
            </a:r>
            <a:endParaRPr lang="zh-TW" altLang="en-US" sz="1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08717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150412" y="1224337"/>
            <a:ext cx="6519505" cy="5272901"/>
          </a:xfrm>
          <a:prstGeom prst="rect">
            <a:avLst/>
          </a:prstGeom>
          <a:ln>
            <a:solidFill>
              <a:schemeClr val="accent1"/>
            </a:solidFill>
          </a:ln>
        </p:spPr>
      </p:pic>
      <p:sp>
        <p:nvSpPr>
          <p:cNvPr id="4" name="投影片編號版面配置區 3"/>
          <p:cNvSpPr>
            <a:spLocks noGrp="1"/>
          </p:cNvSpPr>
          <p:nvPr>
            <p:ph type="sldNum" sz="quarter" idx="12"/>
          </p:nvPr>
        </p:nvSpPr>
        <p:spPr/>
        <p:txBody>
          <a:bodyPr/>
          <a:lstStyle/>
          <a:p>
            <a:fld id="{97006424-D9F2-4793-8C2C-FF1240B9B1D0}" type="slidenum">
              <a:rPr lang="zh-TW" altLang="en-US" smtClean="0"/>
              <a:pPr/>
              <a:t>63</a:t>
            </a:fld>
            <a:endParaRPr lang="zh-TW" altLang="en-US" dirty="0"/>
          </a:p>
        </p:txBody>
      </p:sp>
      <p:sp>
        <p:nvSpPr>
          <p:cNvPr id="5" name="標題 1"/>
          <p:cNvSpPr txBox="1">
            <a:spLocks/>
          </p:cNvSpPr>
          <p:nvPr/>
        </p:nvSpPr>
        <p:spPr>
          <a:xfrm>
            <a:off x="2053491" y="197540"/>
            <a:ext cx="7886700" cy="759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4</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dirty="0" smtClean="0">
                <a:solidFill>
                  <a:srgbClr val="002060"/>
                </a:solidFill>
                <a:latin typeface="微軟正黑體" panose="020B0604030504040204" pitchFamily="34" charset="-120"/>
                <a:ea typeface="微軟正黑體" panose="020B0604030504040204" pitchFamily="34" charset="-120"/>
              </a:rPr>
              <a:t>檢核</a:t>
            </a:r>
            <a:r>
              <a:rPr lang="en-US" altLang="zh-TW" sz="4000" b="1" dirty="0" smtClean="0">
                <a:solidFill>
                  <a:srgbClr val="002060"/>
                </a:solidFill>
                <a:latin typeface="微軟正黑體" panose="020B0604030504040204" pitchFamily="34" charset="-120"/>
                <a:ea typeface="微軟正黑體" panose="020B0604030504040204" pitchFamily="34" charset="-120"/>
              </a:rPr>
              <a:t>  (4/5)</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6" name="內容版面配置區 3"/>
          <p:cNvSpPr txBox="1">
            <a:spLocks/>
          </p:cNvSpPr>
          <p:nvPr/>
        </p:nvSpPr>
        <p:spPr>
          <a:xfrm>
            <a:off x="457528" y="1224338"/>
            <a:ext cx="3994473" cy="2890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80"/>
              </a:spcBef>
              <a:buClr>
                <a:schemeClr val="accent1"/>
              </a:buClr>
              <a:buSzPct val="85000"/>
              <a:buFont typeface="Arial" panose="020B0604020202020204" pitchFamily="34" charset="0"/>
              <a:buNone/>
            </a:pPr>
            <a:r>
              <a:rPr lang="zh-TW" altLang="zh-TW" b="1" dirty="0" smtClean="0">
                <a:solidFill>
                  <a:srgbClr val="0070C0"/>
                </a:solidFill>
                <a:latin typeface="微軟正黑體" panose="020B0604030504040204" pitchFamily="34" charset="-120"/>
                <a:ea typeface="微軟正黑體" panose="020B0604030504040204" pitchFamily="34" charset="-120"/>
              </a:rPr>
              <a:t>報名資料檢核表</a:t>
            </a:r>
            <a:endParaRPr lang="en-US" altLang="zh-TW" b="1" dirty="0" smtClean="0">
              <a:solidFill>
                <a:srgbClr val="0070C0"/>
              </a:solidFill>
              <a:latin typeface="微軟正黑體" panose="020B0604030504040204" pitchFamily="34" charset="-120"/>
              <a:ea typeface="微軟正黑體" panose="020B0604030504040204" pitchFamily="34" charset="-120"/>
            </a:endParaRPr>
          </a:p>
          <a:p>
            <a:pPr marL="0" indent="0" algn="just">
              <a:lnSpc>
                <a:spcPct val="120000"/>
              </a:lnSpc>
              <a:spcBef>
                <a:spcPts val="600"/>
              </a:spcBef>
              <a:buNone/>
            </a:pPr>
            <a:r>
              <a:rPr lang="zh-TW" altLang="zh-TW" sz="2400" b="1" u="sng" dirty="0" smtClean="0">
                <a:solidFill>
                  <a:srgbClr val="FF0000"/>
                </a:solidFill>
                <a:latin typeface="微軟正黑體" panose="020B0604030504040204" pitchFamily="34" charset="-120"/>
                <a:ea typeface="微軟正黑體" panose="020B0604030504040204" pitchFamily="34" charset="-120"/>
              </a:rPr>
              <a:t>學生</a:t>
            </a:r>
            <a:r>
              <a:rPr lang="zh-TW" altLang="en-US" sz="2400" b="1" u="sng" dirty="0" smtClean="0">
                <a:solidFill>
                  <a:srgbClr val="FF0000"/>
                </a:solidFill>
                <a:latin typeface="微軟正黑體" panose="020B0604030504040204" pitchFamily="34" charset="-120"/>
                <a:ea typeface="微軟正黑體" panose="020B0604030504040204" pitchFamily="34" charset="-120"/>
              </a:rPr>
              <a:t>基本</a:t>
            </a:r>
            <a:r>
              <a:rPr lang="zh-TW" altLang="zh-TW" sz="2400" b="1" u="sng" dirty="0" smtClean="0">
                <a:solidFill>
                  <a:srgbClr val="FF0000"/>
                </a:solidFill>
                <a:latin typeface="微軟正黑體" panose="020B0604030504040204" pitchFamily="34" charset="-120"/>
                <a:ea typeface="微軟正黑體" panose="020B0604030504040204" pitchFamily="34" charset="-120"/>
              </a:rPr>
              <a:t>資料</a:t>
            </a:r>
            <a:r>
              <a:rPr lang="zh-TW" altLang="en-US" sz="2400" b="1" u="sng" dirty="0" smtClean="0">
                <a:solidFill>
                  <a:srgbClr val="FF0000"/>
                </a:solidFill>
                <a:latin typeface="微軟正黑體" panose="020B0604030504040204" pitchFamily="34" charset="-120"/>
                <a:ea typeface="微軟正黑體" panose="020B0604030504040204" pitchFamily="34" charset="-120"/>
              </a:rPr>
              <a:t>與</a:t>
            </a:r>
            <a:r>
              <a:rPr lang="zh-TW" altLang="zh-TW" sz="2400" b="1" u="sng" dirty="0" smtClean="0">
                <a:solidFill>
                  <a:srgbClr val="FF0000"/>
                </a:solidFill>
                <a:latin typeface="微軟正黑體" panose="020B0604030504040204" pitchFamily="34" charset="-120"/>
                <a:ea typeface="微軟正黑體" panose="020B0604030504040204" pitchFamily="34" charset="-120"/>
              </a:rPr>
              <a:t>超額</a:t>
            </a:r>
            <a:r>
              <a:rPr lang="zh-TW" altLang="zh-TW" sz="2400" b="1" u="sng" dirty="0">
                <a:solidFill>
                  <a:srgbClr val="FF0000"/>
                </a:solidFill>
                <a:latin typeface="微軟正黑體" panose="020B0604030504040204" pitchFamily="34" charset="-120"/>
                <a:ea typeface="微軟正黑體" panose="020B0604030504040204" pitchFamily="34" charset="-120"/>
              </a:rPr>
              <a:t>比序項目積分</a:t>
            </a:r>
            <a:r>
              <a:rPr lang="zh-TW" altLang="zh-TW" sz="2400" b="1" u="sng" dirty="0" smtClean="0">
                <a:solidFill>
                  <a:srgbClr val="FF0000"/>
                </a:solidFill>
                <a:latin typeface="微軟正黑體" panose="020B0604030504040204" pitchFamily="34" charset="-120"/>
                <a:ea typeface="微軟正黑體" panose="020B0604030504040204" pitchFamily="34" charset="-120"/>
              </a:rPr>
              <a:t>檢核</a:t>
            </a:r>
            <a:endParaRPr lang="en-US" altLang="zh-TW" sz="2400" b="1" u="sng" dirty="0" smtClean="0">
              <a:solidFill>
                <a:srgbClr val="FF0000"/>
              </a:solidFill>
              <a:latin typeface="微軟正黑體" panose="020B0604030504040204" pitchFamily="34" charset="-120"/>
              <a:ea typeface="微軟正黑體" panose="020B0604030504040204" pitchFamily="34" charset="-120"/>
            </a:endParaRPr>
          </a:p>
          <a:p>
            <a:pPr marL="0" indent="0" algn="just">
              <a:lnSpc>
                <a:spcPct val="120000"/>
              </a:lnSpc>
              <a:spcBef>
                <a:spcPts val="600"/>
              </a:spcBef>
              <a:buNone/>
            </a:pPr>
            <a:r>
              <a:rPr lang="zh-TW" altLang="en-US" sz="2400" b="1" dirty="0" smtClean="0">
                <a:latin typeface="微軟正黑體" panose="020B0604030504040204" pitchFamily="34" charset="-120"/>
                <a:ea typeface="微軟正黑體" panose="020B0604030504040204" pitchFamily="34" charset="-120"/>
              </a:rPr>
              <a:t>國中承辦人</a:t>
            </a:r>
            <a:r>
              <a:rPr lang="zh-TW" altLang="en-US" sz="2400" b="1" u="sng" dirty="0" smtClean="0">
                <a:latin typeface="微軟正黑體" panose="020B0604030504040204" pitchFamily="34" charset="-120"/>
                <a:ea typeface="微軟正黑體" panose="020B0604030504040204" pitchFamily="34" charset="-120"/>
              </a:rPr>
              <a:t>確認學生報名基本資料與超額比序項目積分是否正確</a:t>
            </a:r>
            <a:endParaRPr lang="zh-TW" altLang="en-US" sz="2400" b="1"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6417394" y="2101251"/>
            <a:ext cx="688029" cy="282696"/>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0637940" y="2759926"/>
            <a:ext cx="950781" cy="372573"/>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6535070" y="2869760"/>
            <a:ext cx="2339554" cy="445994"/>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642468" y="2082202"/>
            <a:ext cx="900700" cy="301745"/>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0642468" y="3220070"/>
            <a:ext cx="941727" cy="191368"/>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4186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7528" y="-82208"/>
            <a:ext cx="7886700" cy="1325563"/>
          </a:xfrm>
        </p:spPr>
        <p:txBody>
          <a:bodyPr>
            <a:normAutofit/>
          </a:bodyPr>
          <a:lstStyle/>
          <a:p>
            <a:r>
              <a:rPr lang="en-US" altLang="zh-TW" sz="4000" b="1" dirty="0" smtClean="0">
                <a:solidFill>
                  <a:srgbClr val="002060"/>
                </a:solidFill>
                <a:latin typeface="微軟正黑體" panose="020B0604030504040204" pitchFamily="34" charset="-120"/>
                <a:ea typeface="微軟正黑體" panose="020B0604030504040204" pitchFamily="34" charset="-120"/>
              </a:rPr>
              <a:t>4</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zh-TW" altLang="zh-TW" sz="4000" b="1"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dirty="0" smtClean="0">
                <a:solidFill>
                  <a:srgbClr val="002060"/>
                </a:solidFill>
                <a:latin typeface="微軟正黑體" panose="020B0604030504040204" pitchFamily="34" charset="-120"/>
                <a:ea typeface="微軟正黑體" panose="020B0604030504040204" pitchFamily="34" charset="-120"/>
              </a:rPr>
              <a:t>檢核</a:t>
            </a:r>
            <a:r>
              <a:rPr lang="en-US" altLang="zh-TW" sz="4000" b="1" dirty="0" smtClean="0">
                <a:solidFill>
                  <a:srgbClr val="002060"/>
                </a:solidFill>
                <a:latin typeface="微軟正黑體" panose="020B0604030504040204" pitchFamily="34" charset="-120"/>
                <a:ea typeface="微軟正黑體" panose="020B0604030504040204" pitchFamily="34" charset="-120"/>
              </a:rPr>
              <a:t>  (5/5)</a:t>
            </a:r>
            <a:endParaRPr lang="zh-TW" altLang="en-US" sz="4800" dirty="0"/>
          </a:p>
        </p:txBody>
      </p:sp>
      <p:sp>
        <p:nvSpPr>
          <p:cNvPr id="4" name="內容版面配置區 3"/>
          <p:cNvSpPr>
            <a:spLocks noGrp="1"/>
          </p:cNvSpPr>
          <p:nvPr>
            <p:ph idx="1"/>
          </p:nvPr>
        </p:nvSpPr>
        <p:spPr>
          <a:xfrm>
            <a:off x="1050379" y="723710"/>
            <a:ext cx="8633557" cy="4225246"/>
          </a:xfrm>
        </p:spPr>
        <p:txBody>
          <a:bodyPr>
            <a:normAutofit/>
          </a:bodyPr>
          <a:lstStyle/>
          <a:p>
            <a:pPr marL="0" indent="0">
              <a:lnSpc>
                <a:spcPct val="200000"/>
              </a:lnSpc>
              <a:spcBef>
                <a:spcPts val="1800"/>
              </a:spcBef>
              <a:buClr>
                <a:schemeClr val="accent1"/>
              </a:buClr>
              <a:buSzPct val="85000"/>
              <a:buNone/>
            </a:pPr>
            <a:r>
              <a:rPr lang="zh-TW" altLang="zh-TW" b="1" dirty="0" smtClean="0">
                <a:solidFill>
                  <a:srgbClr val="0070C0"/>
                </a:solidFill>
                <a:latin typeface="微軟正黑體" panose="020B0604030504040204" pitchFamily="34" charset="-120"/>
                <a:ea typeface="微軟正黑體" panose="020B0604030504040204" pitchFamily="34" charset="-120"/>
              </a:rPr>
              <a:t>匯出</a:t>
            </a:r>
            <a:r>
              <a:rPr lang="zh-TW" altLang="zh-TW" b="1" dirty="0">
                <a:solidFill>
                  <a:srgbClr val="0070C0"/>
                </a:solidFill>
                <a:latin typeface="微軟正黑體" panose="020B0604030504040204" pitchFamily="34" charset="-120"/>
                <a:ea typeface="微軟正黑體" panose="020B0604030504040204" pitchFamily="34" charset="-120"/>
              </a:rPr>
              <a:t>資料</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263525" indent="-263525">
              <a:lnSpc>
                <a:spcPct val="10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匯出檔案為學生報名資料之</a:t>
            </a:r>
            <a:r>
              <a:rPr lang="en-US" altLang="zh-TW" sz="2400" b="1" dirty="0">
                <a:latin typeface="微軟正黑體" panose="020B0604030504040204" pitchFamily="34" charset="-120"/>
                <a:ea typeface="微軟正黑體" panose="020B0604030504040204" pitchFamily="34" charset="-120"/>
              </a:rPr>
              <a:t>Excel</a:t>
            </a:r>
            <a:r>
              <a:rPr lang="zh-TW" altLang="en-US" sz="2400" b="1" dirty="0">
                <a:latin typeface="微軟正黑體" panose="020B0604030504040204" pitchFamily="34" charset="-120"/>
                <a:ea typeface="微軟正黑體" panose="020B0604030504040204" pitchFamily="34" charset="-120"/>
              </a:rPr>
              <a:t>檔案，</a:t>
            </a:r>
            <a:r>
              <a:rPr lang="zh-TW" altLang="en-US" sz="2400" b="1" u="sng" dirty="0">
                <a:latin typeface="微軟正黑體" panose="020B0604030504040204" pitchFamily="34" charset="-120"/>
                <a:ea typeface="微軟正黑體" panose="020B0604030504040204" pitchFamily="34" charset="-120"/>
              </a:rPr>
              <a:t>國中承辦人可於「國中集體報名系統</a:t>
            </a:r>
            <a:r>
              <a:rPr lang="en-US" altLang="zh-TW" sz="2400" b="1" u="sng" dirty="0">
                <a:latin typeface="微軟正黑體" panose="020B0604030504040204" pitchFamily="34" charset="-120"/>
                <a:ea typeface="微軟正黑體" panose="020B0604030504040204" pitchFamily="34" charset="-120"/>
              </a:rPr>
              <a:t>-</a:t>
            </a:r>
            <a:r>
              <a:rPr lang="zh-TW" altLang="en-US" sz="2400" b="1" u="sng" dirty="0">
                <a:latin typeface="微軟正黑體" panose="020B0604030504040204" pitchFamily="34" charset="-120"/>
                <a:ea typeface="微軟正黑體" panose="020B0604030504040204" pitchFamily="34" charset="-120"/>
              </a:rPr>
              <a:t>練習版」開放期間</a:t>
            </a:r>
            <a:r>
              <a:rPr lang="zh-TW" altLang="en-US" sz="2400" b="1" dirty="0">
                <a:latin typeface="微軟正黑體" panose="020B0604030504040204" pitchFamily="34" charset="-120"/>
                <a:ea typeface="微軟正黑體" panose="020B0604030504040204" pitchFamily="34" charset="-120"/>
              </a:rPr>
              <a:t>，</a:t>
            </a:r>
            <a:r>
              <a:rPr lang="zh-TW" altLang="en-US" sz="2400" b="1" u="sng" dirty="0">
                <a:solidFill>
                  <a:srgbClr val="4F2270"/>
                </a:solidFill>
                <a:latin typeface="微軟正黑體" panose="020B0604030504040204" pitchFamily="34" charset="-120"/>
                <a:ea typeface="微軟正黑體" panose="020B0604030504040204" pitchFamily="34" charset="-120"/>
              </a:rPr>
              <a:t>匯出確認後的免試生報名資料，再於集體報名系統正式開放後，直接匯入報名資料使用。</a:t>
            </a:r>
            <a:endParaRPr lang="en-US" altLang="zh-TW" sz="2400" b="1" u="sng" dirty="0">
              <a:solidFill>
                <a:srgbClr val="4F2270"/>
              </a:solidFill>
              <a:latin typeface="微軟正黑體" panose="020B0604030504040204" pitchFamily="34" charset="-120"/>
              <a:ea typeface="微軟正黑體" panose="020B0604030504040204" pitchFamily="34" charset="-120"/>
            </a:endParaRPr>
          </a:p>
          <a:p>
            <a:pPr marL="263525" indent="-263525">
              <a:lnSpc>
                <a:spcPct val="100000"/>
              </a:lnSpc>
              <a:spcBef>
                <a:spcPts val="1200"/>
              </a:spcBef>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匯出檔案可用於「</a:t>
            </a:r>
            <a:r>
              <a:rPr lang="en-US" altLang="zh-TW" sz="2400" b="1" dirty="0" smtClean="0">
                <a:latin typeface="微軟正黑體" panose="020B0604030504040204" pitchFamily="34" charset="-120"/>
                <a:ea typeface="微軟正黑體" panose="020B0604030504040204" pitchFamily="34" charset="-120"/>
              </a:rPr>
              <a:t>109</a:t>
            </a:r>
            <a:r>
              <a:rPr lang="zh-TW" altLang="en-US" sz="2400" b="1" dirty="0" smtClean="0">
                <a:latin typeface="微軟正黑體" panose="020B0604030504040204" pitchFamily="34" charset="-120"/>
                <a:ea typeface="微軟正黑體" panose="020B0604030504040204" pitchFamily="34" charset="-120"/>
              </a:rPr>
              <a:t>學年</a:t>
            </a:r>
            <a:r>
              <a:rPr lang="zh-TW" altLang="en-US" sz="2400" b="1" dirty="0">
                <a:latin typeface="微軟正黑體" panose="020B0604030504040204" pitchFamily="34" charset="-120"/>
                <a:ea typeface="微軟正黑體" panose="020B0604030504040204" pitchFamily="34" charset="-120"/>
              </a:rPr>
              <a:t>度五專入學專用優先免試入學超額比序項目積分證明單列印系統」，套印免試生報名用之積分證明單</a:t>
            </a:r>
            <a:r>
              <a:rPr lang="zh-TW" altLang="en-US" sz="2400" b="1" dirty="0" smtClean="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0" indent="0">
              <a:lnSpc>
                <a:spcPct val="100000"/>
              </a:lnSpc>
              <a:spcBef>
                <a:spcPts val="0"/>
              </a:spcBef>
              <a:buNone/>
            </a:pPr>
            <a:r>
              <a:rPr lang="en-US" altLang="zh-TW" sz="22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200" b="1" dirty="0" smtClean="0">
                <a:solidFill>
                  <a:srgbClr val="C00000"/>
                </a:solidFill>
                <a:latin typeface="微軟正黑體" panose="020B0604030504040204" pitchFamily="34" charset="-120"/>
                <a:ea typeface="微軟正黑體" panose="020B0604030504040204" pitchFamily="34" charset="-120"/>
              </a:rPr>
              <a:t>(</a:t>
            </a:r>
            <a:r>
              <a:rPr lang="zh-TW" altLang="en-US" sz="2200" b="1" dirty="0" smtClean="0">
                <a:solidFill>
                  <a:srgbClr val="C00000"/>
                </a:solidFill>
                <a:latin typeface="微軟正黑體" panose="020B0604030504040204" pitchFamily="34" charset="-120"/>
                <a:ea typeface="微軟正黑體" panose="020B0604030504040204" pitchFamily="34" charset="-120"/>
              </a:rPr>
              <a:t>練習版系統</a:t>
            </a:r>
            <a:r>
              <a:rPr lang="zh-TW" altLang="en-US" sz="2200" b="1" dirty="0">
                <a:solidFill>
                  <a:srgbClr val="C00000"/>
                </a:solidFill>
                <a:latin typeface="微軟正黑體" panose="020B0604030504040204" pitchFamily="34" charset="-120"/>
                <a:ea typeface="微軟正黑體" panose="020B0604030504040204" pitchFamily="34" charset="-120"/>
              </a:rPr>
              <a:t>開放時間為</a:t>
            </a:r>
            <a:r>
              <a:rPr lang="en-US" altLang="zh-TW" sz="2200" b="1" dirty="0" smtClean="0">
                <a:solidFill>
                  <a:srgbClr val="C00000"/>
                </a:solidFill>
                <a:latin typeface="微軟正黑體" panose="020B0604030504040204" pitchFamily="34" charset="-120"/>
                <a:ea typeface="微軟正黑體" panose="020B0604030504040204" pitchFamily="34" charset="-120"/>
              </a:rPr>
              <a:t>109</a:t>
            </a:r>
            <a:r>
              <a:rPr lang="zh-TW" altLang="en-US" sz="2200" b="1" dirty="0" smtClean="0">
                <a:solidFill>
                  <a:srgbClr val="C00000"/>
                </a:solidFill>
                <a:latin typeface="微軟正黑體" panose="020B0604030504040204" pitchFamily="34" charset="-120"/>
                <a:ea typeface="微軟正黑體" panose="020B0604030504040204" pitchFamily="34" charset="-120"/>
              </a:rPr>
              <a:t>年</a:t>
            </a:r>
            <a:r>
              <a:rPr lang="en-US" altLang="zh-TW" sz="2200" b="1" dirty="0">
                <a:solidFill>
                  <a:srgbClr val="C00000"/>
                </a:solidFill>
                <a:latin typeface="微軟正黑體" panose="020B0604030504040204" pitchFamily="34" charset="-120"/>
                <a:ea typeface="微軟正黑體" panose="020B0604030504040204" pitchFamily="34" charset="-120"/>
              </a:rPr>
              <a:t>5</a:t>
            </a:r>
            <a:r>
              <a:rPr lang="zh-TW" altLang="en-US" sz="2200" b="1" dirty="0" smtClean="0">
                <a:solidFill>
                  <a:srgbClr val="C00000"/>
                </a:solidFill>
                <a:latin typeface="微軟正黑體" panose="020B0604030504040204" pitchFamily="34" charset="-120"/>
                <a:ea typeface="微軟正黑體" panose="020B0604030504040204" pitchFamily="34" charset="-120"/>
              </a:rPr>
              <a:t>月</a:t>
            </a:r>
            <a:r>
              <a:rPr lang="en-US" altLang="zh-TW" sz="2200" b="1" dirty="0" smtClean="0">
                <a:solidFill>
                  <a:srgbClr val="C00000"/>
                </a:solidFill>
                <a:latin typeface="微軟正黑體" panose="020B0604030504040204" pitchFamily="34" charset="-120"/>
                <a:ea typeface="微軟正黑體" panose="020B0604030504040204" pitchFamily="34" charset="-120"/>
              </a:rPr>
              <a:t>4</a:t>
            </a:r>
            <a:r>
              <a:rPr lang="zh-TW" altLang="en-US" sz="2200" b="1" dirty="0" smtClean="0">
                <a:solidFill>
                  <a:srgbClr val="C00000"/>
                </a:solidFill>
                <a:latin typeface="微軟正黑體" panose="020B0604030504040204" pitchFamily="34" charset="-120"/>
                <a:ea typeface="微軟正黑體" panose="020B0604030504040204" pitchFamily="34" charset="-120"/>
              </a:rPr>
              <a:t>日</a:t>
            </a:r>
            <a:r>
              <a:rPr lang="en-US" altLang="zh-TW" sz="2200" b="1" dirty="0" smtClean="0">
                <a:solidFill>
                  <a:srgbClr val="C00000"/>
                </a:solidFill>
                <a:latin typeface="微軟正黑體" panose="020B0604030504040204" pitchFamily="34" charset="-120"/>
                <a:ea typeface="微軟正黑體" panose="020B0604030504040204" pitchFamily="34" charset="-120"/>
              </a:rPr>
              <a:t>10:00</a:t>
            </a:r>
            <a:r>
              <a:rPr lang="zh-TW" altLang="en-US" sz="2200" b="1" dirty="0" smtClean="0">
                <a:solidFill>
                  <a:srgbClr val="C00000"/>
                </a:solidFill>
                <a:latin typeface="微軟正黑體" panose="020B0604030504040204" pitchFamily="34" charset="-120"/>
                <a:ea typeface="微軟正黑體" panose="020B0604030504040204" pitchFamily="34" charset="-120"/>
              </a:rPr>
              <a:t>起至</a:t>
            </a:r>
            <a:r>
              <a:rPr lang="en-US" altLang="zh-TW" sz="2200" b="1" dirty="0">
                <a:solidFill>
                  <a:srgbClr val="C00000"/>
                </a:solidFill>
                <a:latin typeface="微軟正黑體" panose="020B0604030504040204" pitchFamily="34" charset="-120"/>
                <a:ea typeface="微軟正黑體" panose="020B0604030504040204" pitchFamily="34" charset="-120"/>
              </a:rPr>
              <a:t>5</a:t>
            </a:r>
            <a:r>
              <a:rPr lang="zh-TW" altLang="en-US" sz="2200" b="1" dirty="0" smtClean="0">
                <a:solidFill>
                  <a:srgbClr val="C00000"/>
                </a:solidFill>
                <a:latin typeface="微軟正黑體" panose="020B0604030504040204" pitchFamily="34" charset="-120"/>
                <a:ea typeface="微軟正黑體" panose="020B0604030504040204" pitchFamily="34" charset="-120"/>
              </a:rPr>
              <a:t>月</a:t>
            </a:r>
            <a:r>
              <a:rPr lang="en-US" altLang="zh-TW" sz="2200" b="1" dirty="0" smtClean="0">
                <a:solidFill>
                  <a:srgbClr val="C00000"/>
                </a:solidFill>
                <a:latin typeface="微軟正黑體" panose="020B0604030504040204" pitchFamily="34" charset="-120"/>
                <a:ea typeface="微軟正黑體" panose="020B0604030504040204" pitchFamily="34" charset="-120"/>
              </a:rPr>
              <a:t>14</a:t>
            </a:r>
            <a:r>
              <a:rPr lang="zh-TW" altLang="en-US" sz="2200" b="1" dirty="0" smtClean="0">
                <a:solidFill>
                  <a:srgbClr val="C00000"/>
                </a:solidFill>
                <a:latin typeface="微軟正黑體" panose="020B0604030504040204" pitchFamily="34" charset="-120"/>
                <a:ea typeface="微軟正黑體" panose="020B0604030504040204" pitchFamily="34" charset="-120"/>
              </a:rPr>
              <a:t>日</a:t>
            </a:r>
            <a:r>
              <a:rPr lang="en-US" altLang="zh-TW" sz="2200" b="1" dirty="0" smtClean="0">
                <a:solidFill>
                  <a:srgbClr val="C00000"/>
                </a:solidFill>
                <a:latin typeface="微軟正黑體" panose="020B0604030504040204" pitchFamily="34" charset="-120"/>
                <a:ea typeface="微軟正黑體" panose="020B0604030504040204" pitchFamily="34" charset="-120"/>
              </a:rPr>
              <a:t>17:00</a:t>
            </a:r>
            <a:r>
              <a:rPr lang="zh-TW" altLang="en-US" sz="2200" b="1" dirty="0" smtClean="0">
                <a:solidFill>
                  <a:srgbClr val="C00000"/>
                </a:solidFill>
                <a:latin typeface="微軟正黑體" panose="020B0604030504040204" pitchFamily="34" charset="-120"/>
                <a:ea typeface="微軟正黑體" panose="020B0604030504040204" pitchFamily="34" charset="-120"/>
              </a:rPr>
              <a:t>止</a:t>
            </a:r>
            <a:r>
              <a:rPr lang="en-US" altLang="zh-TW" sz="2200" b="1" dirty="0" smtClean="0">
                <a:solidFill>
                  <a:srgbClr val="C00000"/>
                </a:solidFill>
                <a:latin typeface="微軟正黑體" panose="020B0604030504040204" pitchFamily="34" charset="-120"/>
                <a:ea typeface="微軟正黑體" panose="020B0604030504040204" pitchFamily="34" charset="-120"/>
              </a:rPr>
              <a:t>)</a:t>
            </a:r>
            <a:endParaRPr lang="zh-TW" altLang="en-US" sz="2200" b="1" dirty="0"/>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64</a:t>
            </a:fld>
            <a:endParaRPr lang="zh-TW" altLang="en-US" sz="2000" dirty="0">
              <a:solidFill>
                <a:schemeClr val="tx1"/>
              </a:solidFill>
            </a:endParaRPr>
          </a:p>
        </p:txBody>
      </p:sp>
      <p:grpSp>
        <p:nvGrpSpPr>
          <p:cNvPr id="5" name="群組 4"/>
          <p:cNvGrpSpPr/>
          <p:nvPr/>
        </p:nvGrpSpPr>
        <p:grpSpPr>
          <a:xfrm>
            <a:off x="1211651" y="4948956"/>
            <a:ext cx="10058400" cy="1468193"/>
            <a:chOff x="1211651" y="4948956"/>
            <a:chExt cx="10058400" cy="1468193"/>
          </a:xfrm>
        </p:grpSpPr>
        <p:pic>
          <p:nvPicPr>
            <p:cNvPr id="9" name="圖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1651" y="4948956"/>
              <a:ext cx="10058400" cy="1464547"/>
            </a:xfrm>
            <a:prstGeom prst="rect">
              <a:avLst/>
            </a:prstGeom>
            <a:ln>
              <a:solidFill>
                <a:srgbClr val="0070C0"/>
              </a:solidFill>
            </a:ln>
          </p:spPr>
        </p:pic>
        <p:sp>
          <p:nvSpPr>
            <p:cNvPr id="7" name="圓角矩形 6"/>
            <p:cNvSpPr/>
            <p:nvPr/>
          </p:nvSpPr>
          <p:spPr>
            <a:xfrm>
              <a:off x="2169204" y="5307002"/>
              <a:ext cx="383496" cy="110099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520940" y="5307002"/>
              <a:ext cx="441960" cy="110099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6800850" y="5316152"/>
              <a:ext cx="550545" cy="110099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3110203" y="5307001"/>
              <a:ext cx="137822" cy="110099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3568404" y="5316152"/>
              <a:ext cx="157776" cy="110099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2639703" y="5316152"/>
              <a:ext cx="150121" cy="110099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8" name="圖片 7"/>
          <p:cNvPicPr>
            <a:picLocks noChangeAspect="1"/>
          </p:cNvPicPr>
          <p:nvPr/>
        </p:nvPicPr>
        <p:blipFill>
          <a:blip r:embed="rId5"/>
          <a:stretch>
            <a:fillRect/>
          </a:stretch>
        </p:blipFill>
        <p:spPr>
          <a:xfrm>
            <a:off x="7609342" y="366716"/>
            <a:ext cx="4249772" cy="1234685"/>
          </a:xfrm>
          <a:prstGeom prst="rect">
            <a:avLst/>
          </a:prstGeom>
          <a:ln w="19050">
            <a:solidFill>
              <a:srgbClr val="0070C0"/>
            </a:solidFill>
          </a:ln>
        </p:spPr>
      </p:pic>
      <p:sp>
        <p:nvSpPr>
          <p:cNvPr id="15" name="矩形 14"/>
          <p:cNvSpPr/>
          <p:nvPr/>
        </p:nvSpPr>
        <p:spPr>
          <a:xfrm>
            <a:off x="7609342" y="1360275"/>
            <a:ext cx="439189" cy="2400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肘形接點 16"/>
          <p:cNvCxnSpPr>
            <a:stCxn id="15" idx="3"/>
          </p:cNvCxnSpPr>
          <p:nvPr/>
        </p:nvCxnSpPr>
        <p:spPr>
          <a:xfrm>
            <a:off x="8048531" y="1480312"/>
            <a:ext cx="2245259" cy="3468644"/>
          </a:xfrm>
          <a:prstGeom prst="bent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451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885003" y="2150252"/>
            <a:ext cx="10481932" cy="4009084"/>
          </a:xfrm>
          <a:prstGeom prst="rect">
            <a:avLst/>
          </a:prstGeom>
          <a:ln>
            <a:solidFill>
              <a:srgbClr val="0070C0"/>
            </a:solidFill>
          </a:ln>
        </p:spPr>
      </p:pic>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65</a:t>
            </a:fld>
            <a:endParaRPr lang="zh-TW" altLang="en-US" sz="2000" dirty="0">
              <a:solidFill>
                <a:schemeClr val="tx1"/>
              </a:solidFill>
            </a:endParaRPr>
          </a:p>
        </p:txBody>
      </p:sp>
      <p:sp>
        <p:nvSpPr>
          <p:cNvPr id="11" name="文字方塊 10"/>
          <p:cNvSpPr txBox="1"/>
          <p:nvPr/>
        </p:nvSpPr>
        <p:spPr>
          <a:xfrm>
            <a:off x="1734460" y="1326602"/>
            <a:ext cx="6288901" cy="523220"/>
          </a:xfrm>
          <a:prstGeom prst="rect">
            <a:avLst/>
          </a:prstGeom>
          <a:noFill/>
        </p:spPr>
        <p:txBody>
          <a:bodyPr wrap="none" rtlCol="0">
            <a:spAutoFit/>
          </a:bodyPr>
          <a:lstStyle/>
          <a:p>
            <a:r>
              <a:rPr lang="zh-TW" altLang="en-US" sz="2800" b="1" dirty="0" smtClean="0">
                <a:solidFill>
                  <a:srgbClr val="0070C0"/>
                </a:solidFill>
                <a:latin typeface="微軟正黑體" panose="020B0604030504040204" pitchFamily="34" charset="-120"/>
                <a:ea typeface="微軟正黑體" panose="020B0604030504040204" pitchFamily="34" charset="-120"/>
              </a:rPr>
              <a:t>報名資料確認、列印</a:t>
            </a:r>
            <a:r>
              <a:rPr lang="zh-TW" altLang="en-US" sz="2800" b="1" dirty="0">
                <a:solidFill>
                  <a:srgbClr val="0070C0"/>
                </a:solidFill>
                <a:latin typeface="微軟正黑體" panose="020B0604030504040204" pitchFamily="34" charset="-120"/>
                <a:ea typeface="微軟正黑體" panose="020B0604030504040204" pitchFamily="34" charset="-120"/>
              </a:rPr>
              <a:t>繳費單及報名</a:t>
            </a:r>
            <a:r>
              <a:rPr lang="zh-TW" altLang="en-US" sz="2800" b="1" dirty="0" smtClean="0">
                <a:solidFill>
                  <a:srgbClr val="0070C0"/>
                </a:solidFill>
                <a:latin typeface="微軟正黑體" panose="020B0604030504040204" pitchFamily="34" charset="-120"/>
                <a:ea typeface="微軟正黑體" panose="020B0604030504040204" pitchFamily="34" charset="-120"/>
              </a:rPr>
              <a:t>文件</a:t>
            </a:r>
            <a:endParaRPr lang="zh-TW" altLang="en-US" sz="2800" b="1" u="sng" dirty="0">
              <a:solidFill>
                <a:srgbClr val="FF0000"/>
              </a:solidFill>
              <a:latin typeface="微軟正黑體" panose="020B0604030504040204" pitchFamily="34" charset="-120"/>
              <a:ea typeface="微軟正黑體" panose="020B0604030504040204" pitchFamily="34" charset="-120"/>
            </a:endParaRPr>
          </a:p>
        </p:txBody>
      </p:sp>
      <p:sp>
        <p:nvSpPr>
          <p:cNvPr id="18"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smtClean="0">
                <a:solidFill>
                  <a:srgbClr val="002060"/>
                </a:solidFill>
                <a:latin typeface="微軟正黑體" panose="020B0604030504040204" pitchFamily="34" charset="-120"/>
                <a:ea typeface="微軟正黑體" panose="020B0604030504040204" pitchFamily="34" charset="-120"/>
              </a:rPr>
              <a:t>報名資料確認</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(1/16)</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118281" y="2183025"/>
            <a:ext cx="1817899" cy="10227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885003" y="3922936"/>
            <a:ext cx="2319924" cy="42750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07366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492191" y="2620040"/>
            <a:ext cx="3756715" cy="1109578"/>
          </a:xfrm>
          <a:prstGeom prst="rect">
            <a:avLst/>
          </a:prstGeom>
          <a:ln>
            <a:solidFill>
              <a:srgbClr val="0070C0"/>
            </a:solidFill>
          </a:ln>
        </p:spPr>
      </p:pic>
      <p:sp>
        <p:nvSpPr>
          <p:cNvPr id="9" name="矩形 8"/>
          <p:cNvSpPr/>
          <p:nvPr/>
        </p:nvSpPr>
        <p:spPr>
          <a:xfrm>
            <a:off x="1" y="6025840"/>
            <a:ext cx="12191999" cy="823065"/>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內容版面配置區 3"/>
          <p:cNvSpPr>
            <a:spLocks noGrp="1"/>
          </p:cNvSpPr>
          <p:nvPr>
            <p:ph idx="1"/>
          </p:nvPr>
        </p:nvSpPr>
        <p:spPr>
          <a:xfrm>
            <a:off x="1271753" y="1136156"/>
            <a:ext cx="10410910" cy="1407584"/>
          </a:xfrm>
        </p:spPr>
        <p:txBody>
          <a:bodyPr>
            <a:noAutofit/>
          </a:bodyPr>
          <a:lstStyle/>
          <a:p>
            <a:pPr marL="0" indent="0">
              <a:spcBef>
                <a:spcPts val="580"/>
              </a:spcBef>
              <a:buClr>
                <a:schemeClr val="accent1"/>
              </a:buClr>
              <a:buSzPct val="85000"/>
              <a:buNone/>
            </a:pPr>
            <a:r>
              <a:rPr lang="zh-TW" altLang="zh-TW" b="1" dirty="0" smtClean="0">
                <a:solidFill>
                  <a:srgbClr val="0070C0"/>
                </a:solidFill>
                <a:latin typeface="微軟正黑體" panose="020B0604030504040204" pitchFamily="34" charset="-120"/>
                <a:ea typeface="微軟正黑體" panose="020B0604030504040204" pitchFamily="34" charset="-120"/>
              </a:rPr>
              <a:t>報名</a:t>
            </a:r>
            <a:r>
              <a:rPr lang="zh-TW" altLang="zh-TW" b="1" dirty="0">
                <a:solidFill>
                  <a:srgbClr val="0070C0"/>
                </a:solidFill>
                <a:latin typeface="微軟正黑體" panose="020B0604030504040204" pitchFamily="34" charset="-120"/>
                <a:ea typeface="微軟正黑體" panose="020B0604030504040204" pitchFamily="34" charset="-120"/>
              </a:rPr>
              <a:t>資料</a:t>
            </a:r>
            <a:r>
              <a:rPr lang="zh-TW" altLang="zh-TW" b="1" dirty="0" smtClean="0">
                <a:solidFill>
                  <a:srgbClr val="0070C0"/>
                </a:solidFill>
                <a:latin typeface="微軟正黑體" panose="020B0604030504040204" pitchFamily="34" charset="-120"/>
                <a:ea typeface="微軟正黑體" panose="020B0604030504040204" pitchFamily="34" charset="-120"/>
              </a:rPr>
              <a:t>確認</a:t>
            </a:r>
            <a:endParaRPr lang="en-US" altLang="zh-TW" b="1" dirty="0" smtClean="0">
              <a:solidFill>
                <a:srgbClr val="0070C0"/>
              </a:solidFill>
              <a:latin typeface="微軟正黑體" panose="020B0604030504040204" pitchFamily="34" charset="-120"/>
              <a:ea typeface="微軟正黑體" panose="020B0604030504040204" pitchFamily="34" charset="-120"/>
            </a:endParaRPr>
          </a:p>
          <a:p>
            <a:pPr marL="0" indent="0">
              <a:lnSpc>
                <a:spcPct val="120000"/>
              </a:lnSpc>
              <a:buNone/>
            </a:pPr>
            <a:r>
              <a:rPr lang="en-US" altLang="zh-TW" sz="2400" b="1" dirty="0" smtClean="0">
                <a:latin typeface="微軟正黑體" panose="020B0604030504040204" pitchFamily="34" charset="-120"/>
                <a:ea typeface="微軟正黑體" panose="020B0604030504040204" pitchFamily="34" charset="-120"/>
              </a:rPr>
              <a:t>Step1 </a:t>
            </a:r>
            <a:r>
              <a:rPr lang="zh-TW" altLang="en-US" sz="2400" b="1" dirty="0" smtClean="0">
                <a:latin typeface="微軟正黑體" panose="020B0604030504040204" pitchFamily="34" charset="-120"/>
                <a:ea typeface="微軟正黑體" panose="020B0604030504040204" pitchFamily="34" charset="-120"/>
              </a:rPr>
              <a:t>若資料已檢核無誤，</a:t>
            </a:r>
            <a:r>
              <a:rPr lang="zh-TW" altLang="zh-TW" sz="2400" b="1" dirty="0" smtClean="0">
                <a:latin typeface="微軟正黑體" panose="020B0604030504040204" pitchFamily="34" charset="-120"/>
                <a:ea typeface="微軟正黑體" panose="020B0604030504040204" pitchFamily="34" charset="-120"/>
              </a:rPr>
              <a:t>點選</a:t>
            </a:r>
            <a:r>
              <a:rPr lang="zh-TW" altLang="zh-TW" sz="2400" b="1" dirty="0" smtClean="0">
                <a:solidFill>
                  <a:srgbClr val="C00000"/>
                </a:solidFill>
                <a:latin typeface="微軟正黑體" panose="020B0604030504040204" pitchFamily="34" charset="-120"/>
                <a:ea typeface="微軟正黑體" panose="020B0604030504040204" pitchFamily="34" charset="-120"/>
              </a:rPr>
              <a:t>「報名資料確認</a:t>
            </a:r>
            <a:r>
              <a:rPr lang="zh-TW" altLang="en-US" sz="2400" b="1" dirty="0" smtClean="0">
                <a:solidFill>
                  <a:srgbClr val="C00000"/>
                </a:solidFill>
                <a:latin typeface="微軟正黑體" panose="020B0604030504040204" pitchFamily="34" charset="-120"/>
                <a:ea typeface="微軟正黑體" panose="020B0604030504040204" pitchFamily="34" charset="-120"/>
              </a:rPr>
              <a:t>送出，產生繳費帳號</a:t>
            </a:r>
            <a:r>
              <a:rPr lang="zh-TW"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zh-TW" sz="2400" b="1" dirty="0" smtClean="0">
                <a:latin typeface="微軟正黑體" panose="020B0604030504040204" pitchFamily="34" charset="-120"/>
                <a:ea typeface="微軟正黑體" panose="020B0604030504040204" pitchFamily="34" charset="-120"/>
              </a:rPr>
              <a:t>按鈕</a:t>
            </a:r>
            <a:r>
              <a:rPr lang="zh-TW" altLang="en-US" sz="2400" b="1" dirty="0" smtClean="0">
                <a:latin typeface="微軟正黑體" panose="020B0604030504040204" pitchFamily="34" charset="-120"/>
                <a:ea typeface="微軟正黑體" panose="020B0604030504040204" pitchFamily="34" charset="-120"/>
              </a:rPr>
              <a:t>，完成報名流程</a:t>
            </a:r>
            <a:r>
              <a:rPr lang="zh-TW" altLang="zh-TW" sz="2400" b="1" dirty="0" smtClean="0">
                <a:latin typeface="微軟正黑體" panose="020B0604030504040204" pitchFamily="34" charset="-120"/>
                <a:ea typeface="微軟正黑體" panose="020B0604030504040204" pitchFamily="34" charset="-120"/>
              </a:rPr>
              <a:t>。</a:t>
            </a:r>
            <a:endParaRPr lang="en-US" altLang="zh-TW" sz="2400" b="1" dirty="0" smtClean="0">
              <a:latin typeface="微軟正黑體" panose="020B0604030504040204" pitchFamily="34" charset="-120"/>
              <a:ea typeface="微軟正黑體" panose="020B0604030504040204" pitchFamily="34" charset="-120"/>
            </a:endParaRPr>
          </a:p>
          <a:p>
            <a:pPr marL="0" indent="0">
              <a:lnSpc>
                <a:spcPct val="120000"/>
              </a:lnSpc>
              <a:buNone/>
            </a:pPr>
            <a:endParaRPr lang="en-US" altLang="zh-TW" sz="24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893763" indent="-893763">
              <a:lnSpc>
                <a:spcPct val="120000"/>
              </a:lnSpc>
              <a:buNone/>
            </a:pPr>
            <a:endParaRPr lang="en-US" altLang="zh-TW" sz="1800" dirty="0">
              <a:solidFill>
                <a:srgbClr val="7030A0"/>
              </a:solidFill>
              <a:latin typeface="微軟正黑體" panose="020B0604030504040204" pitchFamily="34" charset="-120"/>
              <a:ea typeface="微軟正黑體" panose="020B0604030504040204" pitchFamily="34" charset="-120"/>
            </a:endParaRPr>
          </a:p>
          <a:p>
            <a:pPr marL="715963" indent="-715963">
              <a:lnSpc>
                <a:spcPct val="120000"/>
              </a:lnSpc>
              <a:buNone/>
            </a:pPr>
            <a:endParaRPr lang="en-US" altLang="zh-TW" sz="1800" dirty="0" smtClean="0">
              <a:solidFill>
                <a:srgbClr val="7030A0"/>
              </a:solidFill>
              <a:latin typeface="微軟正黑體" panose="020B0604030504040204" pitchFamily="34" charset="-120"/>
              <a:ea typeface="微軟正黑體" panose="020B0604030504040204" pitchFamily="34" charset="-120"/>
            </a:endParaRPr>
          </a:p>
          <a:p>
            <a:pPr marL="715963" indent="-715963">
              <a:lnSpc>
                <a:spcPct val="120000"/>
              </a:lnSpc>
              <a:buNone/>
            </a:pPr>
            <a:endParaRPr lang="en-US" altLang="zh-TW" sz="1800" dirty="0" smtClean="0">
              <a:solidFill>
                <a:srgbClr val="7030A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6310"/>
            <a:ext cx="2743200" cy="365125"/>
          </a:xfrm>
        </p:spPr>
        <p:txBody>
          <a:bodyPr vert="horz" lIns="91440" tIns="45720" rIns="91440" bIns="45720" rtlCol="0" anchor="ctr"/>
          <a:lstStyle/>
          <a:p>
            <a:fld id="{0E5B7630-F08B-4B77-8EA4-1660FE075C0A}" type="slidenum">
              <a:rPr lang="zh-TW" altLang="en-US" sz="2000">
                <a:solidFill>
                  <a:schemeClr val="tx1"/>
                </a:solidFill>
              </a:rPr>
              <a:pPr/>
              <a:t>66</a:t>
            </a:fld>
            <a:endParaRPr lang="zh-TW" altLang="en-US" sz="2000" dirty="0">
              <a:solidFill>
                <a:schemeClr val="tx1"/>
              </a:solidFill>
            </a:endParaRPr>
          </a:p>
        </p:txBody>
      </p:sp>
      <p:sp>
        <p:nvSpPr>
          <p:cNvPr id="12"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smtClean="0">
                <a:solidFill>
                  <a:srgbClr val="002060"/>
                </a:solidFill>
                <a:latin typeface="微軟正黑體" panose="020B0604030504040204" pitchFamily="34" charset="-120"/>
                <a:ea typeface="微軟正黑體" panose="020B0604030504040204" pitchFamily="34" charset="-120"/>
              </a:rPr>
              <a:t>報名資料確認</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(2/16)</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969415" y="6116347"/>
            <a:ext cx="10115632" cy="707886"/>
          </a:xfrm>
          <a:prstGeom prst="rect">
            <a:avLst/>
          </a:prstGeom>
          <a:noFill/>
        </p:spPr>
        <p:txBody>
          <a:bodyPr wrap="square" rtlCol="0">
            <a:spAutoFit/>
          </a:bodyPr>
          <a:lstStyle/>
          <a:p>
            <a:r>
              <a:rPr lang="zh-TW" altLang="en-US" sz="2000" b="1" dirty="0">
                <a:solidFill>
                  <a:srgbClr val="7030A0"/>
                </a:solidFill>
                <a:latin typeface="微軟正黑體" panose="020B0604030504040204" pitchFamily="34" charset="-120"/>
                <a:ea typeface="微軟正黑體" panose="020B0604030504040204" pitchFamily="34" charset="-120"/>
              </a:rPr>
              <a:t>提醒：報名確認後即不得再修改資料，</a:t>
            </a:r>
            <a:r>
              <a:rPr lang="zh-TW" altLang="en-US" sz="2000" b="1" dirty="0" smtClean="0">
                <a:solidFill>
                  <a:srgbClr val="7030A0"/>
                </a:solidFill>
                <a:latin typeface="微軟正黑體" panose="020B0604030504040204" pitchFamily="34" charset="-120"/>
                <a:ea typeface="微軟正黑體" panose="020B0604030504040204" pitchFamily="34" charset="-120"/>
              </a:rPr>
              <a:t>若尚須</a:t>
            </a:r>
            <a:r>
              <a:rPr lang="zh-TW" altLang="en-US" sz="2000" b="1" u="sng" dirty="0">
                <a:solidFill>
                  <a:srgbClr val="C00000"/>
                </a:solidFill>
                <a:latin typeface="微軟正黑體" panose="020B0604030504040204" pitchFamily="34" charset="-120"/>
                <a:ea typeface="微軟正黑體" panose="020B0604030504040204" pitchFamily="34" charset="-120"/>
              </a:rPr>
              <a:t>增加報名學生，請另再匯入報名學生資料</a:t>
            </a:r>
            <a:r>
              <a:rPr lang="zh-TW" altLang="en-US" sz="2000" b="1" u="sng" dirty="0" smtClean="0">
                <a:solidFill>
                  <a:srgbClr val="C00000"/>
                </a:solidFill>
                <a:latin typeface="微軟正黑體" panose="020B0604030504040204" pitchFamily="34" charset="-120"/>
                <a:ea typeface="微軟正黑體" panose="020B0604030504040204" pitchFamily="34" charset="-120"/>
              </a:rPr>
              <a:t>或</a:t>
            </a:r>
            <a:endParaRPr lang="en-US" altLang="zh-TW" sz="2000" b="1" u="sng" dirty="0" smtClean="0">
              <a:solidFill>
                <a:srgbClr val="C00000"/>
              </a:solidFill>
              <a:latin typeface="微軟正黑體" panose="020B0604030504040204" pitchFamily="34" charset="-120"/>
              <a:ea typeface="微軟正黑體" panose="020B0604030504040204" pitchFamily="34" charset="-120"/>
            </a:endParaRPr>
          </a:p>
          <a:p>
            <a:r>
              <a:rPr lang="zh-TW" altLang="en-US" sz="2000" b="1" dirty="0">
                <a:solidFill>
                  <a:srgbClr val="C00000"/>
                </a:solidFill>
                <a:latin typeface="微軟正黑體" panose="020B0604030504040204" pitchFamily="34" charset="-120"/>
                <a:ea typeface="微軟正黑體" panose="020B0604030504040204" pitchFamily="34" charset="-120"/>
              </a:rPr>
              <a:t> </a:t>
            </a:r>
            <a:r>
              <a:rPr lang="zh-TW" altLang="en-US" sz="2000" b="1" dirty="0" smtClean="0">
                <a:solidFill>
                  <a:srgbClr val="C00000"/>
                </a:solidFill>
                <a:latin typeface="微軟正黑體" panose="020B0604030504040204" pitchFamily="34" charset="-120"/>
                <a:ea typeface="微軟正黑體" panose="020B0604030504040204" pitchFamily="34" charset="-120"/>
              </a:rPr>
              <a:t>           </a:t>
            </a:r>
            <a:r>
              <a:rPr lang="zh-TW" altLang="en-US" sz="2000" b="1" u="sng" dirty="0" smtClean="0">
                <a:solidFill>
                  <a:srgbClr val="C00000"/>
                </a:solidFill>
                <a:latin typeface="微軟正黑體" panose="020B0604030504040204" pitchFamily="34" charset="-120"/>
                <a:ea typeface="微軟正黑體" panose="020B0604030504040204" pitchFamily="34" charset="-120"/>
              </a:rPr>
              <a:t>單</a:t>
            </a:r>
            <a:r>
              <a:rPr lang="zh-TW" altLang="en-US" sz="2000" b="1" u="sng" dirty="0">
                <a:solidFill>
                  <a:srgbClr val="C00000"/>
                </a:solidFill>
                <a:latin typeface="微軟正黑體" panose="020B0604030504040204" pitchFamily="34" charset="-120"/>
                <a:ea typeface="微軟正黑體" panose="020B0604030504040204" pitchFamily="34" charset="-120"/>
              </a:rPr>
              <a:t>筆新增</a:t>
            </a:r>
            <a:r>
              <a:rPr lang="zh-TW" altLang="en-US" sz="2000" b="1" dirty="0">
                <a:solidFill>
                  <a:srgbClr val="7030A0"/>
                </a:solidFill>
                <a:latin typeface="微軟正黑體" panose="020B0604030504040204" pitchFamily="34" charset="-120"/>
                <a:ea typeface="微軟正黑體" panose="020B0604030504040204" pitchFamily="34" charset="-120"/>
              </a:rPr>
              <a:t>，已完成「報名確認」之學生不得再次匯入</a:t>
            </a:r>
            <a:r>
              <a:rPr lang="zh-TW" altLang="en-US" sz="2000" b="1" dirty="0" smtClean="0">
                <a:solidFill>
                  <a:srgbClr val="7030A0"/>
                </a:solidFill>
                <a:latin typeface="微軟正黑體" panose="020B0604030504040204" pitchFamily="34" charset="-120"/>
                <a:ea typeface="微軟正黑體" panose="020B0604030504040204" pitchFamily="34" charset="-120"/>
              </a:rPr>
              <a:t>。</a:t>
            </a:r>
            <a:endParaRPr lang="zh-TW" altLang="en-US" sz="2000" b="1" dirty="0"/>
          </a:p>
        </p:txBody>
      </p:sp>
      <p:sp>
        <p:nvSpPr>
          <p:cNvPr id="11" name="矩形 10"/>
          <p:cNvSpPr/>
          <p:nvPr/>
        </p:nvSpPr>
        <p:spPr>
          <a:xfrm>
            <a:off x="1492191" y="3244210"/>
            <a:ext cx="2464173" cy="41044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5248906" y="3055713"/>
            <a:ext cx="608130" cy="2382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82998" y="2693800"/>
            <a:ext cx="4286250" cy="885825"/>
          </a:xfrm>
          <a:prstGeom prst="rect">
            <a:avLst/>
          </a:prstGeom>
          <a:ln>
            <a:solidFill>
              <a:srgbClr val="0070C0"/>
            </a:solidFill>
          </a:ln>
        </p:spPr>
      </p:pic>
      <p:sp>
        <p:nvSpPr>
          <p:cNvPr id="18" name="文字方塊 17"/>
          <p:cNvSpPr txBox="1"/>
          <p:nvPr/>
        </p:nvSpPr>
        <p:spPr>
          <a:xfrm>
            <a:off x="1333778" y="3679326"/>
            <a:ext cx="9414372"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Step2 </a:t>
            </a:r>
            <a:r>
              <a:rPr lang="zh-TW" altLang="zh-TW" sz="2400" b="1" dirty="0">
                <a:latin typeface="微軟正黑體" panose="020B0604030504040204" pitchFamily="34" charset="-120"/>
                <a:ea typeface="微軟正黑體" panose="020B0604030504040204" pitchFamily="34" charset="-120"/>
              </a:rPr>
              <a:t>點選</a:t>
            </a:r>
            <a:r>
              <a:rPr lang="zh-TW" altLang="zh-TW" sz="2400" b="1" dirty="0" smtClean="0">
                <a:latin typeface="微軟正黑體" panose="020B0604030504040204" pitchFamily="34" charset="-120"/>
                <a:ea typeface="微軟正黑體" panose="020B0604030504040204" pitchFamily="34" charset="-120"/>
              </a:rPr>
              <a:t>「</a:t>
            </a:r>
            <a:r>
              <a:rPr lang="zh-TW" altLang="en-US" sz="2400" dirty="0" smtClean="0">
                <a:solidFill>
                  <a:srgbClr val="C00000"/>
                </a:solidFill>
                <a:latin typeface="微軟正黑體" panose="020B0604030504040204" pitchFamily="34" charset="-120"/>
                <a:ea typeface="微軟正黑體" panose="020B0604030504040204" pitchFamily="34" charset="-120"/>
              </a:rPr>
              <a:t>確定</a:t>
            </a:r>
            <a:r>
              <a:rPr lang="zh-TW" altLang="zh-TW" sz="2400" b="1" dirty="0" smtClean="0">
                <a:latin typeface="微軟正黑體" panose="020B0604030504040204" pitchFamily="34" charset="-120"/>
                <a:ea typeface="微軟正黑體" panose="020B0604030504040204" pitchFamily="34" charset="-120"/>
              </a:rPr>
              <a:t>」</a:t>
            </a:r>
            <a:r>
              <a:rPr lang="zh-TW" altLang="zh-TW" sz="2400" b="1" dirty="0">
                <a:latin typeface="微軟正黑體" panose="020B0604030504040204" pitchFamily="34" charset="-120"/>
                <a:ea typeface="微軟正黑體" panose="020B0604030504040204" pitchFamily="34" charset="-120"/>
              </a:rPr>
              <a:t>按鈕</a:t>
            </a:r>
            <a:r>
              <a:rPr lang="zh-TW" altLang="en-US" sz="2400" b="1" dirty="0" smtClean="0">
                <a:latin typeface="微軟正黑體" panose="020B0604030504040204" pitchFamily="34" charset="-120"/>
                <a:ea typeface="微軟正黑體" panose="020B0604030504040204" pitchFamily="34" charset="-120"/>
              </a:rPr>
              <a:t>，產生繳費帳號，列印繳費單及繳交資料</a:t>
            </a:r>
            <a:r>
              <a:rPr lang="zh-TW" altLang="zh-TW" sz="2400" b="1" dirty="0" smtClean="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5"/>
          <a:stretch>
            <a:fillRect/>
          </a:stretch>
        </p:blipFill>
        <p:spPr>
          <a:xfrm>
            <a:off x="1492191" y="4158475"/>
            <a:ext cx="8729254" cy="1748279"/>
          </a:xfrm>
          <a:prstGeom prst="rect">
            <a:avLst/>
          </a:prstGeom>
          <a:ln>
            <a:solidFill>
              <a:srgbClr val="0070C0"/>
            </a:solidFill>
          </a:ln>
        </p:spPr>
      </p:pic>
    </p:spTree>
    <p:extLst>
      <p:ext uri="{BB962C8B-B14F-4D97-AF65-F5344CB8AC3E}">
        <p14:creationId xmlns:p14="http://schemas.microsoft.com/office/powerpoint/2010/main" val="4122152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086808" y="3282367"/>
            <a:ext cx="9547307" cy="2207857"/>
          </a:xfrm>
          <a:prstGeom prst="rect">
            <a:avLst/>
          </a:prstGeom>
          <a:ln>
            <a:solidFill>
              <a:srgbClr val="0070C0"/>
            </a:solidFill>
          </a:ln>
        </p:spPr>
      </p:pic>
      <p:sp>
        <p:nvSpPr>
          <p:cNvPr id="17" name="矩形 16"/>
          <p:cNvSpPr/>
          <p:nvPr/>
        </p:nvSpPr>
        <p:spPr>
          <a:xfrm>
            <a:off x="1" y="6025840"/>
            <a:ext cx="12191999" cy="823065"/>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5" name="矩形 14"/>
          <p:cNvSpPr/>
          <p:nvPr/>
        </p:nvSpPr>
        <p:spPr>
          <a:xfrm>
            <a:off x="5979696" y="2192069"/>
            <a:ext cx="4728410" cy="539099"/>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內容版面配置區 3"/>
          <p:cNvSpPr>
            <a:spLocks noGrp="1"/>
          </p:cNvSpPr>
          <p:nvPr>
            <p:ph idx="1"/>
          </p:nvPr>
        </p:nvSpPr>
        <p:spPr>
          <a:xfrm>
            <a:off x="1086808" y="1851234"/>
            <a:ext cx="10250905" cy="1142186"/>
          </a:xfrm>
        </p:spPr>
        <p:txBody>
          <a:bodyPr>
            <a:noAutofit/>
          </a:bodyPr>
          <a:lstStyle/>
          <a:p>
            <a:pPr marL="0" indent="0" algn="just">
              <a:buNone/>
            </a:pPr>
            <a:r>
              <a:rPr lang="zh-TW" altLang="zh-TW" sz="2600" dirty="0">
                <a:latin typeface="微軟正黑體" panose="020B0604030504040204" pitchFamily="34" charset="-120"/>
                <a:ea typeface="微軟正黑體" panose="020B0604030504040204" pitchFamily="34" charset="-120"/>
              </a:rPr>
              <a:t>報名資料確認如出現下列「</a:t>
            </a:r>
            <a:r>
              <a:rPr lang="zh-TW" altLang="zh-TW" sz="2600" b="1" dirty="0">
                <a:solidFill>
                  <a:srgbClr val="C00000"/>
                </a:solidFill>
                <a:latin typeface="微軟正黑體" panose="020B0604030504040204" pitchFamily="34" charset="-120"/>
                <a:ea typeface="微軟正黑體" panose="020B0604030504040204" pitchFamily="34" charset="-120"/>
              </a:rPr>
              <a:t>尚有資料錯誤的學生，請至編修資料編修</a:t>
            </a:r>
            <a:r>
              <a:rPr lang="zh-TW" altLang="zh-TW" sz="2600" dirty="0">
                <a:latin typeface="微軟正黑體" panose="020B0604030504040204" pitchFamily="34" charset="-120"/>
                <a:ea typeface="微軟正黑體" panose="020B0604030504040204" pitchFamily="34" charset="-120"/>
              </a:rPr>
              <a:t>」訊息，請依訊息提醒內容，</a:t>
            </a:r>
            <a:r>
              <a:rPr lang="zh-TW" altLang="zh-TW" sz="2600" dirty="0" smtClean="0">
                <a:latin typeface="微軟正黑體" panose="020B0604030504040204" pitchFamily="34" charset="-120"/>
                <a:ea typeface="微軟正黑體" panose="020B0604030504040204" pitchFamily="34" charset="-120"/>
              </a:rPr>
              <a:t>參照</a:t>
            </a:r>
            <a:r>
              <a:rPr lang="zh-TW" altLang="en-US" sz="2600" b="1" u="sng" dirty="0" smtClean="0">
                <a:latin typeface="微軟正黑體" panose="020B0604030504040204" pitchFamily="34" charset="-120"/>
                <a:ea typeface="微軟正黑體" panose="020B0604030504040204" pitchFamily="34" charset="-120"/>
              </a:rPr>
              <a:t>「</a:t>
            </a:r>
            <a:r>
              <a:rPr lang="en-US" altLang="zh-TW" sz="2600" b="1" u="sng" dirty="0" smtClean="0">
                <a:latin typeface="微軟正黑體" panose="020B0604030504040204" pitchFamily="34" charset="-120"/>
                <a:ea typeface="微軟正黑體" panose="020B0604030504040204" pitchFamily="34" charset="-120"/>
              </a:rPr>
              <a:t>3</a:t>
            </a:r>
            <a:r>
              <a:rPr lang="zh-TW" altLang="en-US" sz="2600" b="1" u="sng" dirty="0" smtClean="0">
                <a:latin typeface="微軟正黑體" panose="020B0604030504040204" pitchFamily="34" charset="-120"/>
                <a:ea typeface="微軟正黑體" panose="020B0604030504040204" pitchFamily="34" charset="-120"/>
              </a:rPr>
              <a:t>、報名資料</a:t>
            </a:r>
            <a:r>
              <a:rPr lang="zh-TW" altLang="zh-TW" sz="2600" b="1" u="sng" dirty="0" smtClean="0">
                <a:latin typeface="微軟正黑體" panose="020B0604030504040204" pitchFamily="34" charset="-120"/>
                <a:ea typeface="微軟正黑體" panose="020B0604030504040204" pitchFamily="34" charset="-120"/>
              </a:rPr>
              <a:t>編修</a:t>
            </a:r>
            <a:r>
              <a:rPr lang="zh-TW" altLang="en-US" sz="2600" b="1" u="sng" dirty="0" smtClean="0">
                <a:latin typeface="微軟正黑體" panose="020B0604030504040204" pitchFamily="34" charset="-120"/>
                <a:ea typeface="微軟正黑體" panose="020B0604030504040204" pitchFamily="34" charset="-120"/>
              </a:rPr>
              <a:t>」</a:t>
            </a:r>
            <a:r>
              <a:rPr lang="zh-TW" altLang="en-US" sz="2600" b="1" u="sng" dirty="0">
                <a:latin typeface="微軟正黑體" panose="020B0604030504040204" pitchFamily="34" charset="-120"/>
                <a:ea typeface="微軟正黑體" panose="020B0604030504040204" pitchFamily="34" charset="-120"/>
              </a:rPr>
              <a:t>操作方式</a:t>
            </a:r>
            <a:r>
              <a:rPr lang="zh-TW" altLang="zh-TW" sz="2600" dirty="0" smtClean="0">
                <a:latin typeface="微軟正黑體" panose="020B0604030504040204" pitchFamily="34" charset="-120"/>
                <a:ea typeface="微軟正黑體" panose="020B0604030504040204" pitchFamily="34" charset="-120"/>
              </a:rPr>
              <a:t>，</a:t>
            </a:r>
            <a:r>
              <a:rPr lang="zh-TW" altLang="zh-TW" sz="2600" dirty="0">
                <a:latin typeface="微軟正黑體" panose="020B0604030504040204" pitchFamily="34" charset="-120"/>
                <a:ea typeface="微軟正黑體" panose="020B0604030504040204" pitchFamily="34" charset="-120"/>
              </a:rPr>
              <a:t>再次進行報名資料編修作業</a:t>
            </a:r>
            <a:r>
              <a:rPr lang="zh-TW" altLang="zh-TW" sz="2600" dirty="0" smtClean="0">
                <a:latin typeface="微軟正黑體" panose="020B0604030504040204" pitchFamily="34" charset="-120"/>
                <a:ea typeface="微軟正黑體" panose="020B0604030504040204" pitchFamily="34" charset="-120"/>
              </a:rPr>
              <a:t>。</a:t>
            </a:r>
            <a:endParaRPr lang="en-US" altLang="zh-TW" sz="2600" dirty="0" smtClean="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67</a:t>
            </a:fld>
            <a:endParaRPr lang="zh-TW" altLang="en-US" sz="2000" dirty="0">
              <a:solidFill>
                <a:schemeClr val="tx1"/>
              </a:solidFill>
            </a:endParaRPr>
          </a:p>
        </p:txBody>
      </p:sp>
      <p:sp>
        <p:nvSpPr>
          <p:cNvPr id="2" name="矩形 1"/>
          <p:cNvSpPr/>
          <p:nvPr/>
        </p:nvSpPr>
        <p:spPr>
          <a:xfrm>
            <a:off x="1086808" y="1208474"/>
            <a:ext cx="2339102" cy="523220"/>
          </a:xfrm>
          <a:prstGeom prst="rect">
            <a:avLst/>
          </a:prstGeom>
        </p:spPr>
        <p:txBody>
          <a:bodyPr wrap="none">
            <a:spAutoFit/>
          </a:bodyPr>
          <a:lstStyle/>
          <a:p>
            <a:pPr>
              <a:spcBef>
                <a:spcPts val="580"/>
              </a:spcBef>
              <a:buClr>
                <a:schemeClr val="accent1"/>
              </a:buClr>
              <a:buSzPct val="85000"/>
            </a:pPr>
            <a:r>
              <a:rPr lang="zh-TW" altLang="zh-TW" sz="2800" b="1" dirty="0">
                <a:solidFill>
                  <a:srgbClr val="0070C0"/>
                </a:solidFill>
                <a:latin typeface="微軟正黑體" panose="020B0604030504040204" pitchFamily="34" charset="-120"/>
                <a:ea typeface="微軟正黑體" panose="020B0604030504040204" pitchFamily="34" charset="-120"/>
              </a:rPr>
              <a:t>報名資料確認</a:t>
            </a:r>
            <a:endParaRPr lang="en-US" altLang="zh-TW" sz="2800" b="1" dirty="0">
              <a:solidFill>
                <a:srgbClr val="0070C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1086808" y="5206018"/>
            <a:ext cx="2978198" cy="2286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a:solidFill>
                  <a:srgbClr val="002060"/>
                </a:solidFill>
                <a:latin typeface="微軟正黑體" panose="020B0604030504040204" pitchFamily="34" charset="-120"/>
                <a:ea typeface="微軟正黑體" panose="020B0604030504040204" pitchFamily="34" charset="-120"/>
              </a:rPr>
              <a:t>-</a:t>
            </a:r>
            <a:r>
              <a:rPr lang="zh-TW" altLang="en-US" sz="3600" b="1" cap="small" dirty="0" smtClean="0">
                <a:solidFill>
                  <a:srgbClr val="002060"/>
                </a:solidFill>
                <a:latin typeface="微軟正黑體" panose="020B0604030504040204" pitchFamily="34" charset="-120"/>
                <a:ea typeface="微軟正黑體" panose="020B0604030504040204" pitchFamily="34" charset="-120"/>
              </a:rPr>
              <a:t>報名資料確認</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(3/16)</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6" name="內容版面配置區 3"/>
          <p:cNvSpPr txBox="1">
            <a:spLocks/>
          </p:cNvSpPr>
          <p:nvPr/>
        </p:nvSpPr>
        <p:spPr>
          <a:xfrm>
            <a:off x="833920" y="6065730"/>
            <a:ext cx="10524160" cy="783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zh-TW" altLang="en-US" sz="2000" b="1" dirty="0" smtClean="0">
                <a:latin typeface="微軟正黑體" panose="020B0604030504040204" pitchFamily="34" charset="-120"/>
                <a:ea typeface="微軟正黑體" panose="020B0604030504040204" pitchFamily="34" charset="-120"/>
              </a:rPr>
              <a:t>提醒：編修完成後，即可點選</a:t>
            </a:r>
            <a:r>
              <a:rPr lang="zh-TW" altLang="zh-TW" sz="2000" b="1" dirty="0" smtClean="0">
                <a:latin typeface="微軟正黑體" panose="020B0604030504040204" pitchFamily="34" charset="-120"/>
                <a:ea typeface="微軟正黑體" panose="020B0604030504040204" pitchFamily="34" charset="-120"/>
              </a:rPr>
              <a:t>「</a:t>
            </a:r>
            <a:r>
              <a:rPr lang="zh-TW" altLang="zh-TW" sz="2000" b="1" dirty="0" smtClean="0">
                <a:solidFill>
                  <a:srgbClr val="C00000"/>
                </a:solidFill>
                <a:latin typeface="微軟正黑體" panose="020B0604030504040204" pitchFamily="34" charset="-120"/>
                <a:ea typeface="微軟正黑體" panose="020B0604030504040204" pitchFamily="34" charset="-120"/>
              </a:rPr>
              <a:t>報名資料確認</a:t>
            </a:r>
            <a:r>
              <a:rPr lang="zh-TW" altLang="en-US" sz="2000" b="1" dirty="0" smtClean="0">
                <a:solidFill>
                  <a:srgbClr val="C00000"/>
                </a:solidFill>
                <a:latin typeface="微軟正黑體" panose="020B0604030504040204" pitchFamily="34" charset="-120"/>
                <a:ea typeface="微軟正黑體" panose="020B0604030504040204" pitchFamily="34" charset="-120"/>
              </a:rPr>
              <a:t>送出，產生繳費帳號</a:t>
            </a:r>
            <a:r>
              <a:rPr lang="zh-TW" altLang="zh-TW" sz="2000" b="1" dirty="0" smtClean="0">
                <a:latin typeface="微軟正黑體" panose="020B0604030504040204" pitchFamily="34" charset="-120"/>
                <a:ea typeface="微軟正黑體" panose="020B0604030504040204" pitchFamily="34" charset="-120"/>
              </a:rPr>
              <a:t>」按鈕</a:t>
            </a:r>
            <a:r>
              <a:rPr lang="zh-TW" altLang="en-US" sz="2000" b="1" dirty="0" smtClean="0">
                <a:latin typeface="微軟正黑體" panose="020B0604030504040204" pitchFamily="34" charset="-120"/>
                <a:ea typeface="微軟正黑體" panose="020B0604030504040204" pitchFamily="34" charset="-120"/>
              </a:rPr>
              <a:t>，完成報名流程及列印繳費單、資料</a:t>
            </a:r>
            <a:r>
              <a:rPr lang="zh-TW" altLang="zh-TW" sz="2000" b="1" dirty="0" smtClean="0">
                <a:latin typeface="微軟正黑體" panose="020B0604030504040204" pitchFamily="34" charset="-120"/>
                <a:ea typeface="微軟正黑體" panose="020B0604030504040204" pitchFamily="34" charset="-120"/>
              </a:rPr>
              <a:t>。</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893763" indent="-893763">
              <a:lnSpc>
                <a:spcPct val="120000"/>
              </a:lnSpc>
              <a:buFont typeface="Arial" panose="020B0604020202020204" pitchFamily="34" charset="0"/>
              <a:buNone/>
            </a:pPr>
            <a:endParaRPr lang="en-US" altLang="zh-TW" sz="1800" dirty="0" smtClean="0">
              <a:solidFill>
                <a:srgbClr val="7030A0"/>
              </a:solidFill>
              <a:latin typeface="微軟正黑體" panose="020B0604030504040204" pitchFamily="34" charset="-120"/>
              <a:ea typeface="微軟正黑體" panose="020B0604030504040204" pitchFamily="34" charset="-120"/>
            </a:endParaRPr>
          </a:p>
          <a:p>
            <a:pPr marL="715963" indent="-715963">
              <a:lnSpc>
                <a:spcPct val="120000"/>
              </a:lnSpc>
              <a:buFont typeface="Arial" panose="020B0604020202020204" pitchFamily="34" charset="0"/>
              <a:buNone/>
            </a:pPr>
            <a:endParaRPr lang="en-US" altLang="zh-TW" sz="1800" dirty="0" smtClean="0">
              <a:solidFill>
                <a:srgbClr val="7030A0"/>
              </a:solidFill>
              <a:latin typeface="微軟正黑體" panose="020B0604030504040204" pitchFamily="34" charset="-120"/>
              <a:ea typeface="微軟正黑體" panose="020B0604030504040204" pitchFamily="34" charset="-120"/>
            </a:endParaRPr>
          </a:p>
          <a:p>
            <a:pPr marL="715963" indent="-715963">
              <a:lnSpc>
                <a:spcPct val="120000"/>
              </a:lnSpc>
              <a:buFont typeface="Arial" panose="020B0604020202020204" pitchFamily="34" charset="0"/>
              <a:buNone/>
            </a:pPr>
            <a:endParaRPr lang="en-US" altLang="zh-TW" sz="1800" dirty="0" smtClean="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33217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528169" y="895187"/>
            <a:ext cx="4035439" cy="5875497"/>
          </a:xfrm>
          <a:prstGeom prst="rect">
            <a:avLst/>
          </a:prstGeom>
          <a:ln>
            <a:solidFill>
              <a:schemeClr val="accent1"/>
            </a:solidFill>
          </a:ln>
        </p:spPr>
      </p:pic>
      <p:sp>
        <p:nvSpPr>
          <p:cNvPr id="16" name="矩形 15"/>
          <p:cNvSpPr/>
          <p:nvPr/>
        </p:nvSpPr>
        <p:spPr>
          <a:xfrm>
            <a:off x="6762105" y="3312761"/>
            <a:ext cx="5051362" cy="1134629"/>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68</a:t>
            </a:fld>
            <a:endParaRPr lang="zh-TW" altLang="en-US" sz="2000" dirty="0">
              <a:solidFill>
                <a:schemeClr val="tx1"/>
              </a:solidFill>
            </a:endParaRPr>
          </a:p>
        </p:txBody>
      </p:sp>
      <p:sp>
        <p:nvSpPr>
          <p:cNvPr id="6" name="矩形 5"/>
          <p:cNvSpPr/>
          <p:nvPr/>
        </p:nvSpPr>
        <p:spPr>
          <a:xfrm>
            <a:off x="6877359" y="1354512"/>
            <a:ext cx="5023976" cy="3059299"/>
          </a:xfrm>
          <a:prstGeom prst="rect">
            <a:avLst/>
          </a:prstGeom>
        </p:spPr>
        <p:txBody>
          <a:bodyPr wrap="square">
            <a:spAutoFit/>
          </a:bodyPr>
          <a:lstStyle/>
          <a:p>
            <a:pPr>
              <a:lnSpc>
                <a:spcPct val="120000"/>
              </a:lnSpc>
            </a:pPr>
            <a:r>
              <a:rPr lang="zh-TW" altLang="en-US" sz="3200" b="1" dirty="0" smtClean="0">
                <a:solidFill>
                  <a:srgbClr val="0070C0"/>
                </a:solidFill>
                <a:latin typeface="微軟正黑體" panose="020B0604030504040204" pitchFamily="34" charset="-120"/>
                <a:ea typeface="微軟正黑體" panose="020B0604030504040204" pitchFamily="34" charset="-120"/>
              </a:rPr>
              <a:t>繳費單</a:t>
            </a:r>
            <a:r>
              <a:rPr lang="en-US" altLang="zh-TW" sz="2800" b="1" dirty="0">
                <a:solidFill>
                  <a:srgbClr val="0070C0"/>
                </a:solidFill>
                <a:latin typeface="微軟正黑體" panose="020B0604030504040204" pitchFamily="34" charset="-120"/>
                <a:ea typeface="微軟正黑體" panose="020B0604030504040204" pitchFamily="34" charset="-120"/>
              </a:rPr>
              <a:t/>
            </a:r>
            <a:br>
              <a:rPr lang="en-US" altLang="zh-TW" sz="2800" b="1" dirty="0">
                <a:solidFill>
                  <a:srgbClr val="0070C0"/>
                </a:solidFill>
                <a:latin typeface="微軟正黑體" panose="020B0604030504040204" pitchFamily="34" charset="-120"/>
                <a:ea typeface="微軟正黑體" panose="020B0604030504040204" pitchFamily="34" charset="-120"/>
              </a:rPr>
            </a:br>
            <a:r>
              <a:rPr lang="en-US" altLang="zh-TW" sz="2800" b="1" dirty="0">
                <a:solidFill>
                  <a:srgbClr val="C00000"/>
                </a:solidFill>
                <a:latin typeface="微軟正黑體" panose="020B0604030504040204" pitchFamily="34" charset="-120"/>
                <a:ea typeface="微軟正黑體" panose="020B0604030504040204" pitchFamily="34" charset="-120"/>
              </a:rPr>
              <a:t>※</a:t>
            </a:r>
            <a:r>
              <a:rPr lang="zh-TW" altLang="en-US" sz="2800" b="1" dirty="0">
                <a:solidFill>
                  <a:srgbClr val="C00000"/>
                </a:solidFill>
                <a:latin typeface="微軟正黑體" panose="020B0604030504040204" pitchFamily="34" charset="-120"/>
                <a:ea typeface="微軟正黑體" panose="020B0604030504040204" pitchFamily="34" charset="-120"/>
              </a:rPr>
              <a:t>繳費提醒</a:t>
            </a:r>
          </a:p>
          <a:p>
            <a:pPr marL="269875" indent="-269875">
              <a:lnSpc>
                <a:spcPct val="120000"/>
              </a:lnSpc>
              <a:spcBef>
                <a:spcPts val="600"/>
              </a:spcBef>
              <a:spcAft>
                <a:spcPts val="1200"/>
              </a:spcAft>
            </a:pPr>
            <a:r>
              <a:rPr lang="zh-TW" altLang="en-US" sz="2800" dirty="0" smtClean="0">
                <a:latin typeface="微軟正黑體" panose="020B0604030504040204" pitchFamily="34" charset="-120"/>
                <a:ea typeface="微軟正黑體" panose="020B0604030504040204" pitchFamily="34" charset="-120"/>
              </a:rPr>
              <a:t>繳費</a:t>
            </a:r>
            <a:r>
              <a:rPr lang="zh-TW" altLang="en-US" sz="2800" dirty="0">
                <a:latin typeface="微軟正黑體" panose="020B0604030504040204" pitchFamily="34" charset="-120"/>
                <a:ea typeface="微軟正黑體" panose="020B0604030504040204" pitchFamily="34" charset="-120"/>
              </a:rPr>
              <a:t>「臨櫃或</a:t>
            </a:r>
            <a:r>
              <a:rPr lang="en-US" altLang="zh-TW" sz="2800" dirty="0">
                <a:latin typeface="微軟正黑體" panose="020B0604030504040204" pitchFamily="34" charset="-120"/>
                <a:ea typeface="微軟正黑體" panose="020B0604030504040204" pitchFamily="34" charset="-120"/>
              </a:rPr>
              <a:t>ATM</a:t>
            </a:r>
            <a:r>
              <a:rPr lang="zh-TW" altLang="en-US" sz="2800" dirty="0">
                <a:latin typeface="微軟正黑體" panose="020B0604030504040204" pitchFamily="34" charset="-120"/>
                <a:ea typeface="微軟正黑體" panose="020B0604030504040204" pitchFamily="34" charset="-120"/>
              </a:rPr>
              <a:t>轉帳繳費」</a:t>
            </a:r>
            <a:r>
              <a:rPr lang="zh-TW" altLang="en-US" sz="2800" dirty="0" smtClean="0">
                <a:latin typeface="微軟正黑體" panose="020B0604030504040204" pitchFamily="34" charset="-120"/>
                <a:ea typeface="微軟正黑體" panose="020B0604030504040204" pitchFamily="34" charset="-120"/>
              </a:rPr>
              <a:t>。</a:t>
            </a:r>
            <a:endParaRPr lang="en-US" altLang="zh-TW" sz="2800" b="1" dirty="0" smtClean="0">
              <a:solidFill>
                <a:srgbClr val="7030A0"/>
              </a:solidFill>
              <a:latin typeface="微軟正黑體" panose="020B0604030504040204" pitchFamily="34" charset="-120"/>
              <a:ea typeface="微軟正黑體" panose="020B0604030504040204" pitchFamily="34" charset="-120"/>
            </a:endParaRPr>
          </a:p>
          <a:p>
            <a:pPr marL="182563" lvl="1">
              <a:lnSpc>
                <a:spcPct val="120000"/>
              </a:lnSpc>
              <a:spcBef>
                <a:spcPts val="600"/>
              </a:spcBef>
              <a:spcAft>
                <a:spcPts val="600"/>
              </a:spcAft>
            </a:pPr>
            <a:r>
              <a:rPr lang="zh-TW" altLang="en-US" sz="2800" b="1" dirty="0" smtClean="0">
                <a:solidFill>
                  <a:srgbClr val="7030A0"/>
                </a:solidFill>
                <a:latin typeface="微軟正黑體" panose="020B0604030504040204" pitchFamily="34" charset="-120"/>
                <a:ea typeface="微軟正黑體" panose="020B0604030504040204" pitchFamily="34" charset="-120"/>
              </a:rPr>
              <a:t>報名費</a:t>
            </a:r>
            <a:r>
              <a:rPr lang="zh-TW" altLang="en-US" sz="2800" dirty="0" smtClean="0">
                <a:latin typeface="微軟正黑體" panose="020B0604030504040204" pitchFamily="34" charset="-120"/>
                <a:ea typeface="微軟正黑體" panose="020B0604030504040204" pitchFamily="34" charset="-120"/>
              </a:rPr>
              <a:t>須</a:t>
            </a:r>
            <a:r>
              <a:rPr lang="zh-TW" altLang="en-US" sz="2800" dirty="0">
                <a:latin typeface="微軟正黑體" panose="020B0604030504040204" pitchFamily="34" charset="-120"/>
                <a:ea typeface="微軟正黑體" panose="020B0604030504040204" pitchFamily="34" charset="-120"/>
              </a:rPr>
              <a:t>於</a:t>
            </a:r>
            <a:r>
              <a:rPr lang="en-US" altLang="zh-TW" sz="2800" b="1" u="sng" dirty="0" smtClean="0">
                <a:solidFill>
                  <a:srgbClr val="FF0000"/>
                </a:solidFill>
                <a:latin typeface="微軟正黑體" panose="020B0604030504040204" pitchFamily="34" charset="-120"/>
                <a:ea typeface="微軟正黑體" panose="020B0604030504040204" pitchFamily="34" charset="-120"/>
              </a:rPr>
              <a:t>109</a:t>
            </a:r>
            <a:r>
              <a:rPr lang="zh-TW" altLang="en-US" sz="2800" b="1" u="sng" dirty="0" smtClean="0">
                <a:solidFill>
                  <a:srgbClr val="FF0000"/>
                </a:solidFill>
                <a:latin typeface="微軟正黑體" panose="020B0604030504040204" pitchFamily="34" charset="-120"/>
                <a:ea typeface="微軟正黑體" panose="020B0604030504040204" pitchFamily="34" charset="-120"/>
              </a:rPr>
              <a:t>年</a:t>
            </a:r>
            <a:r>
              <a:rPr lang="en-US" altLang="zh-TW" sz="2800" b="1" u="sng" dirty="0" smtClean="0">
                <a:solidFill>
                  <a:srgbClr val="FF0000"/>
                </a:solidFill>
                <a:latin typeface="微軟正黑體" panose="020B0604030504040204" pitchFamily="34" charset="-120"/>
                <a:ea typeface="微軟正黑體" panose="020B0604030504040204" pitchFamily="34" charset="-120"/>
              </a:rPr>
              <a:t>5</a:t>
            </a:r>
            <a:r>
              <a:rPr lang="zh-TW" altLang="en-US" sz="2800" b="1" u="sng" dirty="0" smtClean="0">
                <a:solidFill>
                  <a:srgbClr val="FF0000"/>
                </a:solidFill>
                <a:latin typeface="微軟正黑體" panose="020B0604030504040204" pitchFamily="34" charset="-120"/>
                <a:ea typeface="微軟正黑體" panose="020B0604030504040204" pitchFamily="34" charset="-120"/>
              </a:rPr>
              <a:t>月</a:t>
            </a:r>
            <a:r>
              <a:rPr lang="en-US" altLang="zh-TW" sz="2800" b="1" u="sng" dirty="0" smtClean="0">
                <a:solidFill>
                  <a:srgbClr val="FF0000"/>
                </a:solidFill>
                <a:latin typeface="微軟正黑體" panose="020B0604030504040204" pitchFamily="34" charset="-120"/>
                <a:ea typeface="微軟正黑體" panose="020B0604030504040204" pitchFamily="34" charset="-120"/>
              </a:rPr>
              <a:t>22</a:t>
            </a:r>
            <a:r>
              <a:rPr lang="zh-TW" altLang="en-US" sz="2800" b="1" u="sng" dirty="0" smtClean="0">
                <a:solidFill>
                  <a:srgbClr val="FF0000"/>
                </a:solidFill>
                <a:latin typeface="微軟正黑體" panose="020B0604030504040204" pitchFamily="34" charset="-120"/>
                <a:ea typeface="微軟正黑體" panose="020B0604030504040204" pitchFamily="34" charset="-120"/>
              </a:rPr>
              <a:t>日</a:t>
            </a:r>
            <a:r>
              <a:rPr lang="en-US" altLang="zh-TW" sz="2800" b="1" u="sng" dirty="0">
                <a:solidFill>
                  <a:srgbClr val="FF0000"/>
                </a:solidFill>
                <a:latin typeface="微軟正黑體" panose="020B0604030504040204" pitchFamily="34" charset="-120"/>
                <a:ea typeface="微軟正黑體" panose="020B0604030504040204" pitchFamily="34" charset="-120"/>
              </a:rPr>
              <a:t>15:00</a:t>
            </a:r>
            <a:r>
              <a:rPr lang="zh-TW" altLang="en-US" sz="2800" b="1" u="sng" dirty="0">
                <a:solidFill>
                  <a:srgbClr val="FF0000"/>
                </a:solidFill>
                <a:latin typeface="微軟正黑體" panose="020B0604030504040204" pitchFamily="34" charset="-120"/>
                <a:ea typeface="微軟正黑體" panose="020B0604030504040204" pitchFamily="34" charset="-120"/>
              </a:rPr>
              <a:t>前完成繳費</a:t>
            </a:r>
            <a:r>
              <a:rPr lang="zh-TW" altLang="en-US" sz="2800" b="1" dirty="0" smtClean="0">
                <a:solidFill>
                  <a:srgbClr val="FF0000"/>
                </a:solidFill>
                <a:latin typeface="微軟正黑體" panose="020B0604030504040204" pitchFamily="34" charset="-120"/>
                <a:ea typeface="微軟正黑體" panose="020B0604030504040204" pitchFamily="34" charset="-120"/>
              </a:rPr>
              <a:t>。</a:t>
            </a:r>
            <a:endParaRPr lang="en-US"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9" name="五角星形 8"/>
          <p:cNvSpPr/>
          <p:nvPr/>
        </p:nvSpPr>
        <p:spPr>
          <a:xfrm rot="19862931">
            <a:off x="6624137" y="3220476"/>
            <a:ext cx="449991" cy="45386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nvGrpSpPr>
          <p:cNvPr id="2" name="群組 1"/>
          <p:cNvGrpSpPr/>
          <p:nvPr/>
        </p:nvGrpSpPr>
        <p:grpSpPr>
          <a:xfrm>
            <a:off x="2039129" y="1309639"/>
            <a:ext cx="751998" cy="3530258"/>
            <a:chOff x="2039129" y="1309639"/>
            <a:chExt cx="751998" cy="3530258"/>
          </a:xfrm>
        </p:grpSpPr>
        <p:sp>
          <p:nvSpPr>
            <p:cNvPr id="12" name="圓角矩形 11"/>
            <p:cNvSpPr/>
            <p:nvPr/>
          </p:nvSpPr>
          <p:spPr>
            <a:xfrm>
              <a:off x="2039129" y="1309639"/>
              <a:ext cx="749287" cy="8974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039129" y="3030181"/>
              <a:ext cx="749287" cy="8974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2041840" y="4750151"/>
              <a:ext cx="749287" cy="8974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p:cNvSpPr/>
          <p:nvPr/>
        </p:nvSpPr>
        <p:spPr>
          <a:xfrm>
            <a:off x="4069533" y="1410991"/>
            <a:ext cx="1434974" cy="5536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061611" y="3754893"/>
            <a:ext cx="5180895" cy="1384995"/>
          </a:xfrm>
          <a:prstGeom prst="rect">
            <a:avLst/>
          </a:prstGeom>
          <a:solidFill>
            <a:srgbClr val="FFE5E5"/>
          </a:solidFill>
          <a:ln w="28575">
            <a:solidFill>
              <a:srgbClr val="C00000"/>
            </a:solidFill>
          </a:ln>
        </p:spPr>
        <p:txBody>
          <a:bodyPr wrap="square">
            <a:spAutoFit/>
          </a:bodyPr>
          <a:lstStyle/>
          <a:p>
            <a:pPr algn="just"/>
            <a:r>
              <a:rPr lang="zh-TW" altLang="en-US" sz="2800" b="1" dirty="0">
                <a:solidFill>
                  <a:srgbClr val="C00000"/>
                </a:solidFill>
                <a:latin typeface="微軟正黑體" panose="020B0604030504040204" pitchFamily="34" charset="-120"/>
                <a:ea typeface="微軟正黑體" panose="020B0604030504040204" pitchFamily="34" charset="-120"/>
              </a:rPr>
              <a:t>實繳報名費為已扣除國中學校</a:t>
            </a:r>
            <a:r>
              <a:rPr lang="en-US" altLang="zh-TW" sz="2800" b="1" dirty="0">
                <a:solidFill>
                  <a:srgbClr val="C00000"/>
                </a:solidFill>
                <a:latin typeface="微軟正黑體" panose="020B0604030504040204" pitchFamily="34" charset="-120"/>
                <a:ea typeface="微軟正黑體" panose="020B0604030504040204" pitchFamily="34" charset="-120"/>
              </a:rPr>
              <a:t/>
            </a:r>
            <a:br>
              <a:rPr lang="en-US" altLang="zh-TW" sz="2800" b="1" dirty="0">
                <a:solidFill>
                  <a:srgbClr val="C00000"/>
                </a:solidFill>
                <a:latin typeface="微軟正黑體" panose="020B0604030504040204" pitchFamily="34" charset="-120"/>
                <a:ea typeface="微軟正黑體" panose="020B0604030504040204" pitchFamily="34" charset="-120"/>
              </a:rPr>
            </a:br>
            <a:r>
              <a:rPr lang="zh-TW" altLang="en-US" sz="2800" b="1" dirty="0">
                <a:solidFill>
                  <a:srgbClr val="C00000"/>
                </a:solidFill>
                <a:latin typeface="微軟正黑體" panose="020B0604030504040204" pitchFamily="34" charset="-120"/>
                <a:ea typeface="微軟正黑體" panose="020B0604030504040204" pitchFamily="34" charset="-120"/>
              </a:rPr>
              <a:t>作業費（作業費每人</a:t>
            </a:r>
            <a:r>
              <a:rPr lang="en-US" altLang="zh-TW" sz="2800" b="1" dirty="0">
                <a:solidFill>
                  <a:srgbClr val="C00000"/>
                </a:solidFill>
                <a:latin typeface="微軟正黑體" panose="020B0604030504040204" pitchFamily="34" charset="-120"/>
                <a:ea typeface="微軟正黑體" panose="020B0604030504040204" pitchFamily="34" charset="-120"/>
              </a:rPr>
              <a:t>50</a:t>
            </a:r>
            <a:r>
              <a:rPr lang="zh-TW" altLang="en-US" sz="2800" b="1" dirty="0">
                <a:solidFill>
                  <a:srgbClr val="C00000"/>
                </a:solidFill>
                <a:latin typeface="微軟正黑體" panose="020B0604030504040204" pitchFamily="34" charset="-120"/>
                <a:ea typeface="微軟正黑體" panose="020B0604030504040204" pitchFamily="34" charset="-120"/>
              </a:rPr>
              <a:t>元）之</a:t>
            </a:r>
            <a:r>
              <a:rPr lang="en-US" altLang="zh-TW" sz="2800" b="1" dirty="0">
                <a:solidFill>
                  <a:srgbClr val="C00000"/>
                </a:solidFill>
                <a:latin typeface="微軟正黑體" panose="020B0604030504040204" pitchFamily="34" charset="-120"/>
                <a:ea typeface="微軟正黑體" panose="020B0604030504040204" pitchFamily="34" charset="-120"/>
              </a:rPr>
              <a:t/>
            </a:r>
            <a:br>
              <a:rPr lang="en-US" altLang="zh-TW" sz="2800" b="1" dirty="0">
                <a:solidFill>
                  <a:srgbClr val="C00000"/>
                </a:solidFill>
                <a:latin typeface="微軟正黑體" panose="020B0604030504040204" pitchFamily="34" charset="-120"/>
                <a:ea typeface="微軟正黑體" panose="020B0604030504040204" pitchFamily="34" charset="-120"/>
              </a:rPr>
            </a:br>
            <a:r>
              <a:rPr lang="zh-TW" altLang="en-US" sz="2800" b="1" dirty="0">
                <a:solidFill>
                  <a:srgbClr val="C00000"/>
                </a:solidFill>
                <a:latin typeface="微軟正黑體" panose="020B0604030504040204" pitchFamily="34" charset="-120"/>
                <a:ea typeface="微軟正黑體" panose="020B0604030504040204" pitchFamily="34" charset="-120"/>
              </a:rPr>
              <a:t>應繳</a:t>
            </a:r>
            <a:r>
              <a:rPr lang="zh-TW" altLang="en-US" sz="2800" b="1" dirty="0" smtClean="0">
                <a:solidFill>
                  <a:srgbClr val="C00000"/>
                </a:solidFill>
                <a:latin typeface="微軟正黑體" panose="020B0604030504040204" pitchFamily="34" charset="-120"/>
                <a:ea typeface="微軟正黑體" panose="020B0604030504040204" pitchFamily="34" charset="-120"/>
              </a:rPr>
              <a:t>金額。</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cxnSp>
        <p:nvCxnSpPr>
          <p:cNvPr id="19" name="直線單箭頭接點 18"/>
          <p:cNvCxnSpPr/>
          <p:nvPr/>
        </p:nvCxnSpPr>
        <p:spPr>
          <a:xfrm>
            <a:off x="4300396" y="2524953"/>
            <a:ext cx="22935" cy="12299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886456" y="2349492"/>
            <a:ext cx="1038630" cy="1754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smtClean="0">
                <a:solidFill>
                  <a:srgbClr val="002060"/>
                </a:solidFill>
                <a:latin typeface="微軟正黑體" panose="020B0604030504040204" pitchFamily="34" charset="-120"/>
                <a:ea typeface="微軟正黑體" panose="020B0604030504040204" pitchFamily="34" charset="-120"/>
              </a:rPr>
              <a:t>列印繳費單</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(4/16)</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60654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983686" y="924412"/>
            <a:ext cx="4017042" cy="5848713"/>
          </a:xfrm>
          <a:prstGeom prst="rect">
            <a:avLst/>
          </a:prstGeom>
          <a:ln>
            <a:solidFill>
              <a:schemeClr val="accent1"/>
            </a:solidFill>
          </a:ln>
        </p:spPr>
      </p:pic>
      <p:sp>
        <p:nvSpPr>
          <p:cNvPr id="18" name="矩形 17"/>
          <p:cNvSpPr/>
          <p:nvPr/>
        </p:nvSpPr>
        <p:spPr>
          <a:xfrm>
            <a:off x="6437865" y="2806262"/>
            <a:ext cx="414880" cy="515999"/>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7" name="矩形 16"/>
          <p:cNvSpPr/>
          <p:nvPr/>
        </p:nvSpPr>
        <p:spPr>
          <a:xfrm>
            <a:off x="9013470" y="2418796"/>
            <a:ext cx="2636161" cy="471841"/>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4" name="矩形 13"/>
          <p:cNvSpPr/>
          <p:nvPr/>
        </p:nvSpPr>
        <p:spPr>
          <a:xfrm>
            <a:off x="6328588" y="4334631"/>
            <a:ext cx="5333461" cy="1196205"/>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69</a:t>
            </a:fld>
            <a:endParaRPr lang="zh-TW" altLang="en-US" sz="2000" dirty="0">
              <a:solidFill>
                <a:schemeClr val="tx1"/>
              </a:solidFill>
            </a:endParaRPr>
          </a:p>
        </p:txBody>
      </p:sp>
      <p:sp>
        <p:nvSpPr>
          <p:cNvPr id="6" name="矩形 5"/>
          <p:cNvSpPr/>
          <p:nvPr/>
        </p:nvSpPr>
        <p:spPr>
          <a:xfrm>
            <a:off x="6165964" y="896982"/>
            <a:ext cx="5447967" cy="2425279"/>
          </a:xfrm>
          <a:prstGeom prst="rect">
            <a:avLst/>
          </a:prstGeom>
        </p:spPr>
        <p:txBody>
          <a:bodyPr wrap="square">
            <a:spAutoFit/>
          </a:bodyPr>
          <a:lstStyle/>
          <a:p>
            <a:pPr>
              <a:lnSpc>
                <a:spcPct val="120000"/>
              </a:lnSpc>
            </a:pPr>
            <a:r>
              <a:rPr lang="zh-TW" altLang="en-US" sz="2800" b="1" dirty="0" smtClean="0">
                <a:solidFill>
                  <a:srgbClr val="0070C0"/>
                </a:solidFill>
                <a:latin typeface="微軟正黑體" panose="020B0604030504040204" pitchFamily="34" charset="-120"/>
                <a:ea typeface="微軟正黑體" panose="020B0604030504040204" pitchFamily="34" charset="-120"/>
              </a:rPr>
              <a:t>繳費單</a:t>
            </a:r>
            <a:r>
              <a:rPr lang="en-US" altLang="zh-TW" sz="2800" b="1" dirty="0">
                <a:solidFill>
                  <a:srgbClr val="0070C0"/>
                </a:solidFill>
                <a:latin typeface="微軟正黑體" panose="020B0604030504040204" pitchFamily="34" charset="-120"/>
                <a:ea typeface="微軟正黑體" panose="020B0604030504040204" pitchFamily="34" charset="-120"/>
              </a:rPr>
              <a:t/>
            </a:r>
            <a:br>
              <a:rPr lang="en-US" altLang="zh-TW" sz="2800" b="1" dirty="0">
                <a:solidFill>
                  <a:srgbClr val="0070C0"/>
                </a:solidFill>
                <a:latin typeface="微軟正黑體" panose="020B0604030504040204" pitchFamily="34" charset="-120"/>
                <a:ea typeface="微軟正黑體" panose="020B0604030504040204" pitchFamily="34" charset="-120"/>
              </a:rPr>
            </a:b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繳費提醒</a:t>
            </a:r>
          </a:p>
          <a:p>
            <a:pPr marL="269875" indent="-269875" algn="just">
              <a:lnSpc>
                <a:spcPct val="110000"/>
              </a:lnSpc>
              <a:spcBef>
                <a:spcPts val="1200"/>
              </a:spcBef>
              <a:spcAft>
                <a:spcPts val="1200"/>
              </a:spcAft>
            </a:pP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已完成「報名確認</a:t>
            </a:r>
            <a:r>
              <a:rPr lang="zh-TW" altLang="en-US" sz="2400" dirty="0" smtClean="0">
                <a:latin typeface="微軟正黑體" panose="020B0604030504040204" pitchFamily="34" charset="-120"/>
                <a:ea typeface="微軟正黑體" panose="020B0604030504040204" pitchFamily="34" charset="-120"/>
              </a:rPr>
              <a:t>」且</a:t>
            </a:r>
            <a:r>
              <a:rPr lang="zh-TW" altLang="en-US" sz="2400" b="1" dirty="0" smtClean="0">
                <a:solidFill>
                  <a:srgbClr val="FF0000"/>
                </a:solidFill>
                <a:latin typeface="微軟正黑體" panose="020B0604030504040204" pitchFamily="34" charset="-120"/>
                <a:ea typeface="微軟正黑體" panose="020B0604030504040204" pitchFamily="34" charset="-120"/>
              </a:rPr>
              <a:t>尚未</a:t>
            </a:r>
            <a:r>
              <a:rPr lang="zh-TW" altLang="en-US" sz="2400" dirty="0" smtClean="0">
                <a:latin typeface="微軟正黑體" panose="020B0604030504040204" pitchFamily="34" charset="-120"/>
                <a:ea typeface="微軟正黑體" panose="020B0604030504040204" pitchFamily="34" charset="-120"/>
              </a:rPr>
              <a:t>至臨櫃或</a:t>
            </a:r>
            <a:r>
              <a:rPr lang="en-US" altLang="zh-TW" sz="2400" dirty="0" smtClean="0">
                <a:latin typeface="微軟正黑體" panose="020B0604030504040204" pitchFamily="34" charset="-120"/>
                <a:ea typeface="微軟正黑體" panose="020B0604030504040204" pitchFamily="34" charset="-120"/>
              </a:rPr>
              <a:t>ATM</a:t>
            </a:r>
            <a:r>
              <a:rPr lang="zh-TW" altLang="en-US" sz="2400" dirty="0" smtClean="0">
                <a:latin typeface="微軟正黑體" panose="020B0604030504040204" pitchFamily="34" charset="-120"/>
                <a:ea typeface="微軟正黑體" panose="020B0604030504040204" pitchFamily="34" charset="-120"/>
              </a:rPr>
              <a:t>繳費前，</a:t>
            </a:r>
            <a:r>
              <a:rPr lang="zh-TW" altLang="en-US" sz="2400" dirty="0">
                <a:latin typeface="微軟正黑體" panose="020B0604030504040204" pitchFamily="34" charset="-120"/>
                <a:ea typeface="微軟正黑體" panose="020B0604030504040204" pitchFamily="34" charset="-120"/>
              </a:rPr>
              <a:t>發現</a:t>
            </a:r>
            <a:r>
              <a:rPr lang="zh-TW" altLang="en-US" sz="2400" u="sng" dirty="0">
                <a:solidFill>
                  <a:srgbClr val="FF0000"/>
                </a:solidFill>
                <a:latin typeface="微軟正黑體" panose="020B0604030504040204" pitchFamily="34" charset="-120"/>
                <a:ea typeface="微軟正黑體" panose="020B0604030504040204" pitchFamily="34" charset="-120"/>
              </a:rPr>
              <a:t>報名人數</a:t>
            </a:r>
            <a:r>
              <a:rPr lang="zh-TW" altLang="en-US" sz="2400" u="sng" dirty="0" smtClean="0">
                <a:solidFill>
                  <a:srgbClr val="FF0000"/>
                </a:solidFill>
                <a:latin typeface="微軟正黑體" panose="020B0604030504040204" pitchFamily="34" charset="-120"/>
                <a:ea typeface="微軟正黑體" panose="020B0604030504040204" pitchFamily="34" charset="-120"/>
              </a:rPr>
              <a:t>及減免資格</a:t>
            </a:r>
            <a:r>
              <a:rPr lang="zh-TW" altLang="en-US" sz="2400" dirty="0" smtClean="0">
                <a:latin typeface="微軟正黑體" panose="020B0604030504040204" pitchFamily="34" charset="-120"/>
                <a:ea typeface="微軟正黑體" panose="020B0604030504040204" pitchFamily="34" charset="-120"/>
              </a:rPr>
              <a:t>仍</a:t>
            </a:r>
            <a:r>
              <a:rPr lang="zh-TW" altLang="en-US" sz="2400" dirty="0">
                <a:latin typeface="微軟正黑體" panose="020B0604030504040204" pitchFamily="34" charset="-120"/>
                <a:ea typeface="微軟正黑體" panose="020B0604030504040204" pitchFamily="34" charset="-120"/>
              </a:rPr>
              <a:t>有誤</a:t>
            </a:r>
            <a:r>
              <a:rPr lang="zh-TW" altLang="en-US" sz="2400" dirty="0" smtClean="0">
                <a:latin typeface="微軟正黑體" panose="020B0604030504040204" pitchFamily="34" charset="-120"/>
                <a:ea typeface="微軟正黑體" panose="020B0604030504040204" pitchFamily="34" charset="-120"/>
              </a:rPr>
              <a:t>，須修正。</a:t>
            </a:r>
            <a:endParaRPr lang="en-US" altLang="zh-TW" sz="2400" dirty="0" smtClean="0">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983686" y="1337367"/>
            <a:ext cx="10525141" cy="5240400"/>
            <a:chOff x="930667" y="1346144"/>
            <a:chExt cx="10525141" cy="5240400"/>
          </a:xfrm>
        </p:grpSpPr>
        <p:sp>
          <p:nvSpPr>
            <p:cNvPr id="7" name="矩形 6"/>
            <p:cNvSpPr/>
            <p:nvPr/>
          </p:nvSpPr>
          <p:spPr>
            <a:xfrm>
              <a:off x="930667" y="4064729"/>
              <a:ext cx="2257894" cy="18107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5961996" y="5663214"/>
              <a:ext cx="5493812" cy="923330"/>
            </a:xfrm>
            <a:prstGeom prst="rect">
              <a:avLst/>
            </a:prstGeom>
            <a:solidFill>
              <a:srgbClr val="FFFF00"/>
            </a:solidFill>
            <a:ln w="28575">
              <a:solidFill>
                <a:srgbClr val="FF0000"/>
              </a:solidFill>
            </a:ln>
          </p:spPr>
          <p:txBody>
            <a:bodyPr wrap="none">
              <a:spAutoFit/>
            </a:bodyPr>
            <a:lstStyle/>
            <a:p>
              <a:pPr algn="ctr"/>
              <a:r>
                <a:rPr lang="zh-TW" altLang="en-US"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注    意</a:t>
              </a:r>
              <a:r>
                <a:rPr lang="en-US" altLang="zh-TW"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glow rad="88900">
                      <a:srgbClr val="FF0000"/>
                    </a:glow>
                  </a:effectLst>
                  <a:latin typeface="微軟正黑體" panose="020B0604030504040204" pitchFamily="34" charset="-120"/>
                  <a:ea typeface="微軟正黑體" panose="020B0604030504040204" pitchFamily="34" charset="-120"/>
                </a:rPr>
                <a:t>須</a:t>
              </a:r>
              <a:r>
                <a:rPr lang="zh-TW" altLang="en-US"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以最新產出的繳費帳號</a:t>
              </a:r>
              <a:r>
                <a:rPr lang="zh-TW" altLang="en-US" b="1" dirty="0" smtClean="0">
                  <a:solidFill>
                    <a:schemeClr val="bg1"/>
                  </a:solidFill>
                  <a:effectLst>
                    <a:glow rad="88900">
                      <a:srgbClr val="FF0000"/>
                    </a:glow>
                  </a:effectLst>
                  <a:latin typeface="微軟正黑體" panose="020B0604030504040204" pitchFamily="34" charset="-120"/>
                  <a:ea typeface="微軟正黑體" panose="020B0604030504040204" pitchFamily="34" charset="-120"/>
                </a:rPr>
                <a:t>繳費。</a:t>
              </a:r>
              <a:endParaRPr lang="en-US" altLang="zh-TW" b="1" dirty="0" smtClean="0">
                <a:solidFill>
                  <a:schemeClr val="bg1"/>
                </a:solidFill>
                <a:effectLst>
                  <a:glow rad="88900">
                    <a:srgbClr val="FF0000"/>
                  </a:glo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glow rad="88900">
                      <a:srgbClr val="FF0000"/>
                    </a:glow>
                  </a:effectLst>
                  <a:latin typeface="微軟正黑體" panose="020B0604030504040204" pitchFamily="34" charset="-120"/>
                  <a:ea typeface="微軟正黑體" panose="020B0604030504040204" pitchFamily="34" charset="-120"/>
                </a:rPr>
                <a:t>若</a:t>
              </a:r>
              <a:r>
                <a:rPr lang="zh-TW" altLang="en-US"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以舊帳號繳費</a:t>
              </a:r>
              <a:r>
                <a:rPr lang="zh-TW" altLang="en-US" b="1" dirty="0" smtClean="0">
                  <a:solidFill>
                    <a:schemeClr val="bg1"/>
                  </a:solidFill>
                  <a:effectLst>
                    <a:glow rad="88900">
                      <a:srgbClr val="FF0000"/>
                    </a:glow>
                  </a:effectLst>
                  <a:latin typeface="微軟正黑體" panose="020B0604030504040204" pitchFamily="34" charset="-120"/>
                  <a:ea typeface="微軟正黑體" panose="020B0604030504040204" pitchFamily="34" charset="-120"/>
                </a:rPr>
                <a:t>，造成</a:t>
              </a:r>
              <a:r>
                <a:rPr lang="zh-TW" altLang="en-US" b="1" dirty="0">
                  <a:solidFill>
                    <a:schemeClr val="bg1"/>
                  </a:solidFill>
                  <a:effectLst>
                    <a:glow rad="88900">
                      <a:srgbClr val="FF0000"/>
                    </a:glow>
                  </a:effectLst>
                  <a:latin typeface="微軟正黑體" panose="020B0604030504040204" pitchFamily="34" charset="-120"/>
                  <a:ea typeface="微軟正黑體" panose="020B0604030504040204" pitchFamily="34" charset="-120"/>
                </a:rPr>
                <a:t>繳款失敗，將導致報名失敗。</a:t>
              </a:r>
            </a:p>
          </p:txBody>
        </p:sp>
        <p:cxnSp>
          <p:nvCxnSpPr>
            <p:cNvPr id="19" name="直線單箭頭接點 18"/>
            <p:cNvCxnSpPr/>
            <p:nvPr/>
          </p:nvCxnSpPr>
          <p:spPr>
            <a:xfrm>
              <a:off x="3188561" y="4237021"/>
              <a:ext cx="2773435" cy="14935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群組 1"/>
            <p:cNvGrpSpPr/>
            <p:nvPr/>
          </p:nvGrpSpPr>
          <p:grpSpPr>
            <a:xfrm>
              <a:off x="1403258" y="1346144"/>
              <a:ext cx="769575" cy="3595366"/>
              <a:chOff x="1403258" y="1346144"/>
              <a:chExt cx="769575" cy="3595366"/>
            </a:xfrm>
          </p:grpSpPr>
          <p:sp>
            <p:nvSpPr>
              <p:cNvPr id="9" name="圓角矩形 8"/>
              <p:cNvSpPr/>
              <p:nvPr/>
            </p:nvSpPr>
            <p:spPr>
              <a:xfrm>
                <a:off x="1403258" y="3041803"/>
                <a:ext cx="749287" cy="8974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403258" y="1346144"/>
                <a:ext cx="769575" cy="114722"/>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477088" y="4848641"/>
                <a:ext cx="695745" cy="92869"/>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16"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smtClean="0">
                <a:solidFill>
                  <a:srgbClr val="002060"/>
                </a:solidFill>
                <a:latin typeface="微軟正黑體" panose="020B0604030504040204" pitchFamily="34" charset="-120"/>
                <a:ea typeface="微軟正黑體" panose="020B0604030504040204" pitchFamily="34" charset="-120"/>
              </a:rPr>
              <a:t>列印繳費單</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(5/16)</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437865" y="3222512"/>
            <a:ext cx="5333461" cy="2308324"/>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請至「</a:t>
            </a:r>
            <a:r>
              <a:rPr lang="zh-TW" altLang="en-US" sz="2400" b="1" dirty="0">
                <a:solidFill>
                  <a:srgbClr val="0070C0"/>
                </a:solidFill>
                <a:latin typeface="微軟正黑體" panose="020B0604030504040204" pitchFamily="34" charset="-120"/>
                <a:ea typeface="微軟正黑體" panose="020B0604030504040204" pitchFamily="34" charset="-120"/>
              </a:rPr>
              <a:t>報名資料編修</a:t>
            </a:r>
            <a:r>
              <a:rPr lang="zh-TW" altLang="en-US" sz="2400" dirty="0">
                <a:latin typeface="微軟正黑體" panose="020B0604030504040204" pitchFamily="34" charset="-120"/>
                <a:ea typeface="微軟正黑體" panose="020B0604030504040204" pitchFamily="34" charset="-120"/>
              </a:rPr>
              <a:t>」編修正確資料後，再至「</a:t>
            </a:r>
            <a:r>
              <a:rPr lang="zh-TW" altLang="en-US" sz="2400" b="1" dirty="0">
                <a:solidFill>
                  <a:srgbClr val="FF0000"/>
                </a:solidFill>
                <a:latin typeface="微軟正黑體" panose="020B0604030504040204" pitchFamily="34" charset="-120"/>
                <a:ea typeface="微軟正黑體" panose="020B0604030504040204" pitchFamily="34" charset="-120"/>
              </a:rPr>
              <a:t>報名資料確認送出及列印</a:t>
            </a:r>
            <a:r>
              <a:rPr lang="zh-TW" altLang="en-US" sz="2400" dirty="0">
                <a:latin typeface="微軟正黑體" panose="020B0604030504040204" pitchFamily="34" charset="-120"/>
                <a:ea typeface="微軟正黑體" panose="020B0604030504040204" pitchFamily="34" charset="-120"/>
              </a:rPr>
              <a:t>」點選</a:t>
            </a:r>
            <a:r>
              <a:rPr lang="zh-TW" altLang="en-US" sz="2400" dirty="0" smtClean="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報名系統將產生新的繳費帳號，請務必重新列印繳費通知單，使用新繳費帳號繳款</a:t>
            </a:r>
            <a:r>
              <a:rPr lang="zh-TW" altLang="en-US" sz="2400" u="sng" dirty="0" smtClean="0">
                <a:solidFill>
                  <a:srgbClr val="C00000"/>
                </a:solidFill>
                <a:latin typeface="微軟正黑體" panose="020B0604030504040204" pitchFamily="34" charset="-120"/>
                <a:ea typeface="微軟正黑體" panose="020B0604030504040204" pitchFamily="34" charset="-120"/>
              </a:rPr>
              <a:t>。</a:t>
            </a:r>
            <a:endParaRPr lang="zh-TW" altLang="en-US" sz="2000" dirty="0">
              <a:solidFill>
                <a:srgbClr val="C00000"/>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64118" y="4015282"/>
            <a:ext cx="3035684" cy="315884"/>
          </a:xfrm>
          <a:prstGeom prst="rect">
            <a:avLst/>
          </a:prstGeom>
        </p:spPr>
      </p:pic>
    </p:spTree>
    <p:extLst>
      <p:ext uri="{BB962C8B-B14F-4D97-AF65-F5344CB8AC3E}">
        <p14:creationId xmlns:p14="http://schemas.microsoft.com/office/powerpoint/2010/main" val="2900538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接點 49"/>
          <p:cNvCxnSpPr/>
          <p:nvPr/>
        </p:nvCxnSpPr>
        <p:spPr>
          <a:xfrm flipH="1">
            <a:off x="8211997" y="4705139"/>
            <a:ext cx="848" cy="322779"/>
          </a:xfrm>
          <a:prstGeom prst="line">
            <a:avLst/>
          </a:prstGeom>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2367816" y="4534011"/>
            <a:ext cx="8762639" cy="2108527"/>
          </a:xfrm>
          <a:prstGeom prst="rect">
            <a:avLst/>
          </a:prstGeom>
          <a:noFill/>
          <a:ln w="28575">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grpSp>
        <p:nvGrpSpPr>
          <p:cNvPr id="86" name="群組 85"/>
          <p:cNvGrpSpPr/>
          <p:nvPr/>
        </p:nvGrpSpPr>
        <p:grpSpPr>
          <a:xfrm>
            <a:off x="194532" y="1853346"/>
            <a:ext cx="11510128" cy="4645820"/>
            <a:chOff x="175678" y="1649132"/>
            <a:chExt cx="11510128" cy="4645820"/>
          </a:xfrm>
        </p:grpSpPr>
        <p:grpSp>
          <p:nvGrpSpPr>
            <p:cNvPr id="66" name="群組 65"/>
            <p:cNvGrpSpPr/>
            <p:nvPr/>
          </p:nvGrpSpPr>
          <p:grpSpPr>
            <a:xfrm>
              <a:off x="2462375" y="1649132"/>
              <a:ext cx="8428987" cy="4645820"/>
              <a:chOff x="2030731" y="2009377"/>
              <a:chExt cx="8428987" cy="4645820"/>
            </a:xfrm>
          </p:grpSpPr>
          <p:sp>
            <p:nvSpPr>
              <p:cNvPr id="4" name="矩形 3"/>
              <p:cNvSpPr/>
              <p:nvPr/>
            </p:nvSpPr>
            <p:spPr>
              <a:xfrm>
                <a:off x="2030731" y="2009377"/>
                <a:ext cx="2260601" cy="889000"/>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b="1" dirty="0" smtClean="0">
                    <a:solidFill>
                      <a:srgbClr val="C00000"/>
                    </a:solidFill>
                    <a:latin typeface="Calibri Light" panose="020F0302020204030204" pitchFamily="34" charset="0"/>
                    <a:ea typeface="微軟正黑體" panose="020B0604030504040204" pitchFamily="34" charset="-120"/>
                  </a:rPr>
                  <a:t>❶</a:t>
                </a:r>
                <a:r>
                  <a:rPr lang="zh-TW" altLang="en-US" sz="2000" b="1" dirty="0" smtClean="0">
                    <a:solidFill>
                      <a:srgbClr val="7030A0"/>
                    </a:solidFill>
                    <a:latin typeface="微軟正黑體" panose="020B0604030504040204" pitchFamily="34" charset="-120"/>
                    <a:ea typeface="微軟正黑體" panose="020B0604030504040204" pitchFamily="34" charset="-120"/>
                  </a:rPr>
                  <a:t>國民中學</a:t>
                </a:r>
                <a:endParaRPr lang="en-US" altLang="zh-TW" sz="2000" b="1" dirty="0" smtClean="0">
                  <a:solidFill>
                    <a:srgbClr val="7030A0"/>
                  </a:solidFill>
                  <a:latin typeface="微軟正黑體" panose="020B0604030504040204" pitchFamily="34" charset="-120"/>
                  <a:ea typeface="微軟正黑體" panose="020B0604030504040204" pitchFamily="34" charset="-120"/>
                </a:endParaRPr>
              </a:p>
              <a:p>
                <a:pPr algn="ctr"/>
                <a:r>
                  <a:rPr lang="zh-TW" altLang="en-US" sz="2800" b="1" dirty="0">
                    <a:solidFill>
                      <a:srgbClr val="C00000"/>
                    </a:solidFill>
                    <a:latin typeface="微軟正黑體" panose="020B0604030504040204" pitchFamily="34" charset="-120"/>
                    <a:ea typeface="微軟正黑體" panose="020B0604030504040204" pitchFamily="34" charset="-120"/>
                  </a:rPr>
                  <a:t>應屆</a:t>
                </a:r>
                <a:r>
                  <a:rPr lang="zh-TW" altLang="en-US" sz="2000" b="1" dirty="0" smtClean="0">
                    <a:solidFill>
                      <a:srgbClr val="7030A0"/>
                    </a:solidFill>
                    <a:latin typeface="微軟正黑體" panose="020B0604030504040204" pitchFamily="34" charset="-120"/>
                    <a:ea typeface="微軟正黑體" panose="020B0604030504040204" pitchFamily="34" charset="-120"/>
                  </a:rPr>
                  <a:t>畢業生</a:t>
                </a:r>
                <a:endParaRPr lang="zh-TW" altLang="en-US" sz="2000" b="1" dirty="0">
                  <a:solidFill>
                    <a:srgbClr val="7030A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7094215" y="2009377"/>
                <a:ext cx="2387601" cy="889000"/>
              </a:xfrm>
              <a:prstGeom prst="rect">
                <a:avLst/>
              </a:prstGeom>
              <a:solidFill>
                <a:srgbClr val="FFE5E5"/>
              </a:solidFill>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b="1" dirty="0">
                    <a:solidFill>
                      <a:srgbClr val="C00000"/>
                    </a:solidFill>
                    <a:latin typeface="Calibri Light" panose="020F0302020204030204" pitchFamily="34" charset="0"/>
                    <a:ea typeface="微軟正黑體" panose="020B0604030504040204" pitchFamily="34" charset="-120"/>
                  </a:rPr>
                  <a:t>❸</a:t>
                </a:r>
                <a:r>
                  <a:rPr lang="zh-TW" altLang="en-US" sz="2000" b="1" dirty="0">
                    <a:solidFill>
                      <a:srgbClr val="7030A0"/>
                    </a:solidFill>
                    <a:latin typeface="Calibri Light" panose="020F0302020204030204" pitchFamily="34" charset="0"/>
                    <a:ea typeface="微軟正黑體" panose="020B0604030504040204" pitchFamily="34" charset="-120"/>
                  </a:rPr>
                  <a:t>同等學力者</a:t>
                </a:r>
              </a:p>
            </p:txBody>
          </p:sp>
          <p:sp>
            <p:nvSpPr>
              <p:cNvPr id="9" name="矩形 8"/>
              <p:cNvSpPr/>
              <p:nvPr/>
            </p:nvSpPr>
            <p:spPr>
              <a:xfrm>
                <a:off x="4562474" y="2009377"/>
                <a:ext cx="2260599" cy="889000"/>
              </a:xfrm>
              <a:prstGeom prst="rect">
                <a:avLst/>
              </a:prstGeom>
              <a:solidFill>
                <a:srgbClr val="FFE5E5"/>
              </a:solidFill>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b="1" dirty="0">
                    <a:solidFill>
                      <a:srgbClr val="C00000"/>
                    </a:solidFill>
                    <a:latin typeface="Calibri Light" panose="020F0302020204030204" pitchFamily="34" charset="0"/>
                    <a:ea typeface="微軟正黑體" panose="020B0604030504040204" pitchFamily="34" charset="-120"/>
                  </a:rPr>
                  <a:t>❷</a:t>
                </a:r>
                <a:r>
                  <a:rPr lang="zh-TW" altLang="en-US" sz="2000" b="1" dirty="0">
                    <a:solidFill>
                      <a:srgbClr val="7030A0"/>
                    </a:solidFill>
                    <a:latin typeface="Calibri Light" panose="020F0302020204030204" pitchFamily="34" charset="0"/>
                    <a:ea typeface="微軟正黑體" panose="020B0604030504040204" pitchFamily="34" charset="-120"/>
                  </a:rPr>
                  <a:t>國民中學</a:t>
                </a:r>
                <a:r>
                  <a:rPr lang="en-US" altLang="zh-TW" sz="2000" b="1" dirty="0">
                    <a:solidFill>
                      <a:srgbClr val="C00000"/>
                    </a:solidFill>
                    <a:latin typeface="Calibri Light" panose="020F0302020204030204" pitchFamily="34" charset="0"/>
                    <a:ea typeface="微軟正黑體" panose="020B0604030504040204" pitchFamily="34" charset="-120"/>
                  </a:rPr>
                  <a:t/>
                </a:r>
                <a:br>
                  <a:rPr lang="en-US" altLang="zh-TW" sz="2000" b="1" dirty="0">
                    <a:solidFill>
                      <a:srgbClr val="C00000"/>
                    </a:solidFill>
                    <a:latin typeface="Calibri Light" panose="020F0302020204030204" pitchFamily="34" charset="0"/>
                    <a:ea typeface="微軟正黑體" panose="020B0604030504040204" pitchFamily="34" charset="-120"/>
                  </a:rPr>
                </a:br>
                <a:r>
                  <a:rPr lang="zh-TW" altLang="en-US" sz="2400" b="1" dirty="0">
                    <a:solidFill>
                      <a:srgbClr val="C00000"/>
                    </a:solidFill>
                    <a:latin typeface="Calibri Light" panose="020F0302020204030204" pitchFamily="34" charset="0"/>
                    <a:ea typeface="微軟正黑體" panose="020B0604030504040204" pitchFamily="34" charset="-120"/>
                  </a:rPr>
                  <a:t>非應屆</a:t>
                </a:r>
                <a:r>
                  <a:rPr lang="zh-TW" altLang="en-US" sz="2000" b="1" dirty="0">
                    <a:solidFill>
                      <a:srgbClr val="7030A0"/>
                    </a:solidFill>
                    <a:latin typeface="Calibri Light" panose="020F0302020204030204" pitchFamily="34" charset="0"/>
                    <a:ea typeface="微軟正黑體" panose="020B0604030504040204" pitchFamily="34" charset="-120"/>
                  </a:rPr>
                  <a:t>畢業生</a:t>
                </a:r>
                <a:endParaRPr lang="en-US" altLang="zh-TW" sz="2000" b="1" dirty="0">
                  <a:solidFill>
                    <a:srgbClr val="7030A0"/>
                  </a:solidFill>
                  <a:latin typeface="Calibri Light" panose="020F0302020204030204" pitchFamily="34" charset="0"/>
                  <a:ea typeface="微軟正黑體" panose="020B0604030504040204" pitchFamily="34" charset="-120"/>
                </a:endParaRPr>
              </a:p>
            </p:txBody>
          </p:sp>
          <p:sp>
            <p:nvSpPr>
              <p:cNvPr id="19" name="矩形 18"/>
              <p:cNvSpPr/>
              <p:nvPr/>
            </p:nvSpPr>
            <p:spPr>
              <a:xfrm>
                <a:off x="2030731" y="3483139"/>
                <a:ext cx="2692400" cy="9917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33CC"/>
                    </a:solidFill>
                    <a:latin typeface="微軟正黑體" panose="020B0604030504040204" pitchFamily="34" charset="-120"/>
                    <a:ea typeface="微軟正黑體" panose="020B0604030504040204" pitchFamily="34" charset="-120"/>
                  </a:rPr>
                  <a:t>一般生及</a:t>
                </a:r>
                <a:r>
                  <a:rPr lang="en-US" altLang="zh-TW" sz="2000" b="1" dirty="0" smtClean="0">
                    <a:solidFill>
                      <a:srgbClr val="0033CC"/>
                    </a:solidFill>
                    <a:latin typeface="微軟正黑體" panose="020B0604030504040204" pitchFamily="34" charset="-120"/>
                    <a:ea typeface="微軟正黑體" panose="020B0604030504040204" pitchFamily="34" charset="-120"/>
                  </a:rPr>
                  <a:t/>
                </a:r>
                <a:br>
                  <a:rPr lang="en-US" altLang="zh-TW" sz="2000" b="1" dirty="0" smtClean="0">
                    <a:solidFill>
                      <a:srgbClr val="0033CC"/>
                    </a:solidFill>
                    <a:latin typeface="微軟正黑體" panose="020B0604030504040204" pitchFamily="34" charset="-120"/>
                    <a:ea typeface="微軟正黑體" panose="020B0604030504040204" pitchFamily="34" charset="-120"/>
                  </a:rPr>
                </a:br>
                <a:r>
                  <a:rPr lang="zh-TW" altLang="en-US" sz="2000" b="1" dirty="0" smtClean="0">
                    <a:solidFill>
                      <a:srgbClr val="0033CC"/>
                    </a:solidFill>
                    <a:latin typeface="微軟正黑體" panose="020B0604030504040204" pitchFamily="34" charset="-120"/>
                    <a:ea typeface="微軟正黑體" panose="020B0604030504040204" pitchFamily="34" charset="-120"/>
                  </a:rPr>
                  <a:t>大陸長期探親子女</a:t>
                </a:r>
                <a:endParaRPr lang="en-US" altLang="zh-TW" sz="2000" b="1" dirty="0" smtClean="0">
                  <a:solidFill>
                    <a:srgbClr val="0033CC"/>
                  </a:solidFill>
                  <a:latin typeface="微軟正黑體" panose="020B0604030504040204" pitchFamily="34" charset="-120"/>
                  <a:ea typeface="微軟正黑體" panose="020B0604030504040204" pitchFamily="34" charset="-120"/>
                </a:endParaRPr>
              </a:p>
              <a:p>
                <a:pPr algn="ctr"/>
                <a:r>
                  <a:rPr lang="zh-TW" altLang="en-US" sz="2200" b="1" dirty="0" smtClean="0">
                    <a:solidFill>
                      <a:schemeClr val="tx1"/>
                    </a:solidFill>
                    <a:latin typeface="微軟正黑體" panose="020B0604030504040204" pitchFamily="34" charset="-120"/>
                    <a:ea typeface="微軟正黑體" panose="020B0604030504040204" pitchFamily="34" charset="-120"/>
                  </a:rPr>
                  <a:t>（白色報名表）</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grpSp>
            <p:nvGrpSpPr>
              <p:cNvPr id="57" name="群組 56"/>
              <p:cNvGrpSpPr/>
              <p:nvPr/>
            </p:nvGrpSpPr>
            <p:grpSpPr>
              <a:xfrm>
                <a:off x="5232399" y="4356504"/>
                <a:ext cx="5227319" cy="2298693"/>
                <a:chOff x="5232399" y="4356504"/>
                <a:chExt cx="5227319" cy="2298693"/>
              </a:xfrm>
            </p:grpSpPr>
            <p:grpSp>
              <p:nvGrpSpPr>
                <p:cNvPr id="18" name="群組 17"/>
                <p:cNvGrpSpPr/>
                <p:nvPr/>
              </p:nvGrpSpPr>
              <p:grpSpPr>
                <a:xfrm>
                  <a:off x="5232399" y="5123379"/>
                  <a:ext cx="5227319" cy="1531818"/>
                  <a:chOff x="5918199" y="4813300"/>
                  <a:chExt cx="5227319" cy="1714500"/>
                </a:xfrm>
                <a:noFill/>
              </p:grpSpPr>
              <p:sp>
                <p:nvSpPr>
                  <p:cNvPr id="11" name="矩形 10"/>
                  <p:cNvSpPr/>
                  <p:nvPr/>
                </p:nvSpPr>
                <p:spPr>
                  <a:xfrm>
                    <a:off x="591819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原住民生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748283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zh-TW" altLang="en-US" b="1" dirty="0" smtClean="0">
                        <a:solidFill>
                          <a:srgbClr val="005392"/>
                        </a:solidFill>
                        <a:latin typeface="微軟正黑體" panose="020B0604030504040204" pitchFamily="34" charset="-120"/>
                        <a:ea typeface="微軟正黑體" panose="020B0604030504040204" pitchFamily="34" charset="-120"/>
                      </a:rPr>
                      <a:t>政府派外人員    </a:t>
                    </a:r>
                    <a:r>
                      <a:rPr lang="zh-TW" altLang="en-US" b="1" dirty="0">
                        <a:solidFill>
                          <a:srgbClr val="005392"/>
                        </a:solidFill>
                        <a:latin typeface="微軟正黑體" panose="020B0604030504040204" pitchFamily="34" charset="-120"/>
                        <a:ea typeface="微軟正黑體" panose="020B0604030504040204" pitchFamily="34" charset="-120"/>
                      </a:rPr>
                      <a:t>子女</a:t>
                    </a:r>
                  </a:p>
                </p:txBody>
              </p:sp>
              <p:sp>
                <p:nvSpPr>
                  <p:cNvPr id="13" name="矩形 12"/>
                  <p:cNvSpPr/>
                  <p:nvPr/>
                </p:nvSpPr>
                <p:spPr>
                  <a:xfrm>
                    <a:off x="8247381"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zh-TW" altLang="en-US" sz="1600" b="1" dirty="0" smtClean="0">
                        <a:solidFill>
                          <a:srgbClr val="005392"/>
                        </a:solidFill>
                        <a:latin typeface="微軟正黑體" panose="020B0604030504040204" pitchFamily="34" charset="-120"/>
                        <a:ea typeface="微軟正黑體" panose="020B0604030504040204" pitchFamily="34" charset="-120"/>
                      </a:rPr>
                      <a:t>境外科技人才子女</a:t>
                    </a:r>
                  </a:p>
                </p:txBody>
              </p:sp>
              <p:sp>
                <p:nvSpPr>
                  <p:cNvPr id="14" name="矩形 13"/>
                  <p:cNvSpPr/>
                  <p:nvPr/>
                </p:nvSpPr>
                <p:spPr>
                  <a:xfrm>
                    <a:off x="670051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身障生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982979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僑</a:t>
                    </a:r>
                    <a:endParaRPr lang="en-US" altLang="zh-TW" sz="2000" b="1" dirty="0" smtClean="0">
                      <a:solidFill>
                        <a:srgbClr val="005392"/>
                      </a:solidFill>
                      <a:latin typeface="微軟正黑體" panose="020B0604030504040204" pitchFamily="34" charset="-120"/>
                      <a:ea typeface="微軟正黑體" panose="020B0604030504040204" pitchFamily="34" charset="-120"/>
                    </a:endParaRPr>
                  </a:p>
                  <a:p>
                    <a:pPr algn="ctr"/>
                    <a:endParaRPr lang="en-US" altLang="zh-TW" sz="2000" b="1" dirty="0" smtClean="0">
                      <a:solidFill>
                        <a:srgbClr val="005392"/>
                      </a:solidFill>
                      <a:latin typeface="微軟正黑體" panose="020B0604030504040204" pitchFamily="34" charset="-120"/>
                      <a:ea typeface="微軟正黑體" panose="020B0604030504040204" pitchFamily="34" charset="-120"/>
                    </a:endParaRPr>
                  </a:p>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1061211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退伍軍人</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904747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蒙藏生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grpSp>
            <p:grpSp>
              <p:nvGrpSpPr>
                <p:cNvPr id="56" name="群組 55"/>
                <p:cNvGrpSpPr/>
                <p:nvPr/>
              </p:nvGrpSpPr>
              <p:grpSpPr>
                <a:xfrm>
                  <a:off x="5499100" y="4356504"/>
                  <a:ext cx="4693918" cy="766876"/>
                  <a:chOff x="5499100" y="4356504"/>
                  <a:chExt cx="4693918" cy="766876"/>
                </a:xfrm>
              </p:grpSpPr>
              <p:cxnSp>
                <p:nvCxnSpPr>
                  <p:cNvPr id="54" name="直線接點 53"/>
                  <p:cNvCxnSpPr>
                    <a:endCxn id="15" idx="0"/>
                  </p:cNvCxnSpPr>
                  <p:nvPr/>
                </p:nvCxnSpPr>
                <p:spPr>
                  <a:xfrm>
                    <a:off x="8628379" y="4909241"/>
                    <a:ext cx="0" cy="214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肘形接點 22"/>
                  <p:cNvCxnSpPr>
                    <a:endCxn id="11" idx="0"/>
                  </p:cNvCxnSpPr>
                  <p:nvPr/>
                </p:nvCxnSpPr>
                <p:spPr>
                  <a:xfrm rot="5400000">
                    <a:off x="6313729" y="3649891"/>
                    <a:ext cx="658859" cy="2288117"/>
                  </a:xfrm>
                  <a:prstGeom prst="bentConnector3">
                    <a:avLst>
                      <a:gd name="adj1" fmla="val 67169"/>
                    </a:avLst>
                  </a:prstGeom>
                </p:spPr>
                <p:style>
                  <a:lnRef idx="1">
                    <a:schemeClr val="accent1"/>
                  </a:lnRef>
                  <a:fillRef idx="0">
                    <a:schemeClr val="accent1"/>
                  </a:fillRef>
                  <a:effectRef idx="0">
                    <a:schemeClr val="accent1"/>
                  </a:effectRef>
                  <a:fontRef idx="minor">
                    <a:schemeClr val="tx1"/>
                  </a:fontRef>
                </p:style>
              </p:cxnSp>
              <p:cxnSp>
                <p:nvCxnSpPr>
                  <p:cNvPr id="25" name="肘形接點 24"/>
                  <p:cNvCxnSpPr>
                    <a:stCxn id="122" idx="1"/>
                    <a:endCxn id="17" idx="0"/>
                  </p:cNvCxnSpPr>
                  <p:nvPr/>
                </p:nvCxnSpPr>
                <p:spPr>
                  <a:xfrm rot="16200000" flipH="1">
                    <a:off x="8607063" y="3537424"/>
                    <a:ext cx="766876" cy="2405035"/>
                  </a:xfrm>
                  <a:prstGeom prst="bentConnector3">
                    <a:avLst>
                      <a:gd name="adj1" fmla="val 70804"/>
                    </a:avLst>
                  </a:prstGeom>
                </p:spPr>
                <p:style>
                  <a:lnRef idx="1">
                    <a:schemeClr val="accent1"/>
                  </a:lnRef>
                  <a:fillRef idx="0">
                    <a:schemeClr val="accent1"/>
                  </a:fillRef>
                  <a:effectRef idx="0">
                    <a:schemeClr val="accent1"/>
                  </a:effectRef>
                  <a:fontRef idx="minor">
                    <a:schemeClr val="tx1"/>
                  </a:fontRef>
                </p:style>
              </p:cxnSp>
              <p:cxnSp>
                <p:nvCxnSpPr>
                  <p:cNvPr id="51" name="直線接點 50"/>
                  <p:cNvCxnSpPr>
                    <a:endCxn id="14" idx="0"/>
                  </p:cNvCxnSpPr>
                  <p:nvPr/>
                </p:nvCxnSpPr>
                <p:spPr>
                  <a:xfrm flipH="1">
                    <a:off x="6281419" y="4909241"/>
                    <a:ext cx="848" cy="214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接點 51"/>
                  <p:cNvCxnSpPr>
                    <a:endCxn id="12" idx="0"/>
                  </p:cNvCxnSpPr>
                  <p:nvPr/>
                </p:nvCxnSpPr>
                <p:spPr>
                  <a:xfrm flipH="1">
                    <a:off x="7063739" y="4910301"/>
                    <a:ext cx="847" cy="213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接點 54"/>
                  <p:cNvCxnSpPr>
                    <a:endCxn id="16" idx="0"/>
                  </p:cNvCxnSpPr>
                  <p:nvPr/>
                </p:nvCxnSpPr>
                <p:spPr>
                  <a:xfrm>
                    <a:off x="9410698" y="4909241"/>
                    <a:ext cx="1" cy="214138"/>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5" name="群組 64"/>
              <p:cNvGrpSpPr/>
              <p:nvPr/>
            </p:nvGrpSpPr>
            <p:grpSpPr>
              <a:xfrm>
                <a:off x="3161033" y="2898376"/>
                <a:ext cx="5126984" cy="796001"/>
                <a:chOff x="3161033" y="2898376"/>
                <a:chExt cx="5126984" cy="796001"/>
              </a:xfrm>
            </p:grpSpPr>
            <p:cxnSp>
              <p:nvCxnSpPr>
                <p:cNvPr id="27" name="肘形接點 26"/>
                <p:cNvCxnSpPr>
                  <a:stCxn id="9" idx="2"/>
                </p:cNvCxnSpPr>
                <p:nvPr/>
              </p:nvCxnSpPr>
              <p:spPr>
                <a:xfrm rot="16200000" flipH="1">
                  <a:off x="6341995" y="2249156"/>
                  <a:ext cx="796000" cy="2094442"/>
                </a:xfrm>
                <a:prstGeom prst="bentConnector3">
                  <a:avLst>
                    <a:gd name="adj1" fmla="val 56490"/>
                  </a:avLst>
                </a:prstGeom>
              </p:spPr>
              <p:style>
                <a:lnRef idx="1">
                  <a:schemeClr val="accent1"/>
                </a:lnRef>
                <a:fillRef idx="0">
                  <a:schemeClr val="accent1"/>
                </a:fillRef>
                <a:effectRef idx="0">
                  <a:schemeClr val="accent1"/>
                </a:effectRef>
                <a:fontRef idx="minor">
                  <a:schemeClr val="tx1"/>
                </a:fontRef>
              </p:style>
            </p:cxnSp>
            <p:cxnSp>
              <p:nvCxnSpPr>
                <p:cNvPr id="35" name="肘形接點 34"/>
                <p:cNvCxnSpPr>
                  <a:stCxn id="4" idx="2"/>
                </p:cNvCxnSpPr>
                <p:nvPr/>
              </p:nvCxnSpPr>
              <p:spPr>
                <a:xfrm rot="16200000" flipH="1">
                  <a:off x="4312882" y="1746527"/>
                  <a:ext cx="251223" cy="255492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7" name="肘形接點 36"/>
                <p:cNvCxnSpPr>
                  <a:stCxn id="5" idx="2"/>
                </p:cNvCxnSpPr>
                <p:nvPr/>
              </p:nvCxnSpPr>
              <p:spPr>
                <a:xfrm rot="5400000">
                  <a:off x="6864784" y="1726367"/>
                  <a:ext cx="251223" cy="2595243"/>
                </a:xfrm>
                <a:prstGeom prst="bentConnector2">
                  <a:avLst/>
                </a:prstGeom>
              </p:spPr>
              <p:style>
                <a:lnRef idx="1">
                  <a:schemeClr val="accent1"/>
                </a:lnRef>
                <a:fillRef idx="0">
                  <a:schemeClr val="accent1"/>
                </a:fillRef>
                <a:effectRef idx="0">
                  <a:schemeClr val="accent1"/>
                </a:effectRef>
                <a:fontRef idx="minor">
                  <a:schemeClr val="tx1"/>
                </a:fontRef>
              </p:style>
            </p:cxnSp>
          </p:grpSp>
        </p:grpSp>
        <p:cxnSp>
          <p:nvCxnSpPr>
            <p:cNvPr id="77" name="直線接點 76"/>
            <p:cNvCxnSpPr/>
            <p:nvPr/>
          </p:nvCxnSpPr>
          <p:spPr>
            <a:xfrm flipV="1">
              <a:off x="175678" y="2892317"/>
              <a:ext cx="11510128" cy="19578"/>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sp>
          <p:nvSpPr>
            <p:cNvPr id="80" name="文字方塊 79"/>
            <p:cNvSpPr txBox="1"/>
            <p:nvPr/>
          </p:nvSpPr>
          <p:spPr>
            <a:xfrm>
              <a:off x="182186" y="1844926"/>
              <a:ext cx="1826141" cy="584775"/>
            </a:xfrm>
            <a:prstGeom prst="rect">
              <a:avLst/>
            </a:prstGeom>
            <a:noFill/>
          </p:spPr>
          <p:txBody>
            <a:bodyPr wrap="none" rtlCol="0">
              <a:spAutoFit/>
            </a:bodyPr>
            <a:lstStyle/>
            <a:p>
              <a:r>
                <a:rPr lang="zh-TW" altLang="en-US" sz="3200" b="1" dirty="0" smtClean="0">
                  <a:solidFill>
                    <a:srgbClr val="2F5597"/>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報名資</a:t>
              </a:r>
              <a:r>
                <a:rPr lang="zh-TW" altLang="en-US" sz="3200" b="1" dirty="0">
                  <a:solidFill>
                    <a:srgbClr val="2F5597"/>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格</a:t>
              </a:r>
            </a:p>
          </p:txBody>
        </p:sp>
        <p:sp>
          <p:nvSpPr>
            <p:cNvPr id="81" name="文字方塊 80"/>
            <p:cNvSpPr txBox="1"/>
            <p:nvPr/>
          </p:nvSpPr>
          <p:spPr>
            <a:xfrm>
              <a:off x="182186" y="4419290"/>
              <a:ext cx="1826141" cy="584775"/>
            </a:xfrm>
            <a:prstGeom prst="rect">
              <a:avLst/>
            </a:prstGeom>
            <a:noFill/>
          </p:spPr>
          <p:txBody>
            <a:bodyPr wrap="none" rtlCol="0">
              <a:spAutoFit/>
            </a:bodyPr>
            <a:lstStyle/>
            <a:p>
              <a:r>
                <a:rPr lang="zh-TW" altLang="en-US" sz="3200" b="1" dirty="0" smtClean="0">
                  <a:solidFill>
                    <a:srgbClr val="2F5597"/>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報名身分</a:t>
              </a:r>
              <a:endParaRPr lang="zh-TW" altLang="en-US" sz="3200" b="1" dirty="0">
                <a:solidFill>
                  <a:srgbClr val="2F5597"/>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7" name="矩形 86"/>
          <p:cNvSpPr/>
          <p:nvPr/>
        </p:nvSpPr>
        <p:spPr>
          <a:xfrm>
            <a:off x="486805" y="1108369"/>
            <a:ext cx="7725192" cy="461665"/>
          </a:xfrm>
          <a:prstGeom prst="rect">
            <a:avLst/>
          </a:prstGeom>
        </p:spPr>
        <p:txBody>
          <a:bodyPr wrap="none">
            <a:spAutoFit/>
          </a:bodyPr>
          <a:lstStyle/>
          <a:p>
            <a:pPr marL="457200" indent="-457200">
              <a:buFont typeface="Wingdings" panose="05000000000000000000" pitchFamily="2" charset="2"/>
              <a:buChar char="ü"/>
            </a:pP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應屆畢業生應以參加原就讀國中集體報名為原則</a:t>
            </a:r>
          </a:p>
        </p:txBody>
      </p:sp>
      <p:grpSp>
        <p:nvGrpSpPr>
          <p:cNvPr id="91" name="群組 90"/>
          <p:cNvGrpSpPr/>
          <p:nvPr/>
        </p:nvGrpSpPr>
        <p:grpSpPr>
          <a:xfrm>
            <a:off x="2691142" y="4982108"/>
            <a:ext cx="2909669" cy="1323439"/>
            <a:chOff x="2506377" y="5175592"/>
            <a:chExt cx="2892151" cy="1323439"/>
          </a:xfrm>
        </p:grpSpPr>
        <p:sp>
          <p:nvSpPr>
            <p:cNvPr id="88" name="矩形 87"/>
            <p:cNvSpPr/>
            <p:nvPr/>
          </p:nvSpPr>
          <p:spPr>
            <a:xfrm>
              <a:off x="2506377" y="5175592"/>
              <a:ext cx="2491353" cy="1323439"/>
            </a:xfrm>
            <a:prstGeom prst="rect">
              <a:avLst/>
            </a:prstGeom>
            <a:solidFill>
              <a:srgbClr val="FDF0E7"/>
            </a:solidFill>
            <a:ln w="34925">
              <a:solidFill>
                <a:srgbClr val="FFC000"/>
              </a:solidFill>
              <a:prstDash val="solid"/>
            </a:ln>
          </p:spPr>
          <p:txBody>
            <a:bodyPr wrap="square">
              <a:spAutoFit/>
            </a:bodyPr>
            <a:lstStyle/>
            <a:p>
              <a:pPr>
                <a:lnSpc>
                  <a:spcPts val="2400"/>
                </a:lnSpc>
                <a:spcBef>
                  <a:spcPts val="600"/>
                </a:spcBef>
                <a:spcAft>
                  <a:spcPts val="600"/>
                </a:spcAft>
              </a:pPr>
              <a:r>
                <a:rPr lang="zh-TW" altLang="en-US" sz="24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具多</a:t>
              </a:r>
              <a:r>
                <a:rPr lang="zh-TW" altLang="en-US"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a:t>
              </a:r>
              <a:r>
                <a:rPr lang="zh-TW" altLang="en-US"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特種身分之免試生，應選定一種特種身分報</a:t>
              </a:r>
              <a:r>
                <a:rPr lang="zh-TW" altLang="en-US"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名</a:t>
              </a:r>
              <a:r>
                <a:rPr lang="zh-TW" altLang="en-US"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且</a:t>
              </a:r>
              <a:r>
                <a:rPr lang="zh-TW" altLang="en-US"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報名後不得更換報</a:t>
              </a:r>
              <a:r>
                <a:rPr lang="zh-TW" altLang="en-US"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名</a:t>
              </a:r>
              <a:r>
                <a:rPr lang="zh-TW" altLang="en-US"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身分</a:t>
              </a:r>
              <a:endParaRPr lang="zh-TW" altLang="en-US"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9" name="向右箭號 88"/>
            <p:cNvSpPr/>
            <p:nvPr/>
          </p:nvSpPr>
          <p:spPr>
            <a:xfrm>
              <a:off x="5012973" y="5668472"/>
              <a:ext cx="385555" cy="23283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pSp>
      <p:sp>
        <p:nvSpPr>
          <p:cNvPr id="92" name="矩形 91"/>
          <p:cNvSpPr/>
          <p:nvPr/>
        </p:nvSpPr>
        <p:spPr>
          <a:xfrm>
            <a:off x="10035712" y="3359615"/>
            <a:ext cx="2053957" cy="892552"/>
          </a:xfrm>
          <a:prstGeom prst="rect">
            <a:avLst/>
          </a:prstGeom>
          <a:solidFill>
            <a:srgbClr val="FDF0E7"/>
          </a:solidFill>
          <a:ln w="31750">
            <a:solidFill>
              <a:srgbClr val="FFC000"/>
            </a:solidFill>
          </a:ln>
        </p:spPr>
        <p:txBody>
          <a:bodyPr wrap="square">
            <a:spAutoFit/>
          </a:bodyPr>
          <a:lstStyle/>
          <a:p>
            <a:r>
              <a:rPr lang="zh-TW" altLang="en-US" sz="20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a:t>
            </a:r>
            <a:r>
              <a:rPr lang="zh-TW" altLang="en-US"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經本會審查不符</a:t>
            </a:r>
            <a:r>
              <a:rPr lang="en-US" altLang="zh-TW"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特種身分生資格，</a:t>
            </a:r>
            <a:r>
              <a:rPr lang="en-US" altLang="zh-TW"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1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將改為一般生身分</a:t>
            </a:r>
            <a:endParaRPr lang="zh-TW" altLang="en-US" sz="16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8" name="向右箭號 107"/>
          <p:cNvSpPr/>
          <p:nvPr/>
        </p:nvSpPr>
        <p:spPr>
          <a:xfrm flipH="1">
            <a:off x="9500691" y="3675745"/>
            <a:ext cx="535021" cy="27946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19" name="文字方塊 118"/>
          <p:cNvSpPr txBox="1"/>
          <p:nvPr/>
        </p:nvSpPr>
        <p:spPr>
          <a:xfrm>
            <a:off x="5824340" y="4000743"/>
            <a:ext cx="415498"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否</a:t>
            </a:r>
            <a:endParaRPr lang="zh-TW" altLang="en-US" b="1" dirty="0">
              <a:latin typeface="微軟正黑體" panose="020B0604030504040204" pitchFamily="34" charset="-120"/>
              <a:ea typeface="微軟正黑體" panose="020B0604030504040204" pitchFamily="34" charset="-120"/>
            </a:endParaRPr>
          </a:p>
        </p:txBody>
      </p:sp>
      <p:sp>
        <p:nvSpPr>
          <p:cNvPr id="120" name="文字方塊 119"/>
          <p:cNvSpPr txBox="1"/>
          <p:nvPr/>
        </p:nvSpPr>
        <p:spPr>
          <a:xfrm>
            <a:off x="7685670" y="4185409"/>
            <a:ext cx="415498"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是</a:t>
            </a:r>
            <a:endParaRPr lang="zh-TW" altLang="en-US" b="1" dirty="0">
              <a:latin typeface="微軟正黑體" panose="020B0604030504040204" pitchFamily="34" charset="-120"/>
              <a:ea typeface="微軟正黑體" panose="020B0604030504040204" pitchFamily="34" charset="-120"/>
            </a:endParaRPr>
          </a:p>
        </p:txBody>
      </p:sp>
      <p:sp>
        <p:nvSpPr>
          <p:cNvPr id="121" name="向右箭號 120"/>
          <p:cNvSpPr/>
          <p:nvPr/>
        </p:nvSpPr>
        <p:spPr>
          <a:xfrm flipH="1">
            <a:off x="5173629" y="3740992"/>
            <a:ext cx="1751817" cy="230022"/>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2" name="向右箭號 121"/>
          <p:cNvSpPr/>
          <p:nvPr/>
        </p:nvSpPr>
        <p:spPr>
          <a:xfrm rot="16200000" flipH="1">
            <a:off x="7952002" y="4362456"/>
            <a:ext cx="572958" cy="248989"/>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3" name="矩形 122"/>
          <p:cNvSpPr/>
          <p:nvPr/>
        </p:nvSpPr>
        <p:spPr>
          <a:xfrm>
            <a:off x="6818839" y="3413802"/>
            <a:ext cx="2681852" cy="770143"/>
          </a:xfrm>
          <a:prstGeom prst="rect">
            <a:avLst/>
          </a:prstGeom>
          <a:solidFill>
            <a:srgbClr val="FFFFE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0033CC"/>
                </a:solidFill>
                <a:latin typeface="微軟正黑體" panose="020B0604030504040204" pitchFamily="34" charset="-120"/>
                <a:ea typeface="微軟正黑體" panose="020B0604030504040204" pitchFamily="34" charset="-120"/>
              </a:rPr>
              <a:t>特種身分生</a:t>
            </a:r>
            <a:endParaRPr lang="en-US" altLang="zh-TW" sz="2400" b="1" dirty="0" smtClean="0">
              <a:solidFill>
                <a:srgbClr val="0033CC"/>
              </a:solidFill>
              <a:latin typeface="微軟正黑體" panose="020B0604030504040204" pitchFamily="34" charset="-120"/>
              <a:ea typeface="微軟正黑體" panose="020B0604030504040204" pitchFamily="34" charset="-120"/>
            </a:endParaRPr>
          </a:p>
          <a:p>
            <a:pPr algn="ct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（黃色報名表）</a:t>
            </a:r>
            <a:endParaRPr lang="zh-TW" altLang="en-US" sz="2400" b="1" dirty="0">
              <a:solidFill>
                <a:schemeClr val="accent4">
                  <a:lumMod val="50000"/>
                </a:schemeClr>
              </a:solidFill>
              <a:latin typeface="微軟正黑體" panose="020B0604030504040204" pitchFamily="34" charset="-120"/>
              <a:ea typeface="微軟正黑體" panose="020B0604030504040204" pitchFamily="34" charset="-120"/>
            </a:endParaRPr>
          </a:p>
        </p:txBody>
      </p:sp>
      <p:pic>
        <p:nvPicPr>
          <p:cNvPr id="48" name="Picture 7" descr="http://www.jituwang.com/uploads/allimg/120211/6380-12021120303768.jpg"/>
          <p:cNvPicPr>
            <a:picLocks noChangeAspect="1" noChangeArrowheads="1"/>
          </p:cNvPicPr>
          <p:nvPr/>
        </p:nvPicPr>
        <p:blipFill rotWithShape="1">
          <a:blip r:embed="rId2" cstate="print"/>
          <a:srcRect l="5980" r="16021" b="9153"/>
          <a:stretch/>
        </p:blipFill>
        <p:spPr bwMode="auto">
          <a:xfrm>
            <a:off x="10271275" y="565455"/>
            <a:ext cx="1573619" cy="2443760"/>
          </a:xfrm>
          <a:prstGeom prst="rect">
            <a:avLst/>
          </a:prstGeom>
          <a:noFill/>
        </p:spPr>
      </p:pic>
      <p:cxnSp>
        <p:nvCxnSpPr>
          <p:cNvPr id="58" name="肘形接點 57"/>
          <p:cNvCxnSpPr>
            <a:stCxn id="9" idx="2"/>
            <a:endCxn id="19" idx="0"/>
          </p:cNvCxnSpPr>
          <p:nvPr/>
        </p:nvCxnSpPr>
        <p:spPr>
          <a:xfrm rot="5400000">
            <a:off x="4692970" y="1876806"/>
            <a:ext cx="584762" cy="2315843"/>
          </a:xfrm>
          <a:prstGeom prst="bentConnector3">
            <a:avLst>
              <a:gd name="adj1" fmla="val 76961"/>
            </a:avLst>
          </a:prstGeom>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a:xfrm>
            <a:off x="9346469" y="6351470"/>
            <a:ext cx="2743200" cy="365125"/>
          </a:xfrm>
        </p:spPr>
        <p:txBody>
          <a:bodyPr vert="horz" lIns="91440" tIns="45720" rIns="91440" bIns="45720" rtlCol="0" anchor="ctr"/>
          <a:lstStyle/>
          <a:p>
            <a:fld id="{97006424-D9F2-4793-8C2C-FF1240B9B1D0}" type="slidenum">
              <a:rPr lang="zh-TW" altLang="en-US" sz="2600">
                <a:solidFill>
                  <a:schemeClr val="tx1"/>
                </a:solidFill>
              </a:rPr>
              <a:pPr/>
              <a:t>7</a:t>
            </a:fld>
            <a:endParaRPr lang="zh-TW" altLang="en-US" sz="2600" dirty="0">
              <a:solidFill>
                <a:schemeClr val="tx1"/>
              </a:solidFill>
            </a:endParaRPr>
          </a:p>
        </p:txBody>
      </p:sp>
      <p:sp>
        <p:nvSpPr>
          <p:cNvPr id="59" name="橢圓形圖說文字 58"/>
          <p:cNvSpPr/>
          <p:nvPr/>
        </p:nvSpPr>
        <p:spPr>
          <a:xfrm>
            <a:off x="8882701" y="617033"/>
            <a:ext cx="1265010" cy="908354"/>
          </a:xfrm>
          <a:prstGeom prst="wedgeEllipseCallout">
            <a:avLst>
              <a:gd name="adj1" fmla="val -66680"/>
              <a:gd name="adj2" fmla="val 78241"/>
            </a:avLst>
          </a:prstGeom>
          <a:solidFill>
            <a:srgbClr val="FFFFE1"/>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2800" b="1" dirty="0" smtClean="0">
                <a:solidFill>
                  <a:srgbClr val="C00000"/>
                </a:solidFill>
                <a:latin typeface="微軟正黑體" panose="020B0604030504040204" pitchFamily="34" charset="-120"/>
                <a:ea typeface="微軟正黑體" panose="020B0604030504040204" pitchFamily="34" charset="-120"/>
              </a:rPr>
              <a:t>109</a:t>
            </a:r>
            <a:r>
              <a:rPr lang="zh-TW" altLang="en-US" sz="2800" b="1" dirty="0" smtClean="0">
                <a:solidFill>
                  <a:srgbClr val="C00000"/>
                </a:solidFill>
                <a:latin typeface="微軟正黑體" panose="020B0604030504040204" pitchFamily="34" charset="-120"/>
                <a:ea typeface="微軟正黑體" panose="020B0604030504040204" pitchFamily="34" charset="-120"/>
              </a:rPr>
              <a:t>變革</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60" name="Freeform: Shape 81"/>
          <p:cNvSpPr>
            <a:spLocks/>
          </p:cNvSpPr>
          <p:nvPr/>
        </p:nvSpPr>
        <p:spPr bwMode="auto">
          <a:xfrm>
            <a:off x="7544713" y="1555653"/>
            <a:ext cx="426581" cy="426581"/>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rgbClr val="FF0000"/>
          </a:solidFill>
          <a:ln>
            <a:noFill/>
          </a:ln>
          <a:extLst/>
        </p:spPr>
        <p:txBody>
          <a:bodyPr anchor="ctr"/>
          <a:lstStyle/>
          <a:p>
            <a:pPr algn="ctr"/>
            <a:endParaRPr>
              <a:solidFill>
                <a:srgbClr val="C00000"/>
              </a:solidFill>
            </a:endParaRPr>
          </a:p>
        </p:txBody>
      </p:sp>
      <p:sp>
        <p:nvSpPr>
          <p:cNvPr id="61" name="Freeform: Shape 81"/>
          <p:cNvSpPr>
            <a:spLocks/>
          </p:cNvSpPr>
          <p:nvPr/>
        </p:nvSpPr>
        <p:spPr bwMode="auto">
          <a:xfrm>
            <a:off x="4960338" y="1570034"/>
            <a:ext cx="426581" cy="426581"/>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rgbClr val="FF0000"/>
          </a:solidFill>
          <a:ln>
            <a:noFill/>
          </a:ln>
          <a:extLst/>
        </p:spPr>
        <p:txBody>
          <a:bodyPr anchor="ctr"/>
          <a:lstStyle/>
          <a:p>
            <a:pPr algn="ctr"/>
            <a:endParaRPr>
              <a:solidFill>
                <a:srgbClr val="C00000"/>
              </a:solidFill>
            </a:endParaRPr>
          </a:p>
        </p:txBody>
      </p:sp>
      <p:sp>
        <p:nvSpPr>
          <p:cNvPr id="53" name="標題 1"/>
          <p:cNvSpPr>
            <a:spLocks noGrp="1"/>
          </p:cNvSpPr>
          <p:nvPr>
            <p:ph type="title"/>
          </p:nvPr>
        </p:nvSpPr>
        <p:spPr>
          <a:xfrm>
            <a:off x="425097" y="43574"/>
            <a:ext cx="10515600" cy="1325563"/>
          </a:xfrm>
        </p:spPr>
        <p:txBody>
          <a:bodyPr>
            <a:normAutofit/>
          </a:bodyPr>
          <a:lstStyle/>
          <a:p>
            <a:r>
              <a:rPr lang="zh-TW" altLang="en-US" b="1" dirty="0">
                <a:solidFill>
                  <a:srgbClr val="002060"/>
                </a:solidFill>
                <a:latin typeface="微軟正黑體" panose="020B0604030504040204" pitchFamily="34" charset="-120"/>
                <a:ea typeface="微軟正黑體" panose="020B0604030504040204" pitchFamily="34" charset="-120"/>
              </a:rPr>
              <a:t>肆</a:t>
            </a:r>
            <a:r>
              <a:rPr lang="zh-TW" altLang="en-US" b="1" dirty="0" smtClean="0">
                <a:solidFill>
                  <a:srgbClr val="002060"/>
                </a:solidFill>
                <a:latin typeface="微軟正黑體" panose="020B0604030504040204" pitchFamily="34" charset="-120"/>
                <a:ea typeface="微軟正黑體" panose="020B0604030504040204" pitchFamily="34" charset="-120"/>
              </a:rPr>
              <a:t>、報名作業－報名</a:t>
            </a:r>
            <a:r>
              <a:rPr lang="zh-TW" altLang="en-US" b="1" dirty="0">
                <a:solidFill>
                  <a:srgbClr val="002060"/>
                </a:solidFill>
                <a:latin typeface="微軟正黑體" panose="020B0604030504040204" pitchFamily="34" charset="-120"/>
                <a:ea typeface="微軟正黑體" panose="020B0604030504040204" pitchFamily="34" charset="-120"/>
              </a:rPr>
              <a:t>資格（</a:t>
            </a:r>
            <a:r>
              <a:rPr lang="en-US" altLang="zh-TW" b="1" dirty="0" smtClean="0">
                <a:solidFill>
                  <a:srgbClr val="002060"/>
                </a:solidFill>
                <a:latin typeface="微軟正黑體" panose="020B0604030504040204" pitchFamily="34" charset="-120"/>
                <a:ea typeface="微軟正黑體" panose="020B0604030504040204" pitchFamily="34" charset="-120"/>
              </a:rPr>
              <a:t>1/10</a:t>
            </a:r>
            <a:r>
              <a:rPr lang="zh-TW" altLang="en-US" b="1" dirty="0" smtClean="0">
                <a:solidFill>
                  <a:srgbClr val="002060"/>
                </a:solidFill>
                <a:latin typeface="微軟正黑體" panose="020B0604030504040204" pitchFamily="34" charset="-120"/>
                <a:ea typeface="微軟正黑體" panose="020B0604030504040204" pitchFamily="34" charset="-120"/>
              </a:rPr>
              <a:t>）</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07664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470591" y="2264636"/>
            <a:ext cx="4612630" cy="669020"/>
          </a:xfrm>
          <a:prstGeom prst="rect">
            <a:avLst/>
          </a:prstGeom>
          <a:solidFill>
            <a:srgbClr val="FFE5E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9" name="矩形 38"/>
          <p:cNvSpPr/>
          <p:nvPr/>
        </p:nvSpPr>
        <p:spPr>
          <a:xfrm>
            <a:off x="4640423" y="1879467"/>
            <a:ext cx="7410305" cy="825341"/>
          </a:xfrm>
          <a:prstGeom prst="rect">
            <a:avLst/>
          </a:prstGeom>
          <a:solidFill>
            <a:srgbClr val="FFE5E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a:xfrm>
            <a:off x="9324000" y="6408000"/>
            <a:ext cx="2743200" cy="365125"/>
          </a:xfrm>
        </p:spPr>
        <p:txBody>
          <a:bodyPr/>
          <a:lstStyle/>
          <a:p>
            <a:fld id="{97006424-D9F2-4793-8C2C-FF1240B9B1D0}" type="slidenum">
              <a:rPr lang="zh-TW" altLang="en-US" smtClean="0">
                <a:solidFill>
                  <a:schemeClr val="tx1"/>
                </a:solidFill>
              </a:rPr>
              <a:pPr/>
              <a:t>70</a:t>
            </a:fld>
            <a:endParaRPr lang="zh-TW" altLang="en-US" dirty="0">
              <a:solidFill>
                <a:schemeClr val="tx1"/>
              </a:solidFill>
            </a:endParaRPr>
          </a:p>
        </p:txBody>
      </p:sp>
      <p:sp>
        <p:nvSpPr>
          <p:cNvPr id="5" name="標題 1"/>
          <p:cNvSpPr txBox="1">
            <a:spLocks/>
          </p:cNvSpPr>
          <p:nvPr/>
        </p:nvSpPr>
        <p:spPr>
          <a:xfrm>
            <a:off x="125742" y="176066"/>
            <a:ext cx="11802979" cy="68478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smtClean="0">
                <a:solidFill>
                  <a:srgbClr val="002060"/>
                </a:solidFill>
                <a:latin typeface="微軟正黑體" panose="020B0604030504040204" pitchFamily="34" charset="-120"/>
                <a:ea typeface="微軟正黑體" panose="020B0604030504040204" pitchFamily="34" charset="-120"/>
              </a:rPr>
              <a:t>提醒</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(6/17)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399581" y="729061"/>
            <a:ext cx="11529139" cy="2289858"/>
          </a:xfrm>
          <a:prstGeom prst="rect">
            <a:avLst/>
          </a:prstGeom>
        </p:spPr>
        <p:txBody>
          <a:bodyPr wrap="square">
            <a:spAutoFit/>
          </a:bodyPr>
          <a:lstStyle/>
          <a:p>
            <a:pPr>
              <a:lnSpc>
                <a:spcPct val="120000"/>
              </a:lnSpc>
            </a:pP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提醒</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algn="just">
              <a:lnSpc>
                <a:spcPct val="120000"/>
              </a:lnSpc>
            </a:pPr>
            <a:r>
              <a:rPr lang="zh-TW" altLang="en-US" sz="1900" dirty="0" smtClean="0">
                <a:latin typeface="微軟正黑體" panose="020B0604030504040204" pitchFamily="34" charset="-120"/>
                <a:ea typeface="微軟正黑體" panose="020B0604030504040204" pitchFamily="34" charset="-120"/>
              </a:rPr>
              <a:t>若已</a:t>
            </a:r>
            <a:r>
              <a:rPr lang="zh-TW" altLang="en-US" sz="1900" dirty="0">
                <a:latin typeface="微軟正黑體" panose="020B0604030504040204" pitchFamily="34" charset="-120"/>
                <a:ea typeface="微軟正黑體" panose="020B0604030504040204" pitchFamily="34" charset="-120"/>
              </a:rPr>
              <a:t>完成「</a:t>
            </a:r>
            <a:r>
              <a:rPr lang="zh-TW" altLang="en-US" sz="1900" u="sng" dirty="0">
                <a:latin typeface="微軟正黑體" panose="020B0604030504040204" pitchFamily="34" charset="-120"/>
                <a:ea typeface="微軟正黑體" panose="020B0604030504040204" pitchFamily="34" charset="-120"/>
              </a:rPr>
              <a:t>報名確認</a:t>
            </a:r>
            <a:r>
              <a:rPr lang="zh-TW" altLang="en-US" sz="1900" dirty="0" smtClean="0">
                <a:latin typeface="微軟正黑體" panose="020B0604030504040204" pitchFamily="34" charset="-120"/>
                <a:ea typeface="微軟正黑體" panose="020B0604030504040204" pitchFamily="34" charset="-120"/>
              </a:rPr>
              <a:t>」及「</a:t>
            </a:r>
            <a:r>
              <a:rPr lang="zh-TW" altLang="en-US" sz="1900" u="sng" dirty="0" smtClean="0">
                <a:latin typeface="微軟正黑體" panose="020B0604030504040204" pitchFamily="34" charset="-120"/>
                <a:ea typeface="微軟正黑體" panose="020B0604030504040204" pitchFamily="34" charset="-120"/>
              </a:rPr>
              <a:t>產生繳費帳號</a:t>
            </a:r>
            <a:r>
              <a:rPr lang="zh-TW" altLang="en-US" sz="1900" dirty="0" smtClean="0">
                <a:latin typeface="微軟正黑體" panose="020B0604030504040204" pitchFamily="34" charset="-120"/>
                <a:ea typeface="微軟正黑體" panose="020B0604030504040204" pitchFamily="34" charset="-120"/>
              </a:rPr>
              <a:t>」，且</a:t>
            </a:r>
            <a:r>
              <a:rPr lang="zh-TW" altLang="en-US" sz="1900" b="1" dirty="0" smtClean="0">
                <a:solidFill>
                  <a:srgbClr val="FF0000"/>
                </a:solidFill>
                <a:latin typeface="微軟正黑體" panose="020B0604030504040204" pitchFamily="34" charset="-120"/>
                <a:ea typeface="微軟正黑體" panose="020B0604030504040204" pitchFamily="34" charset="-120"/>
              </a:rPr>
              <a:t>尚未</a:t>
            </a:r>
            <a:r>
              <a:rPr lang="zh-TW" altLang="en-US" sz="1900" dirty="0" smtClean="0">
                <a:latin typeface="微軟正黑體" panose="020B0604030504040204" pitchFamily="34" charset="-120"/>
                <a:ea typeface="微軟正黑體" panose="020B0604030504040204" pitchFamily="34" charset="-120"/>
              </a:rPr>
              <a:t>至臨櫃或</a:t>
            </a:r>
            <a:r>
              <a:rPr lang="en-US" altLang="zh-TW" sz="1900" dirty="0" smtClean="0">
                <a:latin typeface="微軟正黑體" panose="020B0604030504040204" pitchFamily="34" charset="-120"/>
                <a:ea typeface="微軟正黑體" panose="020B0604030504040204" pitchFamily="34" charset="-120"/>
              </a:rPr>
              <a:t>ATM</a:t>
            </a:r>
            <a:r>
              <a:rPr lang="zh-TW" altLang="en-US" sz="1900" dirty="0" smtClean="0">
                <a:latin typeface="微軟正黑體" panose="020B0604030504040204" pitchFamily="34" charset="-120"/>
                <a:ea typeface="微軟正黑體" panose="020B0604030504040204" pitchFamily="34" charset="-120"/>
              </a:rPr>
              <a:t>繳費前，</a:t>
            </a:r>
            <a:r>
              <a:rPr lang="zh-TW" altLang="en-US" sz="1900" dirty="0">
                <a:latin typeface="微軟正黑體" panose="020B0604030504040204" pitchFamily="34" charset="-120"/>
                <a:ea typeface="微軟正黑體" panose="020B0604030504040204" pitchFamily="34" charset="-120"/>
              </a:rPr>
              <a:t>發現</a:t>
            </a:r>
            <a:r>
              <a:rPr lang="zh-TW" altLang="en-US" sz="1900" u="sng" dirty="0">
                <a:solidFill>
                  <a:srgbClr val="FF0000"/>
                </a:solidFill>
                <a:latin typeface="微軟正黑體" panose="020B0604030504040204" pitchFamily="34" charset="-120"/>
                <a:ea typeface="微軟正黑體" panose="020B0604030504040204" pitchFamily="34" charset="-120"/>
              </a:rPr>
              <a:t>報名人數</a:t>
            </a:r>
            <a:r>
              <a:rPr lang="zh-TW" altLang="en-US" sz="1900" dirty="0" smtClean="0">
                <a:latin typeface="微軟正黑體" panose="020B0604030504040204" pitchFamily="34" charset="-120"/>
                <a:ea typeface="微軟正黑體" panose="020B0604030504040204" pitchFamily="34" charset="-120"/>
              </a:rPr>
              <a:t>及</a:t>
            </a:r>
            <a:r>
              <a:rPr lang="zh-TW" altLang="en-US" sz="1900" u="sng" dirty="0" smtClean="0">
                <a:solidFill>
                  <a:srgbClr val="FF0000"/>
                </a:solidFill>
                <a:latin typeface="微軟正黑體" panose="020B0604030504040204" pitchFamily="34" charset="-120"/>
                <a:ea typeface="微軟正黑體" panose="020B0604030504040204" pitchFamily="34" charset="-120"/>
              </a:rPr>
              <a:t>減免資格</a:t>
            </a:r>
            <a:r>
              <a:rPr lang="zh-TW" altLang="en-US" sz="1900" dirty="0" smtClean="0">
                <a:latin typeface="微軟正黑體" panose="020B0604030504040204" pitchFamily="34" charset="-120"/>
                <a:ea typeface="微軟正黑體" panose="020B0604030504040204" pitchFamily="34" charset="-120"/>
              </a:rPr>
              <a:t>仍</a:t>
            </a:r>
            <a:r>
              <a:rPr lang="zh-TW" altLang="en-US" sz="1900" dirty="0">
                <a:latin typeface="微軟正黑體" panose="020B0604030504040204" pitchFamily="34" charset="-120"/>
                <a:ea typeface="微軟正黑體" panose="020B0604030504040204" pitchFamily="34" charset="-120"/>
              </a:rPr>
              <a:t>有誤</a:t>
            </a:r>
            <a:r>
              <a:rPr lang="zh-TW" altLang="en-US" sz="1900" dirty="0" smtClean="0">
                <a:latin typeface="微軟正黑體" panose="020B0604030504040204" pitchFamily="34" charset="-120"/>
                <a:ea typeface="微軟正黑體" panose="020B0604030504040204" pitchFamily="34" charset="-120"/>
              </a:rPr>
              <a:t>，須修正</a:t>
            </a:r>
            <a:r>
              <a:rPr lang="zh-TW" altLang="en-US" sz="1900" dirty="0">
                <a:latin typeface="微軟正黑體" panose="020B0604030504040204" pitchFamily="34" charset="-120"/>
                <a:ea typeface="微軟正黑體" panose="020B0604030504040204" pitchFamily="34" charset="-120"/>
              </a:rPr>
              <a:t>。請</a:t>
            </a:r>
            <a:r>
              <a:rPr lang="zh-TW" altLang="zh-TW" sz="1900" dirty="0">
                <a:latin typeface="微軟正黑體" panose="020B0604030504040204" pitchFamily="34" charset="-120"/>
                <a:ea typeface="微軟正黑體" panose="020B0604030504040204" pitchFamily="34" charset="-120"/>
              </a:rPr>
              <a:t>參照</a:t>
            </a:r>
            <a:r>
              <a:rPr lang="zh-TW" altLang="en-US" sz="1900" b="1" u="sng" dirty="0">
                <a:solidFill>
                  <a:srgbClr val="0070C0"/>
                </a:solidFill>
                <a:latin typeface="微軟正黑體" panose="020B0604030504040204" pitchFamily="34" charset="-120"/>
                <a:ea typeface="微軟正黑體" panose="020B0604030504040204" pitchFamily="34" charset="-120"/>
              </a:rPr>
              <a:t>「</a:t>
            </a:r>
            <a:r>
              <a:rPr lang="en-US" altLang="zh-TW" sz="1900" b="1" u="sng" dirty="0">
                <a:solidFill>
                  <a:srgbClr val="0070C0"/>
                </a:solidFill>
                <a:latin typeface="微軟正黑體" panose="020B0604030504040204" pitchFamily="34" charset="-120"/>
                <a:ea typeface="微軟正黑體" panose="020B0604030504040204" pitchFamily="34" charset="-120"/>
              </a:rPr>
              <a:t>3</a:t>
            </a:r>
            <a:r>
              <a:rPr lang="zh-TW" altLang="en-US" sz="1900" b="1" u="sng" dirty="0">
                <a:solidFill>
                  <a:srgbClr val="0070C0"/>
                </a:solidFill>
                <a:latin typeface="微軟正黑體" panose="020B0604030504040204" pitchFamily="34" charset="-120"/>
                <a:ea typeface="微軟正黑體" panose="020B0604030504040204" pitchFamily="34" charset="-120"/>
              </a:rPr>
              <a:t>、報名資料</a:t>
            </a:r>
            <a:r>
              <a:rPr lang="zh-TW" altLang="zh-TW" sz="1900" b="1" u="sng" dirty="0">
                <a:solidFill>
                  <a:srgbClr val="0070C0"/>
                </a:solidFill>
                <a:latin typeface="微軟正黑體" panose="020B0604030504040204" pitchFamily="34" charset="-120"/>
                <a:ea typeface="微軟正黑體" panose="020B0604030504040204" pitchFamily="34" charset="-120"/>
              </a:rPr>
              <a:t>編修</a:t>
            </a:r>
            <a:r>
              <a:rPr lang="zh-TW" altLang="en-US" sz="1900" b="1" u="sng" dirty="0">
                <a:solidFill>
                  <a:srgbClr val="0070C0"/>
                </a:solidFill>
                <a:latin typeface="微軟正黑體" panose="020B0604030504040204" pitchFamily="34" charset="-120"/>
                <a:ea typeface="微軟正黑體" panose="020B0604030504040204" pitchFamily="34" charset="-120"/>
              </a:rPr>
              <a:t>」操作方式</a:t>
            </a:r>
            <a:r>
              <a:rPr lang="zh-TW" altLang="en-US" sz="1900" dirty="0">
                <a:latin typeface="微軟正黑體" panose="020B0604030504040204" pitchFamily="34" charset="-120"/>
                <a:ea typeface="微軟正黑體" panose="020B0604030504040204" pitchFamily="34" charset="-120"/>
              </a:rPr>
              <a:t>，至「</a:t>
            </a:r>
            <a:r>
              <a:rPr lang="zh-TW" altLang="en-US" sz="1900" b="1" dirty="0">
                <a:solidFill>
                  <a:srgbClr val="0070C0"/>
                </a:solidFill>
                <a:latin typeface="微軟正黑體" panose="020B0604030504040204" pitchFamily="34" charset="-120"/>
                <a:ea typeface="微軟正黑體" panose="020B0604030504040204" pitchFamily="34" charset="-120"/>
              </a:rPr>
              <a:t>報名資料編修</a:t>
            </a:r>
            <a:r>
              <a:rPr lang="zh-TW" altLang="en-US" sz="1900" dirty="0">
                <a:latin typeface="微軟正黑體" panose="020B0604030504040204" pitchFamily="34" charset="-120"/>
                <a:ea typeface="微軟正黑體" panose="020B0604030504040204" pitchFamily="34" charset="-120"/>
              </a:rPr>
              <a:t>」編修正確資料後，點按「儲存」鈕，系統會顯示「彈跳視窗」提醒訊息</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減免資格資料有異動，請確認報名學生資料無誤後，務必至「報名資料確認送出及列印」區，點選「報名資料確認送出，產生繳費帳號」，並列印繳費單。請以新產生之繳費單至臺灣銀行臨櫃或</a:t>
            </a:r>
            <a:r>
              <a:rPr lang="en-US" altLang="zh-TW" sz="1900" dirty="0">
                <a:latin typeface="微軟正黑體" panose="020B0604030504040204" pitchFamily="34" charset="-120"/>
                <a:ea typeface="微軟正黑體" panose="020B0604030504040204" pitchFamily="34" charset="-120"/>
              </a:rPr>
              <a:t>ATM</a:t>
            </a:r>
            <a:r>
              <a:rPr lang="zh-TW" altLang="en-US" sz="1900" dirty="0">
                <a:latin typeface="微軟正黑體" panose="020B0604030504040204" pitchFamily="34" charset="-120"/>
                <a:ea typeface="微軟正黑體" panose="020B0604030504040204" pitchFamily="34" charset="-120"/>
              </a:rPr>
              <a:t>轉帳繳報名費。</a:t>
            </a:r>
            <a:r>
              <a:rPr lang="en-US" altLang="zh-TW" sz="1900" dirty="0" smtClean="0">
                <a:latin typeface="微軟正黑體" panose="020B0604030504040204" pitchFamily="34" charset="-120"/>
                <a:ea typeface="微軟正黑體" panose="020B0604030504040204" pitchFamily="34" charset="-120"/>
              </a:rPr>
              <a:t>】</a:t>
            </a:r>
            <a:endParaRPr lang="zh-TW" altLang="en-US" sz="1900" dirty="0"/>
          </a:p>
        </p:txBody>
      </p:sp>
      <p:sp>
        <p:nvSpPr>
          <p:cNvPr id="33" name="五角星形 32"/>
          <p:cNvSpPr/>
          <p:nvPr/>
        </p:nvSpPr>
        <p:spPr>
          <a:xfrm rot="18129682">
            <a:off x="6510117" y="2589886"/>
            <a:ext cx="360040" cy="292662"/>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6" name="矩形 35"/>
          <p:cNvSpPr/>
          <p:nvPr/>
        </p:nvSpPr>
        <p:spPr>
          <a:xfrm>
            <a:off x="125742" y="6296461"/>
            <a:ext cx="11552138" cy="444994"/>
          </a:xfrm>
          <a:prstGeom prst="rect">
            <a:avLst/>
          </a:prstGeom>
          <a:solidFill>
            <a:srgbClr val="C00000"/>
          </a:solidFill>
        </p:spPr>
        <p:txBody>
          <a:bodyPr wrap="square">
            <a:spAutoFit/>
          </a:bodyPr>
          <a:lstStyle/>
          <a:p>
            <a:pPr>
              <a:lnSpc>
                <a:spcPct val="120000"/>
              </a:lnSpc>
            </a:pPr>
            <a:r>
              <a:rPr lang="en-US" altLang="zh-TW" sz="2100" b="1" dirty="0" smtClean="0">
                <a:solidFill>
                  <a:schemeClr val="bg1"/>
                </a:solidFill>
                <a:latin typeface="微軟正黑體" panose="020B0604030504040204" pitchFamily="34" charset="-120"/>
                <a:ea typeface="微軟正黑體" panose="020B0604030504040204" pitchFamily="34" charset="-120"/>
              </a:rPr>
              <a:t>※</a:t>
            </a:r>
            <a:r>
              <a:rPr lang="zh-TW" altLang="en-US" sz="2100" b="1" dirty="0" smtClean="0">
                <a:solidFill>
                  <a:schemeClr val="bg1"/>
                </a:solidFill>
                <a:latin typeface="微軟正黑體" panose="020B0604030504040204" pitchFamily="34" charset="-120"/>
                <a:ea typeface="微軟正黑體" panose="020B0604030504040204" pitchFamily="34" charset="-120"/>
              </a:rPr>
              <a:t>請國中承辦人皆完成學生資料編修並檢核無誤後，再點選「報名資料確認送出，產生繳費帳號」</a:t>
            </a:r>
            <a:endParaRPr lang="en-US" altLang="zh-TW" sz="2100" dirty="0" smtClean="0">
              <a:solidFill>
                <a:schemeClr val="bg1"/>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91625" y="2770084"/>
            <a:ext cx="11759103" cy="3400242"/>
            <a:chOff x="291625" y="2770084"/>
            <a:chExt cx="11759103" cy="3400242"/>
          </a:xfrm>
        </p:grpSpPr>
        <p:pic>
          <p:nvPicPr>
            <p:cNvPr id="3" name="圖片 2"/>
            <p:cNvPicPr>
              <a:picLocks noChangeAspect="1"/>
            </p:cNvPicPr>
            <p:nvPr/>
          </p:nvPicPr>
          <p:blipFill>
            <a:blip r:embed="rId2"/>
            <a:stretch>
              <a:fillRect/>
            </a:stretch>
          </p:blipFill>
          <p:spPr>
            <a:xfrm>
              <a:off x="6095999" y="3204692"/>
              <a:ext cx="5954729" cy="2965634"/>
            </a:xfrm>
            <a:prstGeom prst="rect">
              <a:avLst/>
            </a:prstGeom>
            <a:ln>
              <a:solidFill>
                <a:schemeClr val="accent1"/>
              </a:solidFill>
            </a:ln>
          </p:spPr>
        </p:pic>
        <p:pic>
          <p:nvPicPr>
            <p:cNvPr id="27" name="圖片 26"/>
            <p:cNvPicPr>
              <a:picLocks noChangeAspect="1"/>
            </p:cNvPicPr>
            <p:nvPr/>
          </p:nvPicPr>
          <p:blipFill>
            <a:blip r:embed="rId3"/>
            <a:stretch>
              <a:fillRect/>
            </a:stretch>
          </p:blipFill>
          <p:spPr>
            <a:xfrm>
              <a:off x="291625" y="3205003"/>
              <a:ext cx="5714550" cy="2965323"/>
            </a:xfrm>
            <a:prstGeom prst="rect">
              <a:avLst/>
            </a:prstGeom>
            <a:ln>
              <a:solidFill>
                <a:schemeClr val="accent1"/>
              </a:solidFill>
            </a:ln>
          </p:spPr>
        </p:pic>
        <p:sp>
          <p:nvSpPr>
            <p:cNvPr id="9" name="矩形 8"/>
            <p:cNvSpPr/>
            <p:nvPr/>
          </p:nvSpPr>
          <p:spPr>
            <a:xfrm>
              <a:off x="3692036" y="4082899"/>
              <a:ext cx="948387" cy="2041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圓角矩形 24"/>
            <p:cNvSpPr/>
            <p:nvPr/>
          </p:nvSpPr>
          <p:spPr>
            <a:xfrm>
              <a:off x="4217061" y="5438900"/>
              <a:ext cx="507173" cy="7579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318044" y="3364243"/>
              <a:ext cx="2121099" cy="369332"/>
            </a:xfrm>
            <a:prstGeom prst="rect">
              <a:avLst/>
            </a:prstGeom>
            <a:solidFill>
              <a:schemeClr val="accent1">
                <a:lumMod val="40000"/>
                <a:lumOff val="60000"/>
              </a:schemeClr>
            </a:solidFill>
            <a:ln>
              <a:solidFill>
                <a:schemeClr val="bg1">
                  <a:lumMod val="65000"/>
                </a:schemeClr>
              </a:solidFill>
            </a:ln>
          </p:spPr>
          <p:txBody>
            <a:bodyPr wrap="square">
              <a:spAutoFit/>
            </a:bodyPr>
            <a:lstStyle/>
            <a:p>
              <a:pPr algn="ctr"/>
              <a:r>
                <a:rPr lang="zh-TW" altLang="en-US" b="1" dirty="0" smtClean="0">
                  <a:latin typeface="微軟正黑體" panose="020B0604030504040204" pitchFamily="34" charset="-120"/>
                  <a:ea typeface="微軟正黑體" panose="020B0604030504040204" pitchFamily="34" charset="-120"/>
                </a:rPr>
                <a:t>免試生編修</a:t>
              </a:r>
              <a:r>
                <a:rPr lang="zh-TW" altLang="en-US" b="1" dirty="0" smtClean="0">
                  <a:solidFill>
                    <a:srgbClr val="C00000"/>
                  </a:solidFill>
                  <a:latin typeface="微軟正黑體" panose="020B0604030504040204" pitchFamily="34" charset="-120"/>
                  <a:ea typeface="微軟正黑體" panose="020B0604030504040204" pitchFamily="34" charset="-120"/>
                </a:rPr>
                <a:t>前</a:t>
              </a:r>
              <a:r>
                <a:rPr lang="zh-TW" altLang="en-US" b="1" dirty="0" smtClean="0">
                  <a:latin typeface="微軟正黑體" panose="020B0604030504040204" pitchFamily="34" charset="-120"/>
                  <a:ea typeface="微軟正黑體" panose="020B0604030504040204" pitchFamily="34" charset="-120"/>
                </a:rPr>
                <a:t>資料</a:t>
              </a:r>
              <a:endParaRPr lang="zh-TW" altLang="en-US" dirty="0">
                <a:latin typeface="微軟正黑體" panose="020B0604030504040204" pitchFamily="34" charset="-120"/>
                <a:ea typeface="微軟正黑體" panose="020B0604030504040204" pitchFamily="34" charset="-120"/>
              </a:endParaRPr>
            </a:p>
          </p:txBody>
        </p:sp>
        <p:sp>
          <p:nvSpPr>
            <p:cNvPr id="10" name="矩形 9"/>
            <p:cNvSpPr/>
            <p:nvPr/>
          </p:nvSpPr>
          <p:spPr>
            <a:xfrm>
              <a:off x="9639406" y="4600983"/>
              <a:ext cx="948387" cy="2550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7296303" y="3901037"/>
              <a:ext cx="594310" cy="9727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7340648" y="5530560"/>
              <a:ext cx="846482" cy="89778"/>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10022751" y="5395325"/>
              <a:ext cx="630655" cy="10323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6719123" y="2770084"/>
              <a:ext cx="1132980" cy="369332"/>
            </a:xfrm>
            <a:prstGeom prst="rect">
              <a:avLst/>
            </a:prstGeom>
            <a:solidFill>
              <a:srgbClr val="FFCCCC"/>
            </a:solidFill>
            <a:ln>
              <a:solidFill>
                <a:srgbClr val="FF0000"/>
              </a:solidFill>
            </a:ln>
          </p:spPr>
          <p:txBody>
            <a:bodyPr wrap="square">
              <a:spAutoFit/>
            </a:bodyPr>
            <a:lstStyle/>
            <a:p>
              <a:pPr algn="ctr"/>
              <a:r>
                <a:rPr lang="zh-TW" altLang="en-US" b="1" dirty="0" smtClean="0">
                  <a:solidFill>
                    <a:srgbClr val="7030A0"/>
                  </a:solidFill>
                  <a:latin typeface="微軟正黑體" panose="020B0604030504040204" pitchFamily="34" charset="-120"/>
                  <a:ea typeface="微軟正黑體" panose="020B0604030504040204" pitchFamily="34" charset="-120"/>
                </a:rPr>
                <a:t>彈跳視窗</a:t>
              </a:r>
              <a:endParaRPr lang="zh-TW" altLang="en-US" dirty="0">
                <a:solidFill>
                  <a:srgbClr val="7030A0"/>
                </a:solidFill>
                <a:latin typeface="微軟正黑體" panose="020B0604030504040204" pitchFamily="34" charset="-120"/>
                <a:ea typeface="微軟正黑體" panose="020B0604030504040204" pitchFamily="34" charset="-120"/>
              </a:endParaRPr>
            </a:p>
          </p:txBody>
        </p:sp>
        <p:sp>
          <p:nvSpPr>
            <p:cNvPr id="35" name="矩形 34"/>
            <p:cNvSpPr/>
            <p:nvPr/>
          </p:nvSpPr>
          <p:spPr>
            <a:xfrm>
              <a:off x="9635050" y="4073502"/>
              <a:ext cx="2121099" cy="369332"/>
            </a:xfrm>
            <a:prstGeom prst="rect">
              <a:avLst/>
            </a:prstGeom>
            <a:solidFill>
              <a:schemeClr val="accent1">
                <a:lumMod val="40000"/>
                <a:lumOff val="60000"/>
              </a:schemeClr>
            </a:solidFill>
            <a:ln>
              <a:solidFill>
                <a:schemeClr val="bg1">
                  <a:lumMod val="65000"/>
                </a:schemeClr>
              </a:solidFill>
            </a:ln>
          </p:spPr>
          <p:txBody>
            <a:bodyPr wrap="square">
              <a:spAutoFit/>
            </a:bodyPr>
            <a:lstStyle/>
            <a:p>
              <a:pPr algn="ctr"/>
              <a:r>
                <a:rPr lang="zh-TW" altLang="en-US" b="1" dirty="0" smtClean="0">
                  <a:latin typeface="微軟正黑體" panose="020B0604030504040204" pitchFamily="34" charset="-120"/>
                  <a:ea typeface="微軟正黑體" panose="020B0604030504040204" pitchFamily="34" charset="-120"/>
                </a:rPr>
                <a:t>免試生編修</a:t>
              </a:r>
              <a:r>
                <a:rPr lang="zh-TW" altLang="en-US" b="1" dirty="0" smtClean="0">
                  <a:solidFill>
                    <a:srgbClr val="C00000"/>
                  </a:solidFill>
                  <a:latin typeface="微軟正黑體" panose="020B0604030504040204" pitchFamily="34" charset="-120"/>
                  <a:ea typeface="微軟正黑體" panose="020B0604030504040204" pitchFamily="34" charset="-120"/>
                </a:rPr>
                <a:t>後</a:t>
              </a:r>
              <a:r>
                <a:rPr lang="zh-TW" altLang="en-US" b="1" dirty="0" smtClean="0">
                  <a:latin typeface="微軟正黑體" panose="020B0604030504040204" pitchFamily="34" charset="-120"/>
                  <a:ea typeface="微軟正黑體" panose="020B0604030504040204" pitchFamily="34" charset="-120"/>
                </a:rPr>
                <a:t>資料</a:t>
              </a:r>
              <a:endParaRPr lang="zh-TW" altLang="en-US" dirty="0">
                <a:latin typeface="微軟正黑體" panose="020B0604030504040204" pitchFamily="34" charset="-120"/>
                <a:ea typeface="微軟正黑體" panose="020B0604030504040204" pitchFamily="34" charset="-120"/>
              </a:endParaRPr>
            </a:p>
          </p:txBody>
        </p:sp>
        <p:sp>
          <p:nvSpPr>
            <p:cNvPr id="37" name="矩形 36"/>
            <p:cNvSpPr/>
            <p:nvPr/>
          </p:nvSpPr>
          <p:spPr>
            <a:xfrm>
              <a:off x="3318044" y="4436114"/>
              <a:ext cx="1492942" cy="584775"/>
            </a:xfrm>
            <a:prstGeom prst="rect">
              <a:avLst/>
            </a:prstGeom>
            <a:solidFill>
              <a:schemeClr val="accent6">
                <a:lumMod val="60000"/>
                <a:lumOff val="40000"/>
              </a:schemeClr>
            </a:solidFill>
            <a:ln>
              <a:solidFill>
                <a:schemeClr val="bg1">
                  <a:lumMod val="65000"/>
                </a:schemeClr>
              </a:solidFill>
            </a:ln>
          </p:spPr>
          <p:txBody>
            <a:bodyPr wrap="square">
              <a:spAutoFit/>
            </a:bodyPr>
            <a:lstStyle/>
            <a:p>
              <a:pPr algn="ctr"/>
              <a:r>
                <a:rPr lang="zh-TW" altLang="en-US" sz="1600" b="1" dirty="0" smtClean="0">
                  <a:latin typeface="微軟正黑體" panose="020B0604030504040204" pitchFamily="34" charset="-120"/>
                  <a:ea typeface="微軟正黑體" panose="020B0604030504040204" pitchFamily="34" charset="-120"/>
                </a:rPr>
                <a:t>原減免資格</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solidFill>
                    <a:srgbClr val="FF0000"/>
                  </a:solidFill>
                  <a:latin typeface="微軟正黑體" panose="020B0604030504040204" pitchFamily="34" charset="-120"/>
                  <a:ea typeface="微軟正黑體" panose="020B0604030504040204" pitchFamily="34" charset="-120"/>
                </a:rPr>
                <a:t>無</a:t>
              </a:r>
              <a:endParaRPr lang="en-US" altLang="zh-TW" sz="1600" b="1" dirty="0" smtClean="0">
                <a:solidFill>
                  <a:srgbClr val="FF0000"/>
                </a:solidFill>
                <a:latin typeface="微軟正黑體" panose="020B0604030504040204" pitchFamily="34" charset="-120"/>
                <a:ea typeface="微軟正黑體" panose="020B0604030504040204" pitchFamily="34" charset="-120"/>
              </a:endParaRPr>
            </a:p>
            <a:p>
              <a:pPr algn="ct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報名費</a:t>
              </a:r>
              <a:r>
                <a:rPr lang="en-US" altLang="zh-TW" sz="1600" b="1" dirty="0" smtClean="0">
                  <a:latin typeface="微軟正黑體" panose="020B0604030504040204" pitchFamily="34" charset="-120"/>
                  <a:ea typeface="微軟正黑體" panose="020B0604030504040204" pitchFamily="34" charset="-120"/>
                </a:rPr>
                <a:t>300</a:t>
              </a:r>
              <a:r>
                <a:rPr lang="zh-TW" altLang="en-US" sz="1600" b="1" dirty="0" smtClean="0">
                  <a:latin typeface="微軟正黑體" panose="020B0604030504040204" pitchFamily="34" charset="-120"/>
                  <a:ea typeface="微軟正黑體" panose="020B0604030504040204" pitchFamily="34" charset="-120"/>
                </a:rPr>
                <a:t>元</a:t>
              </a:r>
              <a:r>
                <a:rPr lang="en-US" altLang="zh-TW" sz="1600" b="1"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sp>
          <p:nvSpPr>
            <p:cNvPr id="38" name="矩形 37"/>
            <p:cNvSpPr/>
            <p:nvPr/>
          </p:nvSpPr>
          <p:spPr>
            <a:xfrm>
              <a:off x="9389612" y="4945785"/>
              <a:ext cx="2527587" cy="584775"/>
            </a:xfrm>
            <a:prstGeom prst="rect">
              <a:avLst/>
            </a:prstGeom>
            <a:solidFill>
              <a:schemeClr val="accent6">
                <a:lumMod val="60000"/>
                <a:lumOff val="40000"/>
              </a:schemeClr>
            </a:solidFill>
            <a:ln>
              <a:solidFill>
                <a:schemeClr val="bg1">
                  <a:lumMod val="65000"/>
                </a:schemeClr>
              </a:solidFill>
            </a:ln>
          </p:spPr>
          <p:txBody>
            <a:bodyPr wrap="square">
              <a:spAutoFit/>
            </a:bodyPr>
            <a:lstStyle/>
            <a:p>
              <a:pPr algn="ctr"/>
              <a:r>
                <a:rPr lang="zh-TW" altLang="en-US" sz="1600" b="1" dirty="0" smtClean="0">
                  <a:latin typeface="微軟正黑體" panose="020B0604030504040204" pitchFamily="34" charset="-120"/>
                  <a:ea typeface="微軟正黑體" panose="020B0604030504040204" pitchFamily="34" charset="-120"/>
                </a:rPr>
                <a:t>異動減免資格</a:t>
              </a: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solidFill>
                    <a:srgbClr val="FF0000"/>
                  </a:solidFill>
                  <a:latin typeface="微軟正黑體" panose="020B0604030504040204" pitchFamily="34" charset="-120"/>
                  <a:ea typeface="微軟正黑體" panose="020B0604030504040204" pitchFamily="34" charset="-120"/>
                </a:rPr>
                <a:t>中低收入戶</a:t>
              </a:r>
              <a:endParaRPr lang="en-US" altLang="zh-TW" sz="1600" b="1" dirty="0" smtClean="0">
                <a:solidFill>
                  <a:srgbClr val="FF0000"/>
                </a:solidFill>
                <a:latin typeface="微軟正黑體" panose="020B0604030504040204" pitchFamily="34" charset="-120"/>
                <a:ea typeface="微軟正黑體" panose="020B0604030504040204" pitchFamily="34" charset="-120"/>
              </a:endParaRPr>
            </a:p>
            <a:p>
              <a:pPr algn="ctr"/>
              <a:r>
                <a:rPr lang="en-US" altLang="zh-TW" sz="1600" b="1" dirty="0" smtClean="0">
                  <a:latin typeface="微軟正黑體" panose="020B0604030504040204" pitchFamily="34" charset="-120"/>
                  <a:ea typeface="微軟正黑體" panose="020B0604030504040204" pitchFamily="34" charset="-120"/>
                </a:rPr>
                <a:t>(</a:t>
              </a:r>
              <a:r>
                <a:rPr lang="zh-TW" altLang="en-US" sz="1600" b="1" dirty="0" smtClean="0">
                  <a:latin typeface="微軟正黑體" panose="020B0604030504040204" pitchFamily="34" charset="-120"/>
                  <a:ea typeface="微軟正黑體" panose="020B0604030504040204" pitchFamily="34" charset="-120"/>
                </a:rPr>
                <a:t>報名費</a:t>
              </a:r>
              <a:r>
                <a:rPr lang="en-US" altLang="zh-TW" sz="1600" b="1" dirty="0" smtClean="0">
                  <a:latin typeface="微軟正黑體" panose="020B0604030504040204" pitchFamily="34" charset="-120"/>
                  <a:ea typeface="微軟正黑體" panose="020B0604030504040204" pitchFamily="34" charset="-120"/>
                </a:rPr>
                <a:t>120</a:t>
              </a:r>
              <a:r>
                <a:rPr lang="zh-TW" altLang="en-US" sz="1600" b="1" dirty="0" smtClean="0">
                  <a:latin typeface="微軟正黑體" panose="020B0604030504040204" pitchFamily="34" charset="-120"/>
                  <a:ea typeface="微軟正黑體" panose="020B0604030504040204" pitchFamily="34" charset="-120"/>
                </a:rPr>
                <a:t>元</a:t>
              </a:r>
              <a:r>
                <a:rPr lang="en-US" altLang="zh-TW" sz="1600" b="1"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cxnSp>
          <p:nvCxnSpPr>
            <p:cNvPr id="29" name="直線單箭頭接點 28"/>
            <p:cNvCxnSpPr>
              <a:stCxn id="9" idx="3"/>
            </p:cNvCxnSpPr>
            <p:nvPr/>
          </p:nvCxnSpPr>
          <p:spPr>
            <a:xfrm>
              <a:off x="4640423" y="4184963"/>
              <a:ext cx="5003749" cy="3638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圓角矩形 42"/>
            <p:cNvSpPr/>
            <p:nvPr/>
          </p:nvSpPr>
          <p:spPr>
            <a:xfrm>
              <a:off x="1432649" y="3636298"/>
              <a:ext cx="594310" cy="9727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圓角矩形 43"/>
            <p:cNvSpPr/>
            <p:nvPr/>
          </p:nvSpPr>
          <p:spPr>
            <a:xfrm>
              <a:off x="1349713" y="4657370"/>
              <a:ext cx="594310" cy="9727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圖片 46"/>
            <p:cNvPicPr>
              <a:picLocks noChangeAspect="1"/>
            </p:cNvPicPr>
            <p:nvPr/>
          </p:nvPicPr>
          <p:blipFill>
            <a:blip r:embed="rId5"/>
            <a:stretch>
              <a:fillRect/>
            </a:stretch>
          </p:blipFill>
          <p:spPr>
            <a:xfrm>
              <a:off x="7881089" y="2825524"/>
              <a:ext cx="2615855" cy="1194970"/>
            </a:xfrm>
            <a:prstGeom prst="rect">
              <a:avLst/>
            </a:prstGeom>
            <a:ln>
              <a:solidFill>
                <a:srgbClr val="0070C0"/>
              </a:solidFill>
            </a:ln>
          </p:spPr>
        </p:pic>
        <p:sp>
          <p:nvSpPr>
            <p:cNvPr id="11" name="矩形 10"/>
            <p:cNvSpPr/>
            <p:nvPr/>
          </p:nvSpPr>
          <p:spPr>
            <a:xfrm>
              <a:off x="7881088" y="2786256"/>
              <a:ext cx="2615856" cy="12122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995944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73" y="1625608"/>
            <a:ext cx="6257931" cy="4895503"/>
          </a:xfrm>
          <a:prstGeom prst="rect">
            <a:avLst/>
          </a:prstGeom>
          <a:ln>
            <a:solidFill>
              <a:schemeClr val="accent1"/>
            </a:solidFill>
          </a:ln>
        </p:spPr>
      </p:pic>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71</a:t>
            </a:fld>
            <a:endParaRPr lang="zh-TW" altLang="en-US" sz="2000" dirty="0">
              <a:solidFill>
                <a:schemeClr val="tx1"/>
              </a:solidFill>
            </a:endParaRPr>
          </a:p>
        </p:txBody>
      </p:sp>
      <p:sp>
        <p:nvSpPr>
          <p:cNvPr id="7" name="矩形 6"/>
          <p:cNvSpPr/>
          <p:nvPr/>
        </p:nvSpPr>
        <p:spPr>
          <a:xfrm>
            <a:off x="981448" y="5937581"/>
            <a:ext cx="5671356" cy="3636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582162" y="5475916"/>
            <a:ext cx="3877985" cy="461665"/>
          </a:xfrm>
          <a:prstGeom prst="rect">
            <a:avLst/>
          </a:prstGeom>
          <a:solidFill>
            <a:schemeClr val="bg1"/>
          </a:solidFill>
          <a:ln>
            <a:solidFill>
              <a:schemeClr val="tx1"/>
            </a:solidFill>
          </a:ln>
        </p:spPr>
        <p:txBody>
          <a:bodyPr wrap="none">
            <a:spAutoFit/>
          </a:bodyPr>
          <a:lstStyle/>
          <a:p>
            <a:r>
              <a:rPr lang="zh-TW" altLang="en-US" sz="2400" dirty="0">
                <a:solidFill>
                  <a:srgbClr val="C00000"/>
                </a:solidFill>
                <a:latin typeface="微軟正黑體" panose="020B0604030504040204" pitchFamily="34" charset="-120"/>
                <a:ea typeface="微軟正黑體" panose="020B0604030504040204" pitchFamily="34" charset="-120"/>
              </a:rPr>
              <a:t>繳費證明</a:t>
            </a:r>
            <a:r>
              <a:rPr lang="zh-TW" altLang="en-US" sz="2400" dirty="0" smtClean="0">
                <a:solidFill>
                  <a:srgbClr val="C00000"/>
                </a:solidFill>
                <a:latin typeface="微軟正黑體" panose="020B0604030504040204" pitchFamily="34" charset="-120"/>
                <a:ea typeface="微軟正黑體" panose="020B0604030504040204" pitchFamily="34" charset="-120"/>
              </a:rPr>
              <a:t>文件</a:t>
            </a:r>
            <a:r>
              <a:rPr lang="zh-TW" altLang="en-US" sz="2400" u="sng" dirty="0" smtClean="0">
                <a:solidFill>
                  <a:srgbClr val="C00000"/>
                </a:solidFill>
                <a:latin typeface="微軟正黑體" panose="020B0604030504040204" pitchFamily="34" charset="-120"/>
                <a:ea typeface="微軟正黑體" panose="020B0604030504040204" pitchFamily="34" charset="-120"/>
              </a:rPr>
              <a:t>影印本</a:t>
            </a:r>
            <a:r>
              <a:rPr lang="zh-TW" altLang="en-US" sz="2400" dirty="0" smtClean="0">
                <a:solidFill>
                  <a:srgbClr val="C00000"/>
                </a:solidFill>
                <a:latin typeface="微軟正黑體" panose="020B0604030504040204" pitchFamily="34" charset="-120"/>
                <a:ea typeface="微軟正黑體" panose="020B0604030504040204" pitchFamily="34" charset="-120"/>
              </a:rPr>
              <a:t>浮</a:t>
            </a:r>
            <a:r>
              <a:rPr lang="zh-TW" altLang="en-US" sz="2400" dirty="0">
                <a:solidFill>
                  <a:srgbClr val="C00000"/>
                </a:solidFill>
                <a:latin typeface="微軟正黑體" panose="020B0604030504040204" pitchFamily="34" charset="-120"/>
                <a:ea typeface="微軟正黑體" panose="020B0604030504040204" pitchFamily="34" charset="-120"/>
              </a:rPr>
              <a:t>貼</a:t>
            </a:r>
            <a:r>
              <a:rPr lang="zh-TW" altLang="en-US" sz="2400" dirty="0" smtClean="0">
                <a:solidFill>
                  <a:srgbClr val="C00000"/>
                </a:solidFill>
                <a:latin typeface="微軟正黑體" panose="020B0604030504040204" pitchFamily="34" charset="-120"/>
                <a:ea typeface="微軟正黑體" panose="020B0604030504040204" pitchFamily="34" charset="-120"/>
              </a:rPr>
              <a:t>處</a:t>
            </a:r>
            <a:endParaRPr lang="en-US" altLang="zh-TW" sz="2400" dirty="0" smtClean="0">
              <a:solidFill>
                <a:srgbClr val="C00000"/>
              </a:solidFill>
              <a:latin typeface="微軟正黑體" panose="020B0604030504040204" pitchFamily="34" charset="-120"/>
              <a:ea typeface="微軟正黑體" panose="020B0604030504040204" pitchFamily="34" charset="-120"/>
            </a:endParaRPr>
          </a:p>
        </p:txBody>
      </p:sp>
      <p:cxnSp>
        <p:nvCxnSpPr>
          <p:cNvPr id="9" name="直線單箭頭接點 8"/>
          <p:cNvCxnSpPr>
            <a:stCxn id="7" idx="3"/>
            <a:endCxn id="8" idx="1"/>
          </p:cNvCxnSpPr>
          <p:nvPr/>
        </p:nvCxnSpPr>
        <p:spPr>
          <a:xfrm flipV="1">
            <a:off x="6652804" y="5706749"/>
            <a:ext cx="929358" cy="41264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內容版面配置區 3"/>
          <p:cNvSpPr>
            <a:spLocks noGrp="1"/>
          </p:cNvSpPr>
          <p:nvPr>
            <p:ph idx="1"/>
          </p:nvPr>
        </p:nvSpPr>
        <p:spPr>
          <a:xfrm>
            <a:off x="6984633" y="3424218"/>
            <a:ext cx="4678734" cy="1229690"/>
          </a:xfrm>
          <a:solidFill>
            <a:srgbClr val="FFFFDD"/>
          </a:solidFill>
          <a:ln>
            <a:solidFill>
              <a:schemeClr val="bg2">
                <a:lumMod val="50000"/>
              </a:schemeClr>
            </a:solidFill>
          </a:ln>
          <a:effectLst>
            <a:outerShdw blurRad="50800" dist="38100" dir="2700000" algn="tl" rotWithShape="0">
              <a:prstClr val="black">
                <a:alpha val="40000"/>
              </a:prstClr>
            </a:outerShdw>
          </a:effectLst>
        </p:spPr>
        <p:txBody>
          <a:bodyPr>
            <a:normAutofit/>
          </a:bodyPr>
          <a:lstStyle/>
          <a:p>
            <a:pPr>
              <a:lnSpc>
                <a:spcPct val="120000"/>
              </a:lnSpc>
              <a:spcAft>
                <a:spcPts val="600"/>
              </a:spcAft>
              <a:buFont typeface="Wingdings" panose="05000000000000000000" pitchFamily="2" charset="2"/>
              <a:buChar char="u"/>
            </a:pPr>
            <a:r>
              <a:rPr lang="zh-TW" altLang="zh-TW" sz="2200" dirty="0">
                <a:latin typeface="微軟正黑體" panose="020B0604030504040204" pitchFamily="34" charset="-120"/>
                <a:ea typeface="微軟正黑體" panose="020B0604030504040204" pitchFamily="34" charset="-120"/>
              </a:rPr>
              <a:t>報名人數、實繳報名費金額</a:t>
            </a:r>
            <a:r>
              <a:rPr lang="zh-TW" altLang="en-US" sz="2200" dirty="0">
                <a:latin typeface="微軟正黑體" panose="020B0604030504040204" pitchFamily="34" charset="-120"/>
                <a:ea typeface="微軟正黑體" panose="020B0604030504040204" pitchFamily="34" charset="-120"/>
              </a:rPr>
              <a:t>之統計</a:t>
            </a:r>
            <a:endParaRPr lang="en-US" altLang="zh-TW" sz="2200" dirty="0">
              <a:latin typeface="微軟正黑體" panose="020B0604030504040204" pitchFamily="34" charset="-120"/>
              <a:ea typeface="微軟正黑體" panose="020B0604030504040204" pitchFamily="34" charset="-120"/>
            </a:endParaRPr>
          </a:p>
          <a:p>
            <a:pPr>
              <a:lnSpc>
                <a:spcPct val="120000"/>
              </a:lnSpc>
              <a:spcAft>
                <a:spcPts val="600"/>
              </a:spcAft>
              <a:buFont typeface="Wingdings" panose="05000000000000000000" pitchFamily="2" charset="2"/>
              <a:buChar char="u"/>
            </a:pPr>
            <a:r>
              <a:rPr lang="zh-TW" altLang="zh-TW" sz="2200" u="sng" dirty="0">
                <a:latin typeface="微軟正黑體" panose="020B0604030504040204" pitchFamily="34" charset="-120"/>
                <a:ea typeface="微軟正黑體" panose="020B0604030504040204" pitchFamily="34" charset="-120"/>
              </a:rPr>
              <a:t>繳費證明單</a:t>
            </a:r>
            <a:r>
              <a:rPr lang="zh-TW" altLang="en-US" sz="2200" u="sng" dirty="0">
                <a:latin typeface="微軟正黑體" panose="020B0604030504040204" pitchFamily="34" charset="-120"/>
                <a:ea typeface="微軟正黑體" panose="020B0604030504040204" pitchFamily="34" charset="-120"/>
              </a:rPr>
              <a:t>影本</a:t>
            </a:r>
            <a:r>
              <a:rPr lang="zh-TW" altLang="zh-TW" sz="2200" u="sng" dirty="0">
                <a:latin typeface="微軟正黑體" panose="020B0604030504040204" pitchFamily="34" charset="-120"/>
                <a:ea typeface="微軟正黑體" panose="020B0604030504040204" pitchFamily="34" charset="-120"/>
              </a:rPr>
              <a:t>黏貼</a:t>
            </a:r>
            <a:r>
              <a:rPr lang="zh-TW" altLang="en-US" sz="2200" u="sng" dirty="0">
                <a:latin typeface="微軟正黑體" panose="020B0604030504040204" pitchFamily="34" charset="-120"/>
                <a:ea typeface="微軟正黑體" panose="020B0604030504040204" pitchFamily="34" charset="-120"/>
              </a:rPr>
              <a:t>於虛線</a:t>
            </a:r>
            <a:r>
              <a:rPr lang="zh-TW" altLang="en-US" sz="2200" u="sng" dirty="0" smtClean="0">
                <a:latin typeface="微軟正黑體" panose="020B0604030504040204" pitchFamily="34" charset="-120"/>
                <a:ea typeface="微軟正黑體" panose="020B0604030504040204" pitchFamily="34" charset="-120"/>
              </a:rPr>
              <a:t>處</a:t>
            </a:r>
            <a:endParaRPr lang="zh-TW" altLang="en-US" dirty="0"/>
          </a:p>
        </p:txBody>
      </p:sp>
      <p:sp>
        <p:nvSpPr>
          <p:cNvPr id="5" name="矩形 4"/>
          <p:cNvSpPr/>
          <p:nvPr/>
        </p:nvSpPr>
        <p:spPr>
          <a:xfrm>
            <a:off x="1591367" y="1064280"/>
            <a:ext cx="7830348" cy="523220"/>
          </a:xfrm>
          <a:prstGeom prst="rect">
            <a:avLst/>
          </a:prstGeom>
        </p:spPr>
        <p:txBody>
          <a:bodyPr wrap="square">
            <a:spAutoFit/>
          </a:bodyPr>
          <a:lstStyle/>
          <a:p>
            <a:r>
              <a:rPr lang="zh-TW" altLang="en-US" sz="2800" b="1" dirty="0" smtClean="0">
                <a:solidFill>
                  <a:srgbClr val="0070C0"/>
                </a:solidFill>
                <a:latin typeface="微軟正黑體" panose="020B0604030504040204" pitchFamily="34" charset="-120"/>
                <a:ea typeface="微軟正黑體" panose="020B0604030504040204" pitchFamily="34" charset="-120"/>
              </a:rPr>
              <a:t>報名</a:t>
            </a:r>
            <a:r>
              <a:rPr lang="zh-TW" altLang="en-US" sz="2800" b="1" dirty="0">
                <a:solidFill>
                  <a:srgbClr val="0070C0"/>
                </a:solidFill>
                <a:latin typeface="微軟正黑體" panose="020B0604030504040204" pitchFamily="34" charset="-120"/>
                <a:ea typeface="微軟正黑體" panose="020B0604030504040204" pitchFamily="34" charset="-120"/>
              </a:rPr>
              <a:t>繳交資料列表－表一：</a:t>
            </a:r>
            <a:r>
              <a:rPr lang="zh-TW" altLang="zh-TW" sz="2800" b="1" dirty="0">
                <a:solidFill>
                  <a:srgbClr val="0070C0"/>
                </a:solidFill>
                <a:latin typeface="微軟正黑體" panose="020B0604030504040204" pitchFamily="34" charset="-120"/>
                <a:ea typeface="微軟正黑體" panose="020B0604030504040204" pitchFamily="34" charset="-120"/>
              </a:rPr>
              <a:t>報名人數</a:t>
            </a:r>
            <a:r>
              <a:rPr lang="zh-TW" altLang="zh-TW" sz="2800" b="1" dirty="0" smtClean="0">
                <a:solidFill>
                  <a:srgbClr val="0070C0"/>
                </a:solidFill>
                <a:latin typeface="微軟正黑體" panose="020B0604030504040204" pitchFamily="34" charset="-120"/>
                <a:ea typeface="微軟正黑體" panose="020B0604030504040204" pitchFamily="34" charset="-120"/>
              </a:rPr>
              <a:t>統計表</a:t>
            </a:r>
            <a:endParaRPr lang="en-US" altLang="zh-TW" sz="2800" b="1" dirty="0">
              <a:solidFill>
                <a:srgbClr val="0070C0"/>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(7/17)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4579639" y="2311934"/>
            <a:ext cx="878185" cy="1772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591367" y="2312869"/>
            <a:ext cx="509037" cy="15913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343684" y="2521162"/>
            <a:ext cx="1085432" cy="18499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4307982" y="2538014"/>
            <a:ext cx="1085432" cy="14171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53833" y="2740906"/>
            <a:ext cx="1403288" cy="16630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1695639" y="4993978"/>
            <a:ext cx="520574" cy="19245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93374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239666" y="2384029"/>
            <a:ext cx="6776515" cy="4153576"/>
          </a:xfrm>
          <a:prstGeom prst="rect">
            <a:avLst/>
          </a:prstGeom>
          <a:ln>
            <a:solidFill>
              <a:srgbClr val="0070C0"/>
            </a:solidFill>
          </a:ln>
        </p:spPr>
      </p:pic>
      <p:sp>
        <p:nvSpPr>
          <p:cNvPr id="4" name="內容版面配置區 3"/>
          <p:cNvSpPr>
            <a:spLocks noGrp="1"/>
          </p:cNvSpPr>
          <p:nvPr>
            <p:ph idx="1"/>
          </p:nvPr>
        </p:nvSpPr>
        <p:spPr>
          <a:xfrm>
            <a:off x="2152650" y="1250252"/>
            <a:ext cx="7886700" cy="1046542"/>
          </a:xfrm>
        </p:spPr>
        <p:txBody>
          <a:bodyPr>
            <a:normAutofit fontScale="92500"/>
          </a:bodyPr>
          <a:lstStyle/>
          <a:p>
            <a:pPr marL="0" indent="0">
              <a:lnSpc>
                <a:spcPct val="120000"/>
              </a:lnSpc>
              <a:spcAft>
                <a:spcPts val="600"/>
              </a:spcAft>
              <a:buNone/>
            </a:pPr>
            <a:r>
              <a:rPr lang="zh-TW" altLang="en-US" sz="2200" b="1" dirty="0" smtClean="0">
                <a:solidFill>
                  <a:srgbClr val="0070C0"/>
                </a:solidFill>
                <a:latin typeface="微軟正黑體" panose="020B0604030504040204" pitchFamily="34" charset="-120"/>
                <a:ea typeface="微軟正黑體" panose="020B0604030504040204" pitchFamily="34" charset="-120"/>
              </a:rPr>
              <a:t>報名</a:t>
            </a:r>
            <a:r>
              <a:rPr lang="zh-TW" altLang="en-US" sz="2200" b="1" dirty="0">
                <a:solidFill>
                  <a:srgbClr val="0070C0"/>
                </a:solidFill>
                <a:latin typeface="微軟正黑體" panose="020B0604030504040204" pitchFamily="34" charset="-120"/>
                <a:ea typeface="微軟正黑體" panose="020B0604030504040204" pitchFamily="34" charset="-120"/>
              </a:rPr>
              <a:t>繳交資料列表－</a:t>
            </a:r>
            <a:r>
              <a:rPr lang="zh-TW" altLang="zh-TW" sz="2200" b="1" dirty="0">
                <a:solidFill>
                  <a:srgbClr val="0070C0"/>
                </a:solidFill>
                <a:latin typeface="微軟正黑體" panose="020B0604030504040204" pitchFamily="34" charset="-120"/>
                <a:ea typeface="微軟正黑體" panose="020B0604030504040204" pitchFamily="34" charset="-120"/>
              </a:rPr>
              <a:t>表二、集體報名繳費清單</a:t>
            </a:r>
            <a:endParaRPr lang="zh-TW" altLang="zh-TW" sz="2200" b="1" dirty="0">
              <a:solidFill>
                <a:srgbClr val="C00000"/>
              </a:solidFill>
              <a:latin typeface="微軟正黑體" panose="020B0604030504040204" pitchFamily="34" charset="-120"/>
              <a:ea typeface="微軟正黑體" panose="020B0604030504040204" pitchFamily="34" charset="-120"/>
            </a:endParaRPr>
          </a:p>
          <a:p>
            <a:pPr marL="0" indent="0">
              <a:buNone/>
            </a:pPr>
            <a:r>
              <a:rPr lang="zh-TW" altLang="zh-TW" sz="2400" b="1" dirty="0">
                <a:solidFill>
                  <a:srgbClr val="C00000"/>
                </a:solidFill>
                <a:latin typeface="微軟正黑體" panose="020B0604030504040204" pitchFamily="34" charset="-120"/>
                <a:ea typeface="微軟正黑體" panose="020B0604030504040204" pitchFamily="34" charset="-120"/>
              </a:rPr>
              <a:t>提醒：中低收入戶子女減免</a:t>
            </a:r>
            <a:r>
              <a:rPr lang="en-US" altLang="zh-TW" sz="2400" b="1" dirty="0">
                <a:solidFill>
                  <a:srgbClr val="C00000"/>
                </a:solidFill>
                <a:latin typeface="微軟正黑體" panose="020B0604030504040204" pitchFamily="34" charset="-120"/>
                <a:ea typeface="微軟正黑體" panose="020B0604030504040204" pitchFamily="34" charset="-120"/>
              </a:rPr>
              <a:t>60%</a:t>
            </a:r>
            <a:r>
              <a:rPr lang="zh-TW" altLang="zh-TW" sz="2400" b="1" dirty="0">
                <a:solidFill>
                  <a:srgbClr val="C00000"/>
                </a:solidFill>
                <a:latin typeface="微軟正黑體" panose="020B0604030504040204" pitchFamily="34" charset="-120"/>
                <a:ea typeface="微軟正黑體" panose="020B0604030504040204" pitchFamily="34" charset="-120"/>
              </a:rPr>
              <a:t>報名</a:t>
            </a:r>
            <a:r>
              <a:rPr lang="zh-TW" altLang="zh-TW" sz="2400" b="1" dirty="0" smtClean="0">
                <a:solidFill>
                  <a:srgbClr val="C00000"/>
                </a:solidFill>
                <a:latin typeface="微軟正黑體" panose="020B0604030504040204" pitchFamily="34" charset="-120"/>
                <a:ea typeface="微軟正黑體" panose="020B0604030504040204" pitchFamily="34" charset="-120"/>
              </a:rPr>
              <a:t>費</a:t>
            </a:r>
            <a:r>
              <a:rPr lang="zh-TW" altLang="en-US" sz="2400" b="1" dirty="0" smtClean="0">
                <a:solidFill>
                  <a:srgbClr val="C00000"/>
                </a:solidFill>
                <a:latin typeface="微軟正黑體" panose="020B0604030504040204" pitchFamily="34" charset="-120"/>
                <a:ea typeface="微軟正黑體" panose="020B0604030504040204" pitchFamily="34" charset="-120"/>
              </a:rPr>
              <a:t>，每人新臺幣</a:t>
            </a:r>
            <a:r>
              <a:rPr lang="en-US" altLang="zh-TW" sz="2400" b="1" dirty="0" smtClean="0">
                <a:solidFill>
                  <a:srgbClr val="C00000"/>
                </a:solidFill>
                <a:latin typeface="微軟正黑體" panose="020B0604030504040204" pitchFamily="34" charset="-120"/>
                <a:ea typeface="微軟正黑體" panose="020B0604030504040204" pitchFamily="34" charset="-120"/>
              </a:rPr>
              <a:t>120</a:t>
            </a:r>
            <a:r>
              <a:rPr lang="zh-TW" altLang="en-US" sz="2400" b="1" dirty="0" smtClean="0">
                <a:solidFill>
                  <a:srgbClr val="C00000"/>
                </a:solidFill>
                <a:latin typeface="微軟正黑體" panose="020B0604030504040204" pitchFamily="34" charset="-120"/>
                <a:ea typeface="微軟正黑體" panose="020B0604030504040204" pitchFamily="34" charset="-120"/>
              </a:rPr>
              <a:t>元整。</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72</a:t>
            </a:fld>
            <a:endParaRPr lang="zh-TW" altLang="en-US" sz="2000" dirty="0">
              <a:solidFill>
                <a:schemeClr val="tx1"/>
              </a:solidFill>
            </a:endParaRPr>
          </a:p>
        </p:txBody>
      </p:sp>
      <p:sp>
        <p:nvSpPr>
          <p:cNvPr id="7" name="圓角矩形 6"/>
          <p:cNvSpPr/>
          <p:nvPr/>
        </p:nvSpPr>
        <p:spPr>
          <a:xfrm>
            <a:off x="5330768" y="3463420"/>
            <a:ext cx="594310" cy="212256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05125" y="4749571"/>
            <a:ext cx="5369742" cy="87018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(8/17)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521799" y="6165410"/>
            <a:ext cx="570368" cy="1772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643736" y="6181664"/>
            <a:ext cx="1178458" cy="16098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3428355" y="2943225"/>
            <a:ext cx="663812" cy="16838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6569153" y="2943224"/>
            <a:ext cx="965122" cy="168384"/>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69848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2041631" y="2679826"/>
            <a:ext cx="8470242" cy="3829255"/>
          </a:xfrm>
          <a:prstGeom prst="rect">
            <a:avLst/>
          </a:prstGeom>
          <a:ln>
            <a:solidFill>
              <a:srgbClr val="0070C0"/>
            </a:solidFill>
          </a:ln>
        </p:spPr>
      </p:pic>
      <p:sp>
        <p:nvSpPr>
          <p:cNvPr id="4" name="內容版面配置區 3"/>
          <p:cNvSpPr>
            <a:spLocks noGrp="1"/>
          </p:cNvSpPr>
          <p:nvPr>
            <p:ph idx="1"/>
          </p:nvPr>
        </p:nvSpPr>
        <p:spPr>
          <a:xfrm>
            <a:off x="1901882" y="1154991"/>
            <a:ext cx="8137468" cy="4351338"/>
          </a:xfrm>
        </p:spPr>
        <p:txBody>
          <a:bodyPr/>
          <a:lstStyle/>
          <a:p>
            <a:pPr marL="0" indent="0">
              <a:lnSpc>
                <a:spcPct val="120000"/>
              </a:lnSpc>
              <a:spcAft>
                <a:spcPts val="600"/>
              </a:spcAft>
              <a:buNone/>
            </a:pPr>
            <a:r>
              <a:rPr lang="zh-TW" altLang="en-US" sz="2200" b="1" dirty="0" smtClean="0">
                <a:solidFill>
                  <a:srgbClr val="0070C0"/>
                </a:solidFill>
                <a:latin typeface="微軟正黑體" panose="020B0604030504040204" pitchFamily="34" charset="-120"/>
                <a:ea typeface="微軟正黑體" panose="020B0604030504040204" pitchFamily="34" charset="-120"/>
              </a:rPr>
              <a:t>報名</a:t>
            </a:r>
            <a:r>
              <a:rPr lang="zh-TW" altLang="en-US" sz="2200" b="1" dirty="0">
                <a:solidFill>
                  <a:srgbClr val="0070C0"/>
                </a:solidFill>
                <a:latin typeface="微軟正黑體" panose="020B0604030504040204" pitchFamily="34" charset="-120"/>
                <a:ea typeface="微軟正黑體" panose="020B0604030504040204" pitchFamily="34" charset="-120"/>
              </a:rPr>
              <a:t>繳交資料列表－</a:t>
            </a:r>
            <a:r>
              <a:rPr lang="zh-TW" altLang="zh-TW" sz="2200" b="1" dirty="0">
                <a:solidFill>
                  <a:srgbClr val="0070C0"/>
                </a:solidFill>
                <a:latin typeface="微軟正黑體" panose="020B0604030504040204" pitchFamily="34" charset="-120"/>
                <a:ea typeface="微軟正黑體" panose="020B0604030504040204" pitchFamily="34" charset="-120"/>
              </a:rPr>
              <a:t>表三、集體免收報名費名冊</a:t>
            </a:r>
            <a:r>
              <a:rPr lang="en-US" altLang="zh-TW" sz="2400" b="1" dirty="0">
                <a:solidFill>
                  <a:srgbClr val="0070C0"/>
                </a:solidFill>
                <a:latin typeface="微軟正黑體" panose="020B0604030504040204" pitchFamily="34" charset="-120"/>
                <a:ea typeface="微軟正黑體" panose="020B0604030504040204" pitchFamily="34" charset="-120"/>
              </a:rPr>
              <a:t/>
            </a:r>
            <a:br>
              <a:rPr lang="en-US" altLang="zh-TW" sz="2400" b="1" dirty="0">
                <a:solidFill>
                  <a:srgbClr val="0070C0"/>
                </a:solidFill>
                <a:latin typeface="微軟正黑體" panose="020B0604030504040204" pitchFamily="34" charset="-120"/>
                <a:ea typeface="微軟正黑體" panose="020B0604030504040204" pitchFamily="34" charset="-120"/>
              </a:rPr>
            </a:br>
            <a:r>
              <a:rPr lang="zh-TW" altLang="zh-TW" sz="2400" dirty="0">
                <a:solidFill>
                  <a:srgbClr val="C00000"/>
                </a:solidFill>
                <a:latin typeface="微軟正黑體" panose="020B0604030504040204" pitchFamily="34" charset="-120"/>
                <a:ea typeface="微軟正黑體" panose="020B0604030504040204" pitchFamily="34" charset="-120"/>
              </a:rPr>
              <a:t>提醒：</a:t>
            </a:r>
            <a:r>
              <a:rPr lang="zh-TW" altLang="zh-TW" sz="2400" b="1" u="sng" dirty="0">
                <a:solidFill>
                  <a:srgbClr val="C00000"/>
                </a:solidFill>
                <a:latin typeface="微軟正黑體" panose="020B0604030504040204" pitchFamily="34" charset="-120"/>
                <a:ea typeface="微軟正黑體" panose="020B0604030504040204" pitchFamily="34" charset="-120"/>
              </a:rPr>
              <a:t>低收入戶子女</a:t>
            </a:r>
            <a:r>
              <a:rPr lang="zh-TW" altLang="zh-TW" sz="2400" dirty="0">
                <a:solidFill>
                  <a:srgbClr val="C00000"/>
                </a:solidFill>
                <a:latin typeface="微軟正黑體" panose="020B0604030504040204" pitchFamily="34" charset="-120"/>
                <a:ea typeface="微軟正黑體" panose="020B0604030504040204" pitchFamily="34" charset="-120"/>
              </a:rPr>
              <a:t>及</a:t>
            </a:r>
            <a:r>
              <a:rPr lang="zh-TW" altLang="zh-TW" sz="2400" b="1" u="sng" dirty="0">
                <a:solidFill>
                  <a:srgbClr val="C00000"/>
                </a:solidFill>
                <a:latin typeface="微軟正黑體" panose="020B0604030504040204" pitchFamily="34" charset="-120"/>
                <a:ea typeface="微軟正黑體" panose="020B0604030504040204" pitchFamily="34" charset="-120"/>
              </a:rPr>
              <a:t>支領失業給付</a:t>
            </a:r>
            <a:r>
              <a:rPr lang="zh-TW" altLang="zh-TW" sz="2400" dirty="0">
                <a:solidFill>
                  <a:srgbClr val="C00000"/>
                </a:solidFill>
                <a:latin typeface="微軟正黑體" panose="020B0604030504040204" pitchFamily="34" charset="-120"/>
                <a:ea typeface="微軟正黑體" panose="020B0604030504040204" pitchFamily="34" charset="-120"/>
              </a:rPr>
              <a:t>之</a:t>
            </a:r>
            <a:r>
              <a:rPr lang="zh-TW" altLang="zh-TW" sz="2400" dirty="0" smtClean="0">
                <a:solidFill>
                  <a:srgbClr val="C00000"/>
                </a:solidFill>
                <a:latin typeface="微軟正黑體" panose="020B0604030504040204" pitchFamily="34" charset="-120"/>
                <a:ea typeface="微軟正黑體" panose="020B0604030504040204" pitchFamily="34" charset="-120"/>
              </a:rPr>
              <a:t>子女</a:t>
            </a:r>
            <a:r>
              <a:rPr lang="zh-TW" altLang="en-US" sz="2400" dirty="0" smtClean="0">
                <a:solidFill>
                  <a:srgbClr val="C00000"/>
                </a:solidFill>
                <a:latin typeface="微軟正黑體" panose="020B0604030504040204" pitchFamily="34" charset="-120"/>
                <a:ea typeface="微軟正黑體" panose="020B0604030504040204" pitchFamily="34" charset="-120"/>
              </a:rPr>
              <a:t>檢附有效日期之證明文件，</a:t>
            </a:r>
            <a:r>
              <a:rPr lang="zh-TW" altLang="zh-TW" sz="2400" dirty="0" smtClean="0">
                <a:solidFill>
                  <a:srgbClr val="C00000"/>
                </a:solidFill>
                <a:latin typeface="微軟正黑體" panose="020B0604030504040204" pitchFamily="34" charset="-120"/>
                <a:ea typeface="微軟正黑體" panose="020B0604030504040204" pitchFamily="34" charset="-120"/>
              </a:rPr>
              <a:t>免</a:t>
            </a:r>
            <a:r>
              <a:rPr lang="zh-TW" altLang="zh-TW" sz="2400" dirty="0">
                <a:solidFill>
                  <a:srgbClr val="C00000"/>
                </a:solidFill>
                <a:latin typeface="微軟正黑體" panose="020B0604030504040204" pitchFamily="34" charset="-120"/>
                <a:ea typeface="微軟正黑體" panose="020B0604030504040204" pitchFamily="34" charset="-120"/>
              </a:rPr>
              <a:t>繳報名費</a:t>
            </a:r>
          </a:p>
          <a:p>
            <a:endParaRPr lang="zh-TW" altLang="zh-TW" dirty="0"/>
          </a:p>
          <a:p>
            <a:endParaRPr lang="zh-TW" altLang="en-US" dirty="0"/>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73</a:t>
            </a:fld>
            <a:endParaRPr lang="zh-TW" altLang="en-US" sz="2000" dirty="0">
              <a:solidFill>
                <a:schemeClr val="tx1"/>
              </a:solidFill>
            </a:endParaRPr>
          </a:p>
        </p:txBody>
      </p:sp>
      <p:sp>
        <p:nvSpPr>
          <p:cNvPr id="6" name="圓角矩形 5"/>
          <p:cNvSpPr/>
          <p:nvPr/>
        </p:nvSpPr>
        <p:spPr>
          <a:xfrm>
            <a:off x="7205158" y="4309449"/>
            <a:ext cx="644196" cy="58847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(9/17)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3705225" y="3594226"/>
            <a:ext cx="912043" cy="23539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962632" y="3594226"/>
            <a:ext cx="1257568" cy="23539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3862167" y="5839469"/>
            <a:ext cx="846390" cy="23539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8097679" y="5839468"/>
            <a:ext cx="1535207" cy="235392"/>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163725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608445"/>
            <a:ext cx="6134100" cy="5082316"/>
          </a:xfrm>
          <a:prstGeom prst="rect">
            <a:avLst/>
          </a:prstGeom>
          <a:ln>
            <a:solidFill>
              <a:schemeClr val="accent1"/>
            </a:solidFill>
          </a:ln>
        </p:spPr>
      </p:pic>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74</a:t>
            </a:fld>
            <a:endParaRPr lang="zh-TW" altLang="en-US" sz="2000" dirty="0">
              <a:solidFill>
                <a:schemeClr val="tx1"/>
              </a:solidFill>
            </a:endParaRPr>
          </a:p>
        </p:txBody>
      </p:sp>
      <p:sp>
        <p:nvSpPr>
          <p:cNvPr id="4" name="矩形 3"/>
          <p:cNvSpPr/>
          <p:nvPr/>
        </p:nvSpPr>
        <p:spPr>
          <a:xfrm>
            <a:off x="2664949" y="1026172"/>
            <a:ext cx="8721468" cy="517065"/>
          </a:xfrm>
          <a:prstGeom prst="rect">
            <a:avLst/>
          </a:prstGeom>
        </p:spPr>
        <p:txBody>
          <a:bodyPr wrap="square">
            <a:spAutoFit/>
          </a:bodyPr>
          <a:lstStyle/>
          <a:p>
            <a:pPr>
              <a:lnSpc>
                <a:spcPct val="115000"/>
              </a:lnSpc>
              <a:tabLst>
                <a:tab pos="561975" algn="l"/>
              </a:tabLst>
            </a:pPr>
            <a:r>
              <a:rPr lang="zh-TW" altLang="en-US" sz="2400" b="1" dirty="0" smtClean="0">
                <a:solidFill>
                  <a:srgbClr val="0070C0"/>
                </a:solidFill>
                <a:latin typeface="微軟正黑體" panose="020B0604030504040204" pitchFamily="34" charset="-120"/>
                <a:ea typeface="微軟正黑體" panose="020B0604030504040204" pitchFamily="34" charset="-120"/>
              </a:rPr>
              <a:t>報名</a:t>
            </a:r>
            <a:r>
              <a:rPr lang="zh-TW" altLang="en-US" sz="2400" b="1" dirty="0">
                <a:solidFill>
                  <a:srgbClr val="0070C0"/>
                </a:solidFill>
                <a:latin typeface="微軟正黑體" panose="020B0604030504040204" pitchFamily="34" charset="-120"/>
                <a:ea typeface="微軟正黑體" panose="020B0604030504040204" pitchFamily="34" charset="-120"/>
              </a:rPr>
              <a:t>繳交資料列表－</a:t>
            </a:r>
            <a:r>
              <a:rPr lang="zh-TW" altLang="zh-TW"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表四、報名學生名冊</a:t>
            </a:r>
            <a:endParaRPr lang="zh-TW"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圓角矩形 5"/>
          <p:cNvSpPr/>
          <p:nvPr/>
        </p:nvSpPr>
        <p:spPr>
          <a:xfrm>
            <a:off x="3923933" y="2961339"/>
            <a:ext cx="438140" cy="272508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(10/17)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4057650" y="2171553"/>
            <a:ext cx="584609" cy="184024"/>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044732" y="2181078"/>
            <a:ext cx="994367" cy="184024"/>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4178274" y="6382663"/>
            <a:ext cx="642602" cy="184024"/>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7103674" y="6382663"/>
            <a:ext cx="1243149" cy="184024"/>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2813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440331" y="2037029"/>
            <a:ext cx="6216699" cy="4632300"/>
          </a:xfrm>
          <a:prstGeom prst="rect">
            <a:avLst/>
          </a:prstGeom>
          <a:ln>
            <a:solidFill>
              <a:srgbClr val="0070C0"/>
            </a:solidFill>
          </a:ln>
        </p:spPr>
      </p:pic>
      <p:sp>
        <p:nvSpPr>
          <p:cNvPr id="4" name="內容版面配置區 3"/>
          <p:cNvSpPr>
            <a:spLocks noGrp="1"/>
          </p:cNvSpPr>
          <p:nvPr>
            <p:ph idx="1"/>
          </p:nvPr>
        </p:nvSpPr>
        <p:spPr>
          <a:xfrm>
            <a:off x="2207568" y="1174471"/>
            <a:ext cx="7543750" cy="574030"/>
          </a:xfrm>
        </p:spPr>
        <p:txBody>
          <a:bodyPr>
            <a:noAutofit/>
          </a:bodyPr>
          <a:lstStyle/>
          <a:p>
            <a:pPr marL="0" indent="0">
              <a:buNone/>
            </a:pPr>
            <a:r>
              <a:rPr lang="zh-TW" altLang="en-US" sz="2200" b="1" dirty="0" smtClean="0">
                <a:solidFill>
                  <a:srgbClr val="0070C0"/>
                </a:solidFill>
                <a:latin typeface="微軟正黑體" panose="020B0604030504040204" pitchFamily="34" charset="-120"/>
                <a:ea typeface="微軟正黑體" panose="020B0604030504040204" pitchFamily="34" charset="-120"/>
              </a:rPr>
              <a:t>報名</a:t>
            </a:r>
            <a:r>
              <a:rPr lang="zh-TW" altLang="en-US" sz="2200" b="1" dirty="0">
                <a:solidFill>
                  <a:srgbClr val="0070C0"/>
                </a:solidFill>
                <a:latin typeface="微軟正黑體" panose="020B0604030504040204" pitchFamily="34" charset="-120"/>
                <a:ea typeface="微軟正黑體" panose="020B0604030504040204" pitchFamily="34" charset="-120"/>
              </a:rPr>
              <a:t>繳交資料列表－</a:t>
            </a:r>
            <a:endParaRPr lang="en-US" altLang="zh-TW" sz="2200" b="1" dirty="0">
              <a:solidFill>
                <a:srgbClr val="0070C0"/>
              </a:solidFill>
              <a:latin typeface="微軟正黑體" panose="020B0604030504040204" pitchFamily="34" charset="-120"/>
              <a:ea typeface="微軟正黑體" panose="020B0604030504040204" pitchFamily="34" charset="-120"/>
            </a:endParaRPr>
          </a:p>
          <a:p>
            <a:pPr marL="0" indent="0">
              <a:buNone/>
            </a:pPr>
            <a:r>
              <a:rPr lang="zh-TW" altLang="zh-TW" sz="2200" b="1" dirty="0">
                <a:solidFill>
                  <a:srgbClr val="0070C0"/>
                </a:solidFill>
                <a:latin typeface="微軟正黑體" panose="020B0604030504040204" pitchFamily="34" charset="-120"/>
                <a:ea typeface="微軟正黑體" panose="020B0604030504040204" pitchFamily="34" charset="-120"/>
              </a:rPr>
              <a:t>表五、報名學生超額比序項目積分列表</a:t>
            </a:r>
            <a:endParaRPr lang="zh-TW" altLang="en-US" sz="2200" b="1" dirty="0">
              <a:solidFill>
                <a:srgbClr val="0070C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75</a:t>
            </a:fld>
            <a:endParaRPr lang="zh-TW" altLang="en-US" sz="2000" dirty="0">
              <a:solidFill>
                <a:schemeClr val="tx1"/>
              </a:solidFill>
            </a:endParaRPr>
          </a:p>
        </p:txBody>
      </p:sp>
      <p:sp>
        <p:nvSpPr>
          <p:cNvPr id="7" name="圓角矩形 6"/>
          <p:cNvSpPr/>
          <p:nvPr/>
        </p:nvSpPr>
        <p:spPr>
          <a:xfrm>
            <a:off x="4400342" y="3330137"/>
            <a:ext cx="407048" cy="2817165"/>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(11/17)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3683446" y="6378988"/>
            <a:ext cx="642602" cy="184024"/>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6751062" y="6366544"/>
            <a:ext cx="1143560" cy="196467"/>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3590925" y="2624085"/>
            <a:ext cx="510295" cy="200595"/>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6671446" y="2624084"/>
            <a:ext cx="910453" cy="20059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3419046" y="3301561"/>
            <a:ext cx="829104" cy="284574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36084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76</a:t>
            </a:fld>
            <a:endParaRPr lang="zh-TW" altLang="en-US" sz="2000" dirty="0">
              <a:solidFill>
                <a:schemeClr val="tx1"/>
              </a:solidFill>
            </a:endParaRPr>
          </a:p>
        </p:txBody>
      </p:sp>
      <p:sp>
        <p:nvSpPr>
          <p:cNvPr id="6" name="矩形 5"/>
          <p:cNvSpPr/>
          <p:nvPr/>
        </p:nvSpPr>
        <p:spPr>
          <a:xfrm>
            <a:off x="6722013" y="1761861"/>
            <a:ext cx="4997669" cy="3242426"/>
          </a:xfrm>
          <a:prstGeom prst="rect">
            <a:avLst/>
          </a:prstGeom>
        </p:spPr>
        <p:txBody>
          <a:bodyPr wrap="square">
            <a:spAutoFit/>
          </a:bodyPr>
          <a:lstStyle/>
          <a:p>
            <a:pPr algn="just">
              <a:lnSpc>
                <a:spcPct val="120000"/>
              </a:lnSpc>
              <a:spcBef>
                <a:spcPts val="600"/>
              </a:spcBef>
              <a:spcAft>
                <a:spcPts val="600"/>
              </a:spcAft>
              <a:tabLst>
                <a:tab pos="561975" algn="l"/>
              </a:tabLst>
            </a:pPr>
            <a:r>
              <a:rPr lang="zh-TW" altLang="zh-TW" sz="2400" b="1"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提醒</a:t>
            </a:r>
            <a:endParaRPr lang="zh-TW" altLang="zh-TW" sz="24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7800" indent="-186055" algn="just">
              <a:lnSpc>
                <a:spcPct val="120000"/>
              </a:lnSpc>
              <a:spcBef>
                <a:spcPts val="300"/>
              </a:spcBef>
              <a:spcAft>
                <a:spcPts val="300"/>
              </a:spcAft>
              <a:tabLst>
                <a:tab pos="561975" algn="l"/>
              </a:tabLst>
            </a:pPr>
            <a:r>
              <a:rPr lang="en-US"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本表為</a:t>
            </a:r>
            <a:r>
              <a:rPr lang="en-US" altLang="zh-TW"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109</a:t>
            </a:r>
            <a:r>
              <a:rPr lang="zh-TW" altLang="zh-TW"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學年</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度五專</a:t>
            </a:r>
            <a:r>
              <a:rPr lang="zh-TW" altLang="en-US"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優先</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免試入學資料袋封面。</a:t>
            </a:r>
          </a:p>
          <a:p>
            <a:pPr marL="177800" indent="-186055" algn="just">
              <a:lnSpc>
                <a:spcPct val="120000"/>
              </a:lnSpc>
              <a:spcBef>
                <a:spcPts val="300"/>
              </a:spcBef>
              <a:spcAft>
                <a:spcPts val="300"/>
              </a:spcAft>
              <a:tabLst>
                <a:tab pos="561975" algn="l"/>
              </a:tabLst>
            </a:pPr>
            <a:r>
              <a:rPr lang="en-US"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學生報名表</a:t>
            </a:r>
            <a:r>
              <a:rPr lang="zh-TW" altLang="en-US" sz="22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依</a:t>
            </a:r>
            <a:r>
              <a:rPr lang="zh-TW" altLang="zh-TW" sz="22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報名學生名冊序號順序</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分別裝袋</a:t>
            </a:r>
            <a:r>
              <a:rPr lang="zh-TW" altLang="zh-TW"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裝箱</a:t>
            </a:r>
            <a:r>
              <a:rPr lang="zh-TW" altLang="zh-TW"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7800" indent="-186055" algn="just">
              <a:lnSpc>
                <a:spcPct val="120000"/>
              </a:lnSpc>
              <a:spcBef>
                <a:spcPts val="300"/>
              </a:spcBef>
              <a:spcAft>
                <a:spcPts val="300"/>
              </a:spcAft>
              <a:tabLst>
                <a:tab pos="561975" algn="l"/>
              </a:tabLst>
            </a:pPr>
            <a:r>
              <a:rPr lang="en-US"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en-US"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報名期間</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內郵寄至</a:t>
            </a:r>
            <a:r>
              <a:rPr lang="zh-TW" altLang="zh-TW"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本</a:t>
            </a:r>
            <a:r>
              <a:rPr lang="zh-TW" altLang="en-US"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委員</a:t>
            </a:r>
            <a:r>
              <a:rPr lang="zh-TW" altLang="zh-TW" sz="22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會</a:t>
            </a:r>
            <a:r>
              <a:rPr lang="zh-TW" altLang="en-US"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完成</a:t>
            </a:r>
            <a:r>
              <a:rPr lang="zh-TW"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報名。</a:t>
            </a:r>
          </a:p>
        </p:txBody>
      </p:sp>
      <p:sp>
        <p:nvSpPr>
          <p:cNvPr id="8" name="內容版面配置區 3"/>
          <p:cNvSpPr txBox="1">
            <a:spLocks/>
          </p:cNvSpPr>
          <p:nvPr/>
        </p:nvSpPr>
        <p:spPr>
          <a:xfrm>
            <a:off x="2005147" y="1187831"/>
            <a:ext cx="8378492" cy="57403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TW" altLang="en-US" sz="2000" b="1" dirty="0" smtClean="0">
                <a:solidFill>
                  <a:srgbClr val="0070C0"/>
                </a:solidFill>
                <a:latin typeface="微軟正黑體" panose="020B0604030504040204" pitchFamily="34" charset="-120"/>
                <a:ea typeface="微軟正黑體" panose="020B0604030504040204" pitchFamily="34" charset="-120"/>
              </a:rPr>
              <a:t>報名</a:t>
            </a:r>
            <a:r>
              <a:rPr lang="zh-TW" altLang="en-US" sz="2000" b="1" dirty="0">
                <a:solidFill>
                  <a:srgbClr val="0070C0"/>
                </a:solidFill>
                <a:latin typeface="微軟正黑體" panose="020B0604030504040204" pitchFamily="34" charset="-120"/>
                <a:ea typeface="微軟正黑體" panose="020B0604030504040204" pitchFamily="34" charset="-120"/>
              </a:rPr>
              <a:t>繳交資料列表－</a:t>
            </a:r>
            <a:r>
              <a:rPr lang="zh-TW" altLang="zh-TW" sz="2000" b="1" dirty="0">
                <a:solidFill>
                  <a:srgbClr val="0070C0"/>
                </a:solidFill>
                <a:latin typeface="微軟正黑體" panose="020B0604030504040204" pitchFamily="34" charset="-120"/>
                <a:ea typeface="微軟正黑體" panose="020B0604030504040204" pitchFamily="34" charset="-120"/>
              </a:rPr>
              <a:t>表</a:t>
            </a:r>
            <a:r>
              <a:rPr lang="zh-TW" altLang="en-US" sz="2000" b="1" dirty="0">
                <a:solidFill>
                  <a:srgbClr val="0070C0"/>
                </a:solidFill>
                <a:latin typeface="微軟正黑體" panose="020B0604030504040204" pitchFamily="34" charset="-120"/>
                <a:ea typeface="微軟正黑體" panose="020B0604030504040204" pitchFamily="34" charset="-120"/>
              </a:rPr>
              <a:t>六</a:t>
            </a:r>
            <a:r>
              <a:rPr lang="zh-TW" altLang="zh-TW" sz="2000" b="1" dirty="0">
                <a:solidFill>
                  <a:srgbClr val="0070C0"/>
                </a:solidFill>
                <a:latin typeface="微軟正黑體" panose="020B0604030504040204" pitchFamily="34" charset="-120"/>
                <a:ea typeface="微軟正黑體" panose="020B0604030504040204" pitchFamily="34" charset="-120"/>
              </a:rPr>
              <a:t>、報名</a:t>
            </a:r>
            <a:r>
              <a:rPr lang="zh-TW" altLang="en-US" sz="2000" b="1" dirty="0">
                <a:solidFill>
                  <a:srgbClr val="0070C0"/>
                </a:solidFill>
                <a:latin typeface="微軟正黑體" panose="020B0604030504040204" pitchFamily="34" charset="-120"/>
                <a:ea typeface="微軟正黑體" panose="020B0604030504040204" pitchFamily="34" charset="-120"/>
              </a:rPr>
              <a:t>資料袋封面</a:t>
            </a:r>
          </a:p>
        </p:txBody>
      </p:sp>
      <p:sp>
        <p:nvSpPr>
          <p:cNvPr id="7" name="矩形 6"/>
          <p:cNvSpPr/>
          <p:nvPr/>
        </p:nvSpPr>
        <p:spPr>
          <a:xfrm>
            <a:off x="4511825" y="4846383"/>
            <a:ext cx="1268495" cy="521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3359696" y="3775961"/>
            <a:ext cx="1656184" cy="18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5" name="矩形 4"/>
          <p:cNvSpPr/>
          <p:nvPr/>
        </p:nvSpPr>
        <p:spPr>
          <a:xfrm>
            <a:off x="3431704" y="3960544"/>
            <a:ext cx="1872208" cy="33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10"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(12/17)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919044" y="1761861"/>
            <a:ext cx="5795534" cy="4877021"/>
          </a:xfrm>
          <a:prstGeom prst="rect">
            <a:avLst/>
          </a:prstGeom>
          <a:ln>
            <a:solidFill>
              <a:srgbClr val="0070C0"/>
            </a:solidFill>
          </a:ln>
        </p:spPr>
      </p:pic>
      <p:sp>
        <p:nvSpPr>
          <p:cNvPr id="11" name="圓角矩形 10"/>
          <p:cNvSpPr/>
          <p:nvPr/>
        </p:nvSpPr>
        <p:spPr>
          <a:xfrm>
            <a:off x="4566406" y="5199415"/>
            <a:ext cx="516295" cy="16871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4567480" y="5390110"/>
            <a:ext cx="842719" cy="17247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566406" y="5640846"/>
            <a:ext cx="515220" cy="15061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66406" y="5866852"/>
            <a:ext cx="515220" cy="15061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4566406" y="6103817"/>
            <a:ext cx="515220" cy="15061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4566406" y="6332694"/>
            <a:ext cx="1300240" cy="15908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82370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733562" y="1630673"/>
            <a:ext cx="3680306" cy="5164091"/>
          </a:xfrm>
          <a:prstGeom prst="rect">
            <a:avLst/>
          </a:prstGeom>
          <a:ln>
            <a:solidFill>
              <a:srgbClr val="0070C0"/>
            </a:solidFill>
          </a:ln>
        </p:spPr>
      </p:pic>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77</a:t>
            </a:fld>
            <a:endParaRPr lang="zh-TW" altLang="en-US" sz="2000" dirty="0">
              <a:solidFill>
                <a:schemeClr val="tx1"/>
              </a:solidFill>
            </a:endParaRPr>
          </a:p>
        </p:txBody>
      </p:sp>
      <p:sp>
        <p:nvSpPr>
          <p:cNvPr id="7" name="矩形 6"/>
          <p:cNvSpPr/>
          <p:nvPr/>
        </p:nvSpPr>
        <p:spPr>
          <a:xfrm>
            <a:off x="7320137" y="1882555"/>
            <a:ext cx="4286508" cy="3013133"/>
          </a:xfrm>
          <a:prstGeom prst="rect">
            <a:avLst/>
          </a:prstGeom>
        </p:spPr>
        <p:txBody>
          <a:bodyPr wrap="square">
            <a:spAutoFit/>
          </a:bodyPr>
          <a:lstStyle/>
          <a:p>
            <a:pPr>
              <a:lnSpc>
                <a:spcPct val="120000"/>
              </a:lnSpc>
              <a:spcBef>
                <a:spcPts val="600"/>
              </a:spcBef>
              <a:tabLst>
                <a:tab pos="561975" algn="l"/>
              </a:tabLst>
            </a:pPr>
            <a:r>
              <a:rPr lang="zh-TW" altLang="zh-TW" sz="2400"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4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提醒</a:t>
            </a:r>
            <a:r>
              <a:rPr lang="zh-TW"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tabLst>
                <a:tab pos="561975" algn="l"/>
              </a:tabLst>
            </a:pPr>
            <a:r>
              <a:rPr lang="zh-TW" altLang="en-US" sz="4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 </a:t>
            </a:r>
            <a:r>
              <a:rPr lang="zh-TW" altLang="en-US" sz="48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   </a:t>
            </a:r>
            <a:r>
              <a:rPr lang="zh-TW" altLang="zh-TW" sz="2400" dirty="0" smtClean="0">
                <a:latin typeface="微軟正黑體" panose="020B0604030504040204" pitchFamily="34" charset="-120"/>
                <a:ea typeface="微軟正黑體" panose="020B0604030504040204" pitchFamily="34" charset="-120"/>
                <a:cs typeface="Times New Roman" panose="02020603050405020304" pitchFamily="18" charset="0"/>
              </a:rPr>
              <a:t>國中</a:t>
            </a:r>
            <a:r>
              <a:rPr lang="zh-TW" altLang="zh-TW" sz="2400" dirty="0">
                <a:latin typeface="微軟正黑體" panose="020B0604030504040204" pitchFamily="34" charset="-120"/>
                <a:ea typeface="微軟正黑體" panose="020B0604030504040204" pitchFamily="34" charset="-120"/>
                <a:cs typeface="Times New Roman" panose="02020603050405020304" pitchFamily="18" charset="0"/>
              </a:rPr>
              <a:t>端承辦人勾稽</a:t>
            </a:r>
            <a:r>
              <a:rPr lang="zh-TW" altLang="zh-TW" sz="2400" dirty="0" smtClean="0">
                <a:latin typeface="微軟正黑體" panose="020B0604030504040204" pitchFamily="34" charset="-120"/>
                <a:ea typeface="微軟正黑體" panose="020B0604030504040204" pitchFamily="34" charset="-120"/>
                <a:cs typeface="Times New Roman" panose="02020603050405020304" pitchFamily="18" charset="0"/>
              </a:rPr>
              <a:t>檢核</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400" dirty="0" smtClean="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400" dirty="0" smtClean="0">
                <a:latin typeface="微軟正黑體" panose="020B0604030504040204" pitchFamily="34" charset="-120"/>
                <a:ea typeface="微軟正黑體" panose="020B0604030504040204" pitchFamily="34" charset="-120"/>
                <a:cs typeface="Times New Roman" panose="02020603050405020304" pitchFamily="18" charset="0"/>
              </a:rPr>
              <a:t>附件</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tabLst>
                <a:tab pos="561975" algn="l"/>
              </a:tabLst>
            </a:pPr>
            <a:r>
              <a:rPr lang="zh-TW" altLang="en-US" sz="4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 </a:t>
            </a:r>
            <a:r>
              <a:rPr lang="zh-TW" altLang="en-US" sz="48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   </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於</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109</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5</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22</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週五</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前</a:t>
            </a:r>
            <a:endPar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endParaRPr>
          </a:p>
          <a:p>
            <a:pPr>
              <a:spcBef>
                <a:spcPts val="600"/>
              </a:spcBef>
              <a:tabLst>
                <a:tab pos="561975" algn="l"/>
              </a:tabLst>
            </a:pP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 </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       </a:t>
            </a:r>
            <a:r>
              <a:rPr lang="zh-TW" altLang="en-US" sz="2400" b="1" u="sng"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郵寄</a:t>
            </a:r>
            <a:r>
              <a:rPr lang="zh-TW" altLang="en-US" sz="24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至本</a:t>
            </a:r>
            <a:r>
              <a:rPr lang="zh-TW" altLang="en-US" sz="2400" b="1" u="sng"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委員會</a:t>
            </a:r>
            <a:endPar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p:cNvSpPr/>
          <p:nvPr/>
        </p:nvSpPr>
        <p:spPr>
          <a:xfrm>
            <a:off x="2124042" y="1107453"/>
            <a:ext cx="6083717" cy="523220"/>
          </a:xfrm>
          <a:prstGeom prst="rect">
            <a:avLst/>
          </a:prstGeom>
        </p:spPr>
        <p:txBody>
          <a:bodyPr wrap="none">
            <a:spAutoFit/>
          </a:bodyPr>
          <a:lstStyle/>
          <a:p>
            <a:r>
              <a:rPr lang="zh-TW" altLang="en-US" sz="2800" b="1" dirty="0" smtClean="0">
                <a:solidFill>
                  <a:srgbClr val="0070C0"/>
                </a:solidFill>
                <a:latin typeface="微軟正黑體" panose="020B0604030504040204" pitchFamily="34" charset="-120"/>
                <a:ea typeface="微軟正黑體" panose="020B0604030504040204" pitchFamily="34" charset="-120"/>
              </a:rPr>
              <a:t>報名</a:t>
            </a:r>
            <a:r>
              <a:rPr lang="zh-TW" altLang="en-US" sz="2800" b="1" dirty="0">
                <a:solidFill>
                  <a:srgbClr val="0070C0"/>
                </a:solidFill>
                <a:latin typeface="微軟正黑體" panose="020B0604030504040204" pitchFamily="34" charset="-120"/>
                <a:ea typeface="微軟正黑體" panose="020B0604030504040204" pitchFamily="34" charset="-120"/>
              </a:rPr>
              <a:t>繳交資料列表－</a:t>
            </a:r>
            <a:r>
              <a:rPr lang="zh-TW" altLang="en-US" sz="2600" b="1" dirty="0">
                <a:solidFill>
                  <a:srgbClr val="0070C0"/>
                </a:solidFill>
                <a:latin typeface="微軟正黑體" panose="020B0604030504040204" pitchFamily="34" charset="-120"/>
                <a:ea typeface="微軟正黑體" panose="020B0604030504040204" pitchFamily="34" charset="-120"/>
              </a:rPr>
              <a:t>報名資料郵寄封面</a:t>
            </a:r>
          </a:p>
        </p:txBody>
      </p:sp>
      <p:sp>
        <p:nvSpPr>
          <p:cNvPr id="10" name="矩形 9"/>
          <p:cNvSpPr/>
          <p:nvPr/>
        </p:nvSpPr>
        <p:spPr>
          <a:xfrm>
            <a:off x="3304309" y="2905237"/>
            <a:ext cx="750923" cy="17394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V="1">
            <a:off x="4055232" y="2795155"/>
            <a:ext cx="3336912" cy="1662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541849" y="3044536"/>
            <a:ext cx="506364" cy="37050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p:cNvCxnSpPr/>
          <p:nvPr/>
        </p:nvCxnSpPr>
        <p:spPr>
          <a:xfrm flipV="1">
            <a:off x="5048213" y="4028204"/>
            <a:ext cx="2343931" cy="5276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i$lîḋê">
            <a:extLst/>
          </p:cNvPr>
          <p:cNvSpPr/>
          <p:nvPr/>
        </p:nvSpPr>
        <p:spPr bwMode="auto">
          <a:xfrm>
            <a:off x="7528140" y="2659049"/>
            <a:ext cx="442647" cy="396899"/>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rgbClr val="C00000"/>
          </a:solidFill>
          <a:ln>
            <a:noFill/>
          </a:ln>
          <a:effectLst/>
          <a:extLst/>
        </p:spPr>
        <p:txBody>
          <a:bodyPr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20" name="i$lîḋê">
            <a:extLst/>
          </p:cNvPr>
          <p:cNvSpPr/>
          <p:nvPr/>
        </p:nvSpPr>
        <p:spPr bwMode="auto">
          <a:xfrm>
            <a:off x="7535066" y="3829755"/>
            <a:ext cx="442647" cy="396899"/>
          </a:xfrm>
          <a:custGeom>
            <a:avLst/>
            <a:gdLst>
              <a:gd name="connsiteX0" fmla="*/ 389492 w 608271"/>
              <a:gd name="connsiteY0" fmla="*/ 248491 h 522678"/>
              <a:gd name="connsiteX1" fmla="*/ 481825 w 608271"/>
              <a:gd name="connsiteY1" fmla="*/ 293892 h 522678"/>
              <a:gd name="connsiteX2" fmla="*/ 604637 w 608271"/>
              <a:gd name="connsiteY2" fmla="*/ 486497 h 522678"/>
              <a:gd name="connsiteX3" fmla="*/ 605332 w 608271"/>
              <a:gd name="connsiteY3" fmla="*/ 510486 h 522678"/>
              <a:gd name="connsiteX4" fmla="*/ 584681 w 608271"/>
              <a:gd name="connsiteY4" fmla="*/ 522678 h 522678"/>
              <a:gd name="connsiteX5" fmla="*/ 467131 w 608271"/>
              <a:gd name="connsiteY5" fmla="*/ 522381 h 522678"/>
              <a:gd name="connsiteX6" fmla="*/ 441814 w 608271"/>
              <a:gd name="connsiteY6" fmla="*/ 507115 h 522678"/>
              <a:gd name="connsiteX7" fmla="*/ 385123 w 608271"/>
              <a:gd name="connsiteY7" fmla="*/ 423451 h 522678"/>
              <a:gd name="connsiteX8" fmla="*/ 148136 w 608271"/>
              <a:gd name="connsiteY8" fmla="*/ 432472 h 522678"/>
              <a:gd name="connsiteX9" fmla="*/ 123415 w 608271"/>
              <a:gd name="connsiteY9" fmla="*/ 423650 h 522678"/>
              <a:gd name="connsiteX10" fmla="*/ 11920 w 608271"/>
              <a:gd name="connsiteY10" fmla="*/ 325117 h 522678"/>
              <a:gd name="connsiteX11" fmla="*/ 8843 w 608271"/>
              <a:gd name="connsiteY11" fmla="*/ 275454 h 522678"/>
              <a:gd name="connsiteX12" fmla="*/ 58583 w 608271"/>
              <a:gd name="connsiteY12" fmla="*/ 272381 h 522678"/>
              <a:gd name="connsiteX13" fmla="*/ 159554 w 608271"/>
              <a:gd name="connsiteY13" fmla="*/ 361596 h 522678"/>
              <a:gd name="connsiteX14" fmla="*/ 378869 w 608271"/>
              <a:gd name="connsiteY14" fmla="*/ 319863 h 522678"/>
              <a:gd name="connsiteX15" fmla="*/ 250596 w 608271"/>
              <a:gd name="connsiteY15" fmla="*/ 333741 h 522678"/>
              <a:gd name="connsiteX16" fmla="*/ 211776 w 608271"/>
              <a:gd name="connsiteY16" fmla="*/ 302615 h 522678"/>
              <a:gd name="connsiteX17" fmla="*/ 242951 w 608271"/>
              <a:gd name="connsiteY17" fmla="*/ 263757 h 522678"/>
              <a:gd name="connsiteX18" fmla="*/ 389492 w 608271"/>
              <a:gd name="connsiteY18" fmla="*/ 248491 h 522678"/>
              <a:gd name="connsiteX19" fmla="*/ 22874 w 608271"/>
              <a:gd name="connsiteY19" fmla="*/ 158631 h 522678"/>
              <a:gd name="connsiteX20" fmla="*/ 352733 w 608271"/>
              <a:gd name="connsiteY20" fmla="*/ 158631 h 522678"/>
              <a:gd name="connsiteX21" fmla="*/ 372685 w 608271"/>
              <a:gd name="connsiteY21" fmla="*/ 178545 h 522678"/>
              <a:gd name="connsiteX22" fmla="*/ 372685 w 608271"/>
              <a:gd name="connsiteY22" fmla="*/ 223129 h 522678"/>
              <a:gd name="connsiteX23" fmla="*/ 240067 w 608271"/>
              <a:gd name="connsiteY23" fmla="*/ 237495 h 522678"/>
              <a:gd name="connsiteX24" fmla="*/ 187456 w 608271"/>
              <a:gd name="connsiteY24" fmla="*/ 281485 h 522678"/>
              <a:gd name="connsiteX25" fmla="*/ 108838 w 608271"/>
              <a:gd name="connsiteY25" fmla="*/ 281485 h 522678"/>
              <a:gd name="connsiteX26" fmla="*/ 76180 w 608271"/>
              <a:gd name="connsiteY26" fmla="*/ 252654 h 522678"/>
              <a:gd name="connsiteX27" fmla="*/ 2922 w 608271"/>
              <a:gd name="connsiteY27" fmla="*/ 246313 h 522678"/>
              <a:gd name="connsiteX28" fmla="*/ 2922 w 608271"/>
              <a:gd name="connsiteY28" fmla="*/ 178545 h 522678"/>
              <a:gd name="connsiteX29" fmla="*/ 22874 w 608271"/>
              <a:gd name="connsiteY29" fmla="*/ 158631 h 522678"/>
              <a:gd name="connsiteX30" fmla="*/ 22874 w 608271"/>
              <a:gd name="connsiteY30" fmla="*/ 0 h 522678"/>
              <a:gd name="connsiteX31" fmla="*/ 352733 w 608271"/>
              <a:gd name="connsiteY31" fmla="*/ 0 h 522678"/>
              <a:gd name="connsiteX32" fmla="*/ 372685 w 608271"/>
              <a:gd name="connsiteY32" fmla="*/ 19925 h 522678"/>
              <a:gd name="connsiteX33" fmla="*/ 372685 w 608271"/>
              <a:gd name="connsiteY33" fmla="*/ 102999 h 522678"/>
              <a:gd name="connsiteX34" fmla="*/ 352733 w 608271"/>
              <a:gd name="connsiteY34" fmla="*/ 122925 h 522678"/>
              <a:gd name="connsiteX35" fmla="*/ 22874 w 608271"/>
              <a:gd name="connsiteY35" fmla="*/ 122925 h 522678"/>
              <a:gd name="connsiteX36" fmla="*/ 2922 w 608271"/>
              <a:gd name="connsiteY36" fmla="*/ 102999 h 522678"/>
              <a:gd name="connsiteX37" fmla="*/ 2922 w 608271"/>
              <a:gd name="connsiteY37" fmla="*/ 19925 h 522678"/>
              <a:gd name="connsiteX38" fmla="*/ 22874 w 608271"/>
              <a:gd name="connsiteY38" fmla="*/ 0 h 5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271" h="522678">
                <a:moveTo>
                  <a:pt x="389492" y="248491"/>
                </a:moveTo>
                <a:cubicBezTo>
                  <a:pt x="425432" y="248491"/>
                  <a:pt x="459883" y="265442"/>
                  <a:pt x="481825" y="293892"/>
                </a:cubicBezTo>
                <a:lnTo>
                  <a:pt x="604637" y="486497"/>
                </a:lnTo>
                <a:cubicBezTo>
                  <a:pt x="609204" y="493733"/>
                  <a:pt x="609502" y="502952"/>
                  <a:pt x="605332" y="510486"/>
                </a:cubicBezTo>
                <a:cubicBezTo>
                  <a:pt x="601162" y="518019"/>
                  <a:pt x="593319" y="522678"/>
                  <a:pt x="584681" y="522678"/>
                </a:cubicBezTo>
                <a:cubicBezTo>
                  <a:pt x="569888" y="522678"/>
                  <a:pt x="467131" y="522381"/>
                  <a:pt x="467131" y="522381"/>
                </a:cubicBezTo>
                <a:cubicBezTo>
                  <a:pt x="457203" y="521290"/>
                  <a:pt x="447771" y="516037"/>
                  <a:pt x="441814" y="507115"/>
                </a:cubicBezTo>
                <a:lnTo>
                  <a:pt x="385123" y="423451"/>
                </a:lnTo>
                <a:lnTo>
                  <a:pt x="148136" y="432472"/>
                </a:lnTo>
                <a:cubicBezTo>
                  <a:pt x="138804" y="432869"/>
                  <a:pt x="129967" y="429498"/>
                  <a:pt x="123415" y="423650"/>
                </a:cubicBezTo>
                <a:lnTo>
                  <a:pt x="11920" y="325117"/>
                </a:lnTo>
                <a:cubicBezTo>
                  <a:pt x="-2674" y="312230"/>
                  <a:pt x="-4064" y="290026"/>
                  <a:pt x="8843" y="275454"/>
                </a:cubicBezTo>
                <a:cubicBezTo>
                  <a:pt x="21749" y="260882"/>
                  <a:pt x="44088" y="259494"/>
                  <a:pt x="58583" y="272381"/>
                </a:cubicBezTo>
                <a:lnTo>
                  <a:pt x="159554" y="361596"/>
                </a:lnTo>
                <a:lnTo>
                  <a:pt x="378869" y="319863"/>
                </a:lnTo>
                <a:lnTo>
                  <a:pt x="250596" y="333741"/>
                </a:lnTo>
                <a:cubicBezTo>
                  <a:pt x="231236" y="335823"/>
                  <a:pt x="213861" y="321846"/>
                  <a:pt x="211776" y="302615"/>
                </a:cubicBezTo>
                <a:cubicBezTo>
                  <a:pt x="209592" y="283285"/>
                  <a:pt x="223591" y="265838"/>
                  <a:pt x="242951" y="263757"/>
                </a:cubicBezTo>
                <a:cubicBezTo>
                  <a:pt x="388896" y="247896"/>
                  <a:pt x="380954" y="248491"/>
                  <a:pt x="389492" y="248491"/>
                </a:cubicBezTo>
                <a:close/>
                <a:moveTo>
                  <a:pt x="22874" y="158631"/>
                </a:moveTo>
                <a:lnTo>
                  <a:pt x="352733" y="158631"/>
                </a:lnTo>
                <a:cubicBezTo>
                  <a:pt x="363751" y="158631"/>
                  <a:pt x="372685" y="167548"/>
                  <a:pt x="372685" y="178545"/>
                </a:cubicBezTo>
                <a:lnTo>
                  <a:pt x="372685" y="223129"/>
                </a:lnTo>
                <a:lnTo>
                  <a:pt x="240067" y="237495"/>
                </a:lnTo>
                <a:cubicBezTo>
                  <a:pt x="213861" y="240368"/>
                  <a:pt x="194107" y="258896"/>
                  <a:pt x="187456" y="281485"/>
                </a:cubicBezTo>
                <a:lnTo>
                  <a:pt x="108838" y="281485"/>
                </a:lnTo>
                <a:lnTo>
                  <a:pt x="76180" y="252654"/>
                </a:lnTo>
                <a:cubicBezTo>
                  <a:pt x="55930" y="234721"/>
                  <a:pt x="26249" y="231947"/>
                  <a:pt x="2922" y="246313"/>
                </a:cubicBezTo>
                <a:lnTo>
                  <a:pt x="2922" y="178545"/>
                </a:lnTo>
                <a:cubicBezTo>
                  <a:pt x="2922" y="167548"/>
                  <a:pt x="11856" y="158631"/>
                  <a:pt x="22874" y="158631"/>
                </a:cubicBezTo>
                <a:close/>
                <a:moveTo>
                  <a:pt x="22874" y="0"/>
                </a:moveTo>
                <a:lnTo>
                  <a:pt x="352733" y="0"/>
                </a:lnTo>
                <a:cubicBezTo>
                  <a:pt x="363751" y="0"/>
                  <a:pt x="372685" y="8922"/>
                  <a:pt x="372685" y="19925"/>
                </a:cubicBezTo>
                <a:lnTo>
                  <a:pt x="372685" y="102999"/>
                </a:lnTo>
                <a:cubicBezTo>
                  <a:pt x="372685" y="114003"/>
                  <a:pt x="363751" y="122925"/>
                  <a:pt x="352733" y="122925"/>
                </a:cubicBezTo>
                <a:lnTo>
                  <a:pt x="22874" y="122925"/>
                </a:lnTo>
                <a:cubicBezTo>
                  <a:pt x="11856" y="122925"/>
                  <a:pt x="2922" y="114003"/>
                  <a:pt x="2922" y="102999"/>
                </a:cubicBezTo>
                <a:lnTo>
                  <a:pt x="2922" y="19925"/>
                </a:lnTo>
                <a:cubicBezTo>
                  <a:pt x="2922" y="8922"/>
                  <a:pt x="11856" y="0"/>
                  <a:pt x="22874" y="0"/>
                </a:cubicBezTo>
                <a:close/>
              </a:path>
            </a:pathLst>
          </a:custGeom>
          <a:solidFill>
            <a:srgbClr val="C00000"/>
          </a:solidFill>
          <a:ln>
            <a:noFill/>
          </a:ln>
          <a:effectLst/>
          <a:extLst/>
        </p:spPr>
        <p:txBody>
          <a:bodyPr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endParaRPr>
              <a:latin typeface="+mn-lt"/>
              <a:ea typeface="+mn-ea"/>
            </a:endParaRPr>
          </a:p>
        </p:txBody>
      </p:sp>
      <p:sp>
        <p:nvSpPr>
          <p:cNvPr id="14"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(13/17)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7" name="圓角矩形 16"/>
          <p:cNvSpPr/>
          <p:nvPr/>
        </p:nvSpPr>
        <p:spPr>
          <a:xfrm rot="5400000">
            <a:off x="3651931" y="5969408"/>
            <a:ext cx="734654" cy="142529"/>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rot="5400000">
            <a:off x="3578249" y="5918211"/>
            <a:ext cx="437745" cy="162279"/>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rot="5400000">
            <a:off x="2735121" y="5751928"/>
            <a:ext cx="958479" cy="14009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rot="5400000">
            <a:off x="2895114" y="6092422"/>
            <a:ext cx="958479" cy="14009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rot="5400000">
            <a:off x="3130485" y="6092423"/>
            <a:ext cx="958479" cy="140090"/>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24478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68604" y="2614488"/>
            <a:ext cx="7163139" cy="4041771"/>
          </a:xfrm>
          <a:prstGeom prst="rect">
            <a:avLst/>
          </a:prstGeom>
          <a:ln>
            <a:solidFill>
              <a:schemeClr val="accent1"/>
            </a:solidFill>
          </a:ln>
        </p:spPr>
      </p:pic>
      <p:sp>
        <p:nvSpPr>
          <p:cNvPr id="4" name="內容版面配置區 3"/>
          <p:cNvSpPr>
            <a:spLocks noGrp="1"/>
          </p:cNvSpPr>
          <p:nvPr>
            <p:ph idx="1"/>
          </p:nvPr>
        </p:nvSpPr>
        <p:spPr>
          <a:xfrm>
            <a:off x="2219942" y="1150273"/>
            <a:ext cx="7541278" cy="1441633"/>
          </a:xfrm>
        </p:spPr>
        <p:txBody>
          <a:bodyPr>
            <a:normAutofit fontScale="92500" lnSpcReduction="10000"/>
          </a:bodyPr>
          <a:lstStyle/>
          <a:p>
            <a:pPr marL="0" indent="0" eaLnBrk="0" fontAlgn="base" hangingPunct="0">
              <a:spcBef>
                <a:spcPts val="600"/>
              </a:spcBef>
              <a:spcAft>
                <a:spcPts val="600"/>
              </a:spcAft>
              <a:buNone/>
              <a:tabLst>
                <a:tab pos="561975" algn="l"/>
              </a:tabLst>
            </a:pPr>
            <a:r>
              <a:rPr lang="zh-TW" altLang="zh-TW" b="1" dirty="0" smtClean="0" bmk="">
                <a:solidFill>
                  <a:srgbClr val="0070C0"/>
                </a:solidFill>
                <a:latin typeface="微軟正黑體" panose="020B0604030504040204" pitchFamily="34" charset="-120"/>
                <a:ea typeface="微軟正黑體" panose="020B0604030504040204" pitchFamily="34" charset="-120"/>
                <a:cs typeface="DFKaiShu-SB-Estd-BF"/>
              </a:rPr>
              <a:t>列印</a:t>
            </a:r>
            <a:r>
              <a:rPr lang="zh-TW" altLang="zh-TW" b="1" dirty="0" bmk="">
                <a:solidFill>
                  <a:srgbClr val="0070C0"/>
                </a:solidFill>
                <a:latin typeface="微軟正黑體" panose="020B0604030504040204" pitchFamily="34" charset="-120"/>
                <a:ea typeface="微軟正黑體" panose="020B0604030504040204" pitchFamily="34" charset="-120"/>
                <a:cs typeface="DFKaiShu-SB-Estd-BF"/>
              </a:rPr>
              <a:t>積分證明單</a:t>
            </a:r>
            <a:r>
              <a:rPr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400" b="1" dirty="0">
              <a:solidFill>
                <a:srgbClr val="9D3511"/>
              </a:solidFill>
              <a:latin typeface="Franklin Gothic Book" panose="020B0503020102020204" pitchFamily="34" charset="0"/>
              <a:ea typeface="微軟正黑體" panose="020B0604030504040204" pitchFamily="34" charset="-120"/>
              <a:cs typeface="Times New Roman" panose="02020603050405020304" pitchFamily="18" charset="0"/>
            </a:endParaRPr>
          </a:p>
          <a:p>
            <a:pPr marL="0" indent="0" eaLnBrk="0" fontAlgn="base" hangingPunct="0">
              <a:lnSpc>
                <a:spcPct val="120000"/>
              </a:lnSpc>
              <a:spcBef>
                <a:spcPct val="0"/>
              </a:spcBef>
              <a:spcAft>
                <a:spcPct val="0"/>
              </a:spcAft>
              <a:buNone/>
              <a:tabLst>
                <a:tab pos="561975" algn="l"/>
              </a:tabLst>
            </a:pPr>
            <a:r>
              <a:rPr lang="zh-TW" altLang="en-US" sz="3000" dirty="0">
                <a:latin typeface="微軟正黑體" panose="020B0604030504040204" pitchFamily="34" charset="-120"/>
                <a:ea typeface="微軟正黑體" panose="020B0604030504040204" pitchFamily="34" charset="-120"/>
                <a:cs typeface="Times New Roman" panose="02020603050405020304" pitchFamily="18" charset="0"/>
              </a:rPr>
              <a:t>「積分證明單列印」功能為提供國中端無法自</a:t>
            </a:r>
            <a:r>
              <a:rPr lang="en-US" altLang="zh-TW" sz="30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30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3000" dirty="0" smtClean="0">
                <a:latin typeface="微軟正黑體" panose="020B0604030504040204" pitchFamily="34" charset="-120"/>
                <a:ea typeface="微軟正黑體" panose="020B0604030504040204" pitchFamily="34" charset="-120"/>
                <a:cs typeface="Times New Roman" panose="02020603050405020304" pitchFamily="18" charset="0"/>
              </a:rPr>
              <a:t>校務</a:t>
            </a:r>
            <a:r>
              <a:rPr lang="zh-TW" altLang="en-US" sz="3000" dirty="0">
                <a:latin typeface="微軟正黑體" panose="020B0604030504040204" pitchFamily="34" charset="-120"/>
                <a:ea typeface="微軟正黑體" panose="020B0604030504040204" pitchFamily="34" charset="-120"/>
                <a:cs typeface="Times New Roman" panose="02020603050405020304" pitchFamily="18" charset="0"/>
              </a:rPr>
              <a:t>系統產出積分證明單時使用。</a:t>
            </a:r>
            <a:endParaRPr lang="zh-TW" altLang="en-US" sz="3000"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78</a:t>
            </a:fld>
            <a:endParaRPr lang="zh-TW" altLang="en-US" sz="2000" dirty="0">
              <a:solidFill>
                <a:schemeClr val="tx1"/>
              </a:solidFill>
            </a:endParaRPr>
          </a:p>
        </p:txBody>
      </p:sp>
      <p:sp>
        <p:nvSpPr>
          <p:cNvPr id="5" name="AutoShape 11"/>
          <p:cNvSpPr>
            <a:spLocks noChangeArrowheads="1"/>
          </p:cNvSpPr>
          <p:nvPr/>
        </p:nvSpPr>
        <p:spPr bwMode="auto">
          <a:xfrm>
            <a:off x="8308169" y="2960385"/>
            <a:ext cx="3134493" cy="2879411"/>
          </a:xfrm>
          <a:prstGeom prst="roundRect">
            <a:avLst>
              <a:gd name="adj" fmla="val 16079"/>
            </a:avLst>
          </a:prstGeom>
          <a:solidFill>
            <a:srgbClr val="FFFFFF"/>
          </a:solidFill>
          <a:ln w="38100">
            <a:solidFill>
              <a:srgbClr val="C00000"/>
            </a:solidFill>
            <a:round/>
            <a:headEnd/>
            <a:tailEnd/>
          </a:ln>
        </p:spPr>
        <p:txBody>
          <a:bodyPr vert="horz" wrap="square" lIns="36000" tIns="45720" rIns="36000" bIns="45720" numCol="1" anchor="ctr" anchorCtr="0" compatLnSpc="1">
            <a:prstTxWarp prst="textNoShape">
              <a:avLst/>
            </a:prstTxWarp>
          </a:bodyPr>
          <a:lstStyle>
            <a:lvl1pPr eaLnBrk="0" fontAlgn="base" hangingPunct="0">
              <a:spcBef>
                <a:spcPct val="0"/>
              </a:spcBef>
              <a:spcAft>
                <a:spcPct val="0"/>
              </a:spcAft>
              <a:tabLst>
                <a:tab pos="561975" algn="l"/>
              </a:tabLst>
              <a:defRPr>
                <a:solidFill>
                  <a:schemeClr val="tx1"/>
                </a:solidFill>
                <a:latin typeface="Arial" panose="020B0604020202020204" pitchFamily="34" charset="0"/>
              </a:defRPr>
            </a:lvl1pPr>
            <a:lvl2pPr eaLnBrk="0" fontAlgn="base" hangingPunct="0">
              <a:spcBef>
                <a:spcPct val="0"/>
              </a:spcBef>
              <a:spcAft>
                <a:spcPct val="0"/>
              </a:spcAft>
              <a:tabLst>
                <a:tab pos="561975" algn="l"/>
              </a:tabLst>
              <a:defRPr>
                <a:solidFill>
                  <a:schemeClr val="tx1"/>
                </a:solidFill>
                <a:latin typeface="Arial" panose="020B0604020202020204" pitchFamily="34" charset="0"/>
              </a:defRPr>
            </a:lvl2pPr>
            <a:lvl3pPr eaLnBrk="0" fontAlgn="base" hangingPunct="0">
              <a:spcBef>
                <a:spcPct val="0"/>
              </a:spcBef>
              <a:spcAft>
                <a:spcPct val="0"/>
              </a:spcAft>
              <a:tabLst>
                <a:tab pos="561975" algn="l"/>
              </a:tabLst>
              <a:defRPr>
                <a:solidFill>
                  <a:schemeClr val="tx1"/>
                </a:solidFill>
                <a:latin typeface="Arial" panose="020B0604020202020204" pitchFamily="34" charset="0"/>
              </a:defRPr>
            </a:lvl3pPr>
            <a:lvl4pPr eaLnBrk="0" fontAlgn="base" hangingPunct="0">
              <a:spcBef>
                <a:spcPct val="0"/>
              </a:spcBef>
              <a:spcAft>
                <a:spcPct val="0"/>
              </a:spcAft>
              <a:tabLst>
                <a:tab pos="561975" algn="l"/>
              </a:tabLst>
              <a:defRPr>
                <a:solidFill>
                  <a:schemeClr val="tx1"/>
                </a:solidFill>
                <a:latin typeface="Arial" panose="020B0604020202020204" pitchFamily="34" charset="0"/>
              </a:defRPr>
            </a:lvl4pPr>
            <a:lvl5pPr eaLnBrk="0" fontAlgn="base" hangingPunct="0">
              <a:spcBef>
                <a:spcPct val="0"/>
              </a:spcBef>
              <a:spcAft>
                <a:spcPct val="0"/>
              </a:spcAft>
              <a:tabLst>
                <a:tab pos="561975" algn="l"/>
              </a:tabLst>
              <a:defRPr>
                <a:solidFill>
                  <a:schemeClr val="tx1"/>
                </a:solidFill>
                <a:latin typeface="Arial" panose="020B0604020202020204" pitchFamily="34" charset="0"/>
              </a:defRPr>
            </a:lvl5pPr>
            <a:lvl6pPr eaLnBrk="0" fontAlgn="base" hangingPunct="0">
              <a:spcBef>
                <a:spcPct val="0"/>
              </a:spcBef>
              <a:spcAft>
                <a:spcPct val="0"/>
              </a:spcAft>
              <a:tabLst>
                <a:tab pos="561975" algn="l"/>
              </a:tabLst>
              <a:defRPr>
                <a:solidFill>
                  <a:schemeClr val="tx1"/>
                </a:solidFill>
                <a:latin typeface="Arial" panose="020B0604020202020204" pitchFamily="34" charset="0"/>
              </a:defRPr>
            </a:lvl6pPr>
            <a:lvl7pPr eaLnBrk="0" fontAlgn="base" hangingPunct="0">
              <a:spcBef>
                <a:spcPct val="0"/>
              </a:spcBef>
              <a:spcAft>
                <a:spcPct val="0"/>
              </a:spcAft>
              <a:tabLst>
                <a:tab pos="561975" algn="l"/>
              </a:tabLst>
              <a:defRPr>
                <a:solidFill>
                  <a:schemeClr val="tx1"/>
                </a:solidFill>
                <a:latin typeface="Arial" panose="020B0604020202020204" pitchFamily="34" charset="0"/>
              </a:defRPr>
            </a:lvl7pPr>
            <a:lvl8pPr eaLnBrk="0" fontAlgn="base" hangingPunct="0">
              <a:spcBef>
                <a:spcPct val="0"/>
              </a:spcBef>
              <a:spcAft>
                <a:spcPct val="0"/>
              </a:spcAft>
              <a:tabLst>
                <a:tab pos="561975" algn="l"/>
              </a:tabLst>
              <a:defRPr>
                <a:solidFill>
                  <a:schemeClr val="tx1"/>
                </a:solidFill>
                <a:latin typeface="Arial" panose="020B0604020202020204" pitchFamily="34" charset="0"/>
              </a:defRPr>
            </a:lvl8pPr>
            <a:lvl9pPr eaLnBrk="0" fontAlgn="base" hangingPunct="0">
              <a:spcBef>
                <a:spcPct val="0"/>
              </a:spcBef>
              <a:spcAft>
                <a:spcPct val="0"/>
              </a:spcAft>
              <a:tabLst>
                <a:tab pos="561975" algn="l"/>
              </a:tabLst>
              <a:defRPr>
                <a:solidFill>
                  <a:schemeClr val="tx1"/>
                </a:solidFill>
                <a:latin typeface="Arial" panose="020B0604020202020204" pitchFamily="34" charset="0"/>
              </a:defRPr>
            </a:lvl9pPr>
          </a:lstStyle>
          <a:p>
            <a:pPr>
              <a:spcBef>
                <a:spcPts val="600"/>
              </a:spcBef>
            </a:pPr>
            <a:r>
              <a:rPr lang="zh-TW" altLang="zh-TW" sz="20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操作方式：</a:t>
            </a:r>
            <a:endParaRPr lang="zh-TW" altLang="zh-TW" sz="2000" b="1" dirty="0">
              <a:latin typeface="微軟正黑體" panose="020B0604030504040204" pitchFamily="34" charset="-120"/>
              <a:ea typeface="微軟正黑體" panose="020B0604030504040204" pitchFamily="34" charset="-120"/>
            </a:endParaRPr>
          </a:p>
          <a:p>
            <a:pPr marL="263525" indent="-263525">
              <a:spcBef>
                <a:spcPts val="600"/>
              </a:spcBef>
            </a:pPr>
            <a:r>
              <a:rPr lang="zh-TW" altLang="en-US" sz="2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勾選欲列印積分證明單學生。</a:t>
            </a:r>
            <a:endParaRPr lang="zh-TW" altLang="en-US" sz="2000" dirty="0">
              <a:latin typeface="微軟正黑體" panose="020B0604030504040204" pitchFamily="34" charset="-120"/>
              <a:ea typeface="微軟正黑體" panose="020B0604030504040204" pitchFamily="34" charset="-120"/>
              <a:sym typeface="Wingdings 2" panose="05020102010507070707" pitchFamily="18" charset="2"/>
            </a:endParaRPr>
          </a:p>
          <a:p>
            <a:pPr marL="263525" indent="-263525">
              <a:spcBef>
                <a:spcPts val="600"/>
              </a:spcBef>
            </a:pPr>
            <a:r>
              <a:rPr lang="zh-TW" altLang="en-US" sz="2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rPr>
              <a:t></a:t>
            </a:r>
            <a:r>
              <a:rPr lang="zh-TW" altLang="en-US"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點取</a:t>
            </a:r>
            <a:r>
              <a:rPr lang="zh-TW" altLang="en-US"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「全部列印</a:t>
            </a:r>
            <a:r>
              <a:rPr lang="zh-TW" altLang="en-US"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」即產出</a:t>
            </a:r>
            <a:r>
              <a:rPr lang="zh-TW" altLang="en-US"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學生</a:t>
            </a:r>
            <a:endPar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3525" indent="-263525">
              <a:spcBef>
                <a:spcPts val="600"/>
              </a:spcBef>
            </a:pPr>
            <a:r>
              <a:rPr lang="en-US"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超額</a:t>
            </a:r>
            <a:r>
              <a:rPr lang="zh-TW" altLang="en-US"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r>
              <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2" panose="05020102010507070707" pitchFamily="18" charset="2"/>
            </a:endParaRPr>
          </a:p>
        </p:txBody>
      </p:sp>
      <p:sp>
        <p:nvSpPr>
          <p:cNvPr id="10" name="快取圖案 11"/>
          <p:cNvSpPr>
            <a:spLocks noChangeArrowheads="1"/>
          </p:cNvSpPr>
          <p:nvPr/>
        </p:nvSpPr>
        <p:spPr bwMode="auto">
          <a:xfrm>
            <a:off x="3586577" y="3533511"/>
            <a:ext cx="420382" cy="439413"/>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2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2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快取圖案 11"/>
          <p:cNvSpPr>
            <a:spLocks noChangeArrowheads="1"/>
          </p:cNvSpPr>
          <p:nvPr/>
        </p:nvSpPr>
        <p:spPr bwMode="auto">
          <a:xfrm>
            <a:off x="1065480" y="3452472"/>
            <a:ext cx="311700" cy="427997"/>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2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28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4" name="矩形 13"/>
          <p:cNvSpPr/>
          <p:nvPr/>
        </p:nvSpPr>
        <p:spPr>
          <a:xfrm>
            <a:off x="595754" y="3845819"/>
            <a:ext cx="1251153" cy="28104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3984092" y="3633253"/>
            <a:ext cx="380246" cy="2399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6587394" y="4180221"/>
            <a:ext cx="421225" cy="241070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(14/17)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3520853" y="3076574"/>
            <a:ext cx="993998" cy="2286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25787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1218612" y="1026172"/>
            <a:ext cx="5190476" cy="5676190"/>
          </a:xfrm>
          <a:prstGeom prst="rect">
            <a:avLst/>
          </a:prstGeom>
          <a:ln>
            <a:solidFill>
              <a:schemeClr val="accent1"/>
            </a:solidFill>
          </a:ln>
        </p:spPr>
      </p:pic>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79</a:t>
            </a:fld>
            <a:endParaRPr lang="zh-TW" altLang="en-US" sz="2000" dirty="0">
              <a:solidFill>
                <a:schemeClr val="tx1"/>
              </a:solidFill>
            </a:endParaRPr>
          </a:p>
        </p:txBody>
      </p:sp>
      <p:grpSp>
        <p:nvGrpSpPr>
          <p:cNvPr id="5" name="群組 4"/>
          <p:cNvGrpSpPr/>
          <p:nvPr/>
        </p:nvGrpSpPr>
        <p:grpSpPr>
          <a:xfrm>
            <a:off x="2153834" y="1548142"/>
            <a:ext cx="9082335" cy="4729518"/>
            <a:chOff x="2905866" y="1548142"/>
            <a:chExt cx="9082335" cy="4729518"/>
          </a:xfrm>
        </p:grpSpPr>
        <p:sp>
          <p:nvSpPr>
            <p:cNvPr id="10" name="矩形 9"/>
            <p:cNvSpPr/>
            <p:nvPr/>
          </p:nvSpPr>
          <p:spPr>
            <a:xfrm>
              <a:off x="2905866" y="5560687"/>
              <a:ext cx="2086113" cy="7169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快取圖案 11"/>
            <p:cNvSpPr>
              <a:spLocks noChangeArrowheads="1"/>
            </p:cNvSpPr>
            <p:nvPr/>
          </p:nvSpPr>
          <p:spPr bwMode="auto">
            <a:xfrm>
              <a:off x="7853671" y="2335794"/>
              <a:ext cx="4134530" cy="2719923"/>
            </a:xfrm>
            <a:prstGeom prst="roundRect">
              <a:avLst>
                <a:gd name="adj" fmla="val 16079"/>
              </a:avLst>
            </a:prstGeom>
            <a:solidFill>
              <a:schemeClr val="bg1"/>
            </a:solidFill>
            <a:ln w="38100">
              <a:solidFill>
                <a:srgbClr val="C00000"/>
              </a:solid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nSpc>
                  <a:spcPct val="115000"/>
                </a:lnSpc>
                <a:tabLst>
                  <a:tab pos="561975" algn="l"/>
                </a:tabLst>
              </a:pPr>
              <a:r>
                <a:rPr lang="en-US" altLang="zh-TW" sz="2800" b="1" dirty="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提醒</a:t>
              </a:r>
              <a:r>
                <a:rPr lang="zh-TW" altLang="en-US" sz="28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8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5000"/>
                </a:lnSpc>
                <a:tabLst>
                  <a:tab pos="561975" algn="l"/>
                </a:tabLst>
              </a:pPr>
              <a:r>
                <a:rPr lang="zh-TW" altLang="en-US" sz="2800" b="1"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a:t>
              </a: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加蓋免試生就讀之國中學校戳章，</a:t>
              </a:r>
              <a:r>
                <a:rPr lang="zh-TW" altLang="en-US" sz="28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未加蓋學校戳章之積分證明單視為無效。</a:t>
              </a:r>
            </a:p>
          </p:txBody>
        </p:sp>
        <p:cxnSp>
          <p:nvCxnSpPr>
            <p:cNvPr id="7" name="直線單箭頭接點 6"/>
            <p:cNvCxnSpPr>
              <a:stCxn id="6" idx="1"/>
            </p:cNvCxnSpPr>
            <p:nvPr/>
          </p:nvCxnSpPr>
          <p:spPr>
            <a:xfrm flipH="1">
              <a:off x="4991981" y="3695756"/>
              <a:ext cx="2861690" cy="207130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群組 8"/>
            <p:cNvGrpSpPr/>
            <p:nvPr/>
          </p:nvGrpSpPr>
          <p:grpSpPr>
            <a:xfrm>
              <a:off x="3090443" y="5560687"/>
              <a:ext cx="1901536" cy="716973"/>
              <a:chOff x="3090443" y="5560687"/>
              <a:chExt cx="1901536" cy="716973"/>
            </a:xfrm>
          </p:grpSpPr>
          <p:pic>
            <p:nvPicPr>
              <p:cNvPr id="2" name="圖片 1"/>
              <p:cNvPicPr>
                <a:picLocks noChangeAspect="1"/>
              </p:cNvPicPr>
              <p:nvPr/>
            </p:nvPicPr>
            <p:blipFill rotWithShape="1">
              <a:blip r:embed="rId4" cstate="email">
                <a:extLst>
                  <a:ext uri="{28A0092B-C50C-407E-A947-70E740481C1C}">
                    <a14:useLocalDpi xmlns:a14="http://schemas.microsoft.com/office/drawing/2010/main"/>
                  </a:ext>
                </a:extLst>
              </a:blip>
              <a:srcRect l="28021" t="86234" r="41443" b="1078"/>
              <a:stretch/>
            </p:blipFill>
            <p:spPr>
              <a:xfrm>
                <a:off x="3090443" y="5560687"/>
                <a:ext cx="1901536" cy="716973"/>
              </a:xfrm>
              <a:prstGeom prst="rect">
                <a:avLst/>
              </a:prstGeom>
            </p:spPr>
          </p:pic>
          <p:sp>
            <p:nvSpPr>
              <p:cNvPr id="8" name="文字方塊 7"/>
              <p:cNvSpPr txBox="1"/>
              <p:nvPr/>
            </p:nvSpPr>
            <p:spPr>
              <a:xfrm>
                <a:off x="3487213" y="5678204"/>
                <a:ext cx="1107996" cy="369332"/>
              </a:xfrm>
              <a:prstGeom prst="rect">
                <a:avLst/>
              </a:prstGeom>
              <a:noFill/>
            </p:spPr>
            <p:txBody>
              <a:bodyPr wrap="none" rtlCol="0">
                <a:spAutoFit/>
              </a:bodyPr>
              <a:lstStyle/>
              <a:p>
                <a:r>
                  <a:rPr lang="zh-TW" altLang="en-US" dirty="0" smtClean="0">
                    <a:solidFill>
                      <a:srgbClr val="0000FF"/>
                    </a:solidFill>
                    <a:latin typeface="標楷體" panose="03000509000000000000" pitchFamily="65" charset="-120"/>
                    <a:ea typeface="標楷體" panose="03000509000000000000" pitchFamily="65" charset="-120"/>
                  </a:rPr>
                  <a:t>教 務 處</a:t>
                </a:r>
                <a:endParaRPr lang="zh-TW" altLang="en-US" dirty="0">
                  <a:solidFill>
                    <a:srgbClr val="0000FF"/>
                  </a:solidFill>
                  <a:latin typeface="標楷體" panose="03000509000000000000" pitchFamily="65" charset="-120"/>
                  <a:ea typeface="標楷體" panose="03000509000000000000" pitchFamily="65" charset="-120"/>
                </a:endParaRPr>
              </a:p>
            </p:txBody>
          </p:sp>
        </p:grpSp>
        <p:sp>
          <p:nvSpPr>
            <p:cNvPr id="11" name="圓角矩形 10"/>
            <p:cNvSpPr/>
            <p:nvPr/>
          </p:nvSpPr>
          <p:spPr>
            <a:xfrm>
              <a:off x="4116495" y="1548142"/>
              <a:ext cx="410831" cy="208229"/>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 name="圓角矩形 12"/>
          <p:cNvSpPr/>
          <p:nvPr/>
        </p:nvSpPr>
        <p:spPr>
          <a:xfrm>
            <a:off x="1911598" y="1349463"/>
            <a:ext cx="823583" cy="198679"/>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(15/17)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sp>
        <p:nvSpPr>
          <p:cNvPr id="17" name="圓角矩形 16"/>
          <p:cNvSpPr/>
          <p:nvPr/>
        </p:nvSpPr>
        <p:spPr>
          <a:xfrm>
            <a:off x="5524501" y="1346565"/>
            <a:ext cx="395996" cy="201577"/>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5657851" y="1554793"/>
            <a:ext cx="643362" cy="201578"/>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5165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4173" y="1433538"/>
            <a:ext cx="11146055" cy="1969362"/>
          </a:xfrm>
          <a:prstGeom prst="rect">
            <a:avLst/>
          </a:prstGeom>
          <a:solidFill>
            <a:srgbClr val="FFFD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7" name="圓角化單一角落矩形 6"/>
          <p:cNvSpPr/>
          <p:nvPr/>
        </p:nvSpPr>
        <p:spPr>
          <a:xfrm>
            <a:off x="534172" y="3657601"/>
            <a:ext cx="11146056" cy="2444436"/>
          </a:xfrm>
          <a:prstGeom prst="round1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5" name="標題 1"/>
          <p:cNvSpPr txBox="1">
            <a:spLocks/>
          </p:cNvSpPr>
          <p:nvPr/>
        </p:nvSpPr>
        <p:spPr>
          <a:xfrm>
            <a:off x="364557" y="342239"/>
            <a:ext cx="114628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3500" b="1" dirty="0">
                <a:solidFill>
                  <a:srgbClr val="002060"/>
                </a:solidFill>
                <a:latin typeface="微軟正黑體" panose="020B0604030504040204" pitchFamily="34" charset="-120"/>
                <a:ea typeface="微軟正黑體" panose="020B0604030504040204" pitchFamily="34" charset="-120"/>
              </a:rPr>
              <a:t>大陸長期探親子女</a:t>
            </a:r>
            <a:r>
              <a:rPr lang="zh-TW" altLang="en-US" sz="3500" b="1" dirty="0" smtClean="0">
                <a:solidFill>
                  <a:srgbClr val="002060"/>
                </a:solidFill>
                <a:latin typeface="微軟正黑體" panose="020B0604030504040204" pitchFamily="34" charset="-120"/>
                <a:ea typeface="微軟正黑體" panose="020B0604030504040204" pitchFamily="34" charset="-120"/>
              </a:rPr>
              <a:t>報名資格（</a:t>
            </a:r>
            <a:r>
              <a:rPr lang="en-US" altLang="zh-TW" sz="3500" b="1" dirty="0" smtClean="0">
                <a:solidFill>
                  <a:srgbClr val="002060"/>
                </a:solidFill>
                <a:latin typeface="微軟正黑體" panose="020B0604030504040204" pitchFamily="34" charset="-120"/>
                <a:ea typeface="微軟正黑體" panose="020B0604030504040204" pitchFamily="34" charset="-120"/>
              </a:rPr>
              <a:t>2/10</a:t>
            </a:r>
            <a:r>
              <a:rPr lang="zh-TW" altLang="en-US" sz="3500" b="1" dirty="0" smtClean="0">
                <a:solidFill>
                  <a:srgbClr val="002060"/>
                </a:solidFill>
                <a:latin typeface="微軟正黑體" panose="020B0604030504040204" pitchFamily="34" charset="-120"/>
                <a:ea typeface="微軟正黑體" panose="020B0604030504040204" pitchFamily="34" charset="-120"/>
              </a:rPr>
              <a:t>）</a:t>
            </a:r>
            <a:endParaRPr lang="zh-TW" altLang="en-US" sz="3500" b="1" dirty="0">
              <a:solidFill>
                <a:srgbClr val="002060"/>
              </a:solidFill>
              <a:latin typeface="微軟正黑體" panose="020B0604030504040204" pitchFamily="34" charset="-120"/>
              <a:ea typeface="微軟正黑體" panose="020B0604030504040204" pitchFamily="34" charset="-120"/>
            </a:endParaRPr>
          </a:p>
        </p:txBody>
      </p:sp>
      <p:pic>
        <p:nvPicPr>
          <p:cNvPr id="9" name="Picture 10" descr="http://pic.qiantucdn.com/58pic/12/02/43/79x58PICspJ.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594654">
            <a:off x="332081" y="3516126"/>
            <a:ext cx="404182" cy="342000"/>
          </a:xfrm>
          <a:prstGeom prst="rect">
            <a:avLst/>
          </a:prstGeom>
          <a:noFill/>
        </p:spPr>
      </p:pic>
      <p:pic>
        <p:nvPicPr>
          <p:cNvPr id="10" name="Picture 10" descr="http://pic.qiantucdn.com/58pic/12/02/43/79x58PICspJ.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729448">
            <a:off x="277488" y="1466173"/>
            <a:ext cx="513368" cy="341464"/>
          </a:xfrm>
          <a:prstGeom prst="rect">
            <a:avLst/>
          </a:prstGeom>
          <a:noFill/>
        </p:spPr>
      </p:pic>
      <p:sp>
        <p:nvSpPr>
          <p:cNvPr id="2" name="投影片編號版面配置區 1"/>
          <p:cNvSpPr>
            <a:spLocks noGrp="1"/>
          </p:cNvSpPr>
          <p:nvPr>
            <p:ph type="sldNum" sz="quarter" idx="12"/>
          </p:nvPr>
        </p:nvSpPr>
        <p:spPr>
          <a:xfrm>
            <a:off x="9324000" y="6408000"/>
            <a:ext cx="2743200" cy="365125"/>
          </a:xfrm>
        </p:spPr>
        <p:txBody>
          <a:bodyPr vert="horz" lIns="91440" tIns="45720" rIns="91440" bIns="45720" rtlCol="0" anchor="ctr"/>
          <a:lstStyle/>
          <a:p>
            <a:fld id="{97006424-D9F2-4793-8C2C-FF1240B9B1D0}" type="slidenum">
              <a:rPr lang="zh-TW" altLang="en-US" sz="2000">
                <a:solidFill>
                  <a:schemeClr val="tx1"/>
                </a:solidFill>
              </a:rPr>
              <a:pPr/>
              <a:t>8</a:t>
            </a:fld>
            <a:endParaRPr lang="zh-TW" altLang="en-US" sz="2000" dirty="0">
              <a:solidFill>
                <a:schemeClr val="tx1"/>
              </a:solidFill>
            </a:endParaRPr>
          </a:p>
        </p:txBody>
      </p:sp>
      <p:sp>
        <p:nvSpPr>
          <p:cNvPr id="3" name="內容版面配置區 2"/>
          <p:cNvSpPr>
            <a:spLocks noGrp="1"/>
          </p:cNvSpPr>
          <p:nvPr>
            <p:ph idx="1"/>
          </p:nvPr>
        </p:nvSpPr>
        <p:spPr>
          <a:xfrm>
            <a:off x="534173" y="1550159"/>
            <a:ext cx="11027102" cy="5138980"/>
          </a:xfrm>
        </p:spPr>
        <p:txBody>
          <a:bodyPr>
            <a:noAutofit/>
          </a:bodyPr>
          <a:lstStyle/>
          <a:p>
            <a:pPr marL="0" indent="0" algn="just">
              <a:lnSpc>
                <a:spcPct val="100000"/>
              </a:lnSpc>
              <a:spcAft>
                <a:spcPts val="1200"/>
              </a:spcAft>
              <a:buNone/>
            </a:pPr>
            <a:r>
              <a:rPr lang="zh-TW" altLang="en-US" sz="2600" b="1" dirty="0" smtClean="0">
                <a:latin typeface="微軟正黑體" panose="020B0604030504040204" pitchFamily="34" charset="-120"/>
                <a:ea typeface="微軟正黑體" panose="020B0604030504040204" pitchFamily="34" charset="-120"/>
              </a:rPr>
              <a:t>大陸</a:t>
            </a:r>
            <a:r>
              <a:rPr lang="zh-TW" altLang="en-US" sz="2600" b="1" dirty="0">
                <a:latin typeface="微軟正黑體" panose="020B0604030504040204" pitchFamily="34" charset="-120"/>
                <a:ea typeface="微軟正黑體" panose="020B0604030504040204" pitchFamily="34" charset="-120"/>
              </a:rPr>
              <a:t>地區</a:t>
            </a:r>
            <a:r>
              <a:rPr lang="zh-TW" altLang="en-US" sz="2600" b="1" dirty="0" smtClean="0">
                <a:latin typeface="微軟正黑體" panose="020B0604030504040204" pitchFamily="34" charset="-120"/>
                <a:ea typeface="微軟正黑體" panose="020B0604030504040204" pitchFamily="34" charset="-120"/>
              </a:rPr>
              <a:t>人民來臺居留</a:t>
            </a:r>
            <a:r>
              <a:rPr lang="zh-TW" altLang="en-US" sz="2600" b="1" dirty="0">
                <a:latin typeface="微軟正黑體" panose="020B0604030504040204" pitchFamily="34" charset="-120"/>
                <a:ea typeface="微軟正黑體" panose="020B0604030504040204" pitchFamily="34" charset="-120"/>
              </a:rPr>
              <a:t>符合「大陸地區人民進入臺灣地區許可辦法」第</a:t>
            </a:r>
            <a:r>
              <a:rPr lang="en-US" altLang="zh-TW" sz="2600" b="1" dirty="0">
                <a:latin typeface="微軟正黑體" panose="020B0604030504040204" pitchFamily="34" charset="-120"/>
                <a:ea typeface="微軟正黑體" panose="020B0604030504040204" pitchFamily="34" charset="-120"/>
              </a:rPr>
              <a:t>24</a:t>
            </a:r>
            <a:r>
              <a:rPr lang="zh-TW" altLang="en-US" sz="2600" b="1" dirty="0">
                <a:latin typeface="微軟正黑體" panose="020B0604030504040204" pitchFamily="34" charset="-120"/>
                <a:ea typeface="微軟正黑體" panose="020B0604030504040204" pitchFamily="34" charset="-120"/>
              </a:rPr>
              <a:t>條第</a:t>
            </a:r>
            <a:r>
              <a:rPr lang="en-US" altLang="zh-TW" sz="2600" b="1" dirty="0">
                <a:latin typeface="微軟正黑體" panose="020B0604030504040204" pitchFamily="34" charset="-120"/>
                <a:ea typeface="微軟正黑體" panose="020B0604030504040204" pitchFamily="34" charset="-120"/>
              </a:rPr>
              <a:t>1</a:t>
            </a:r>
            <a:r>
              <a:rPr lang="zh-TW" altLang="en-US" sz="2600" b="1" dirty="0">
                <a:latin typeface="微軟正黑體" panose="020B0604030504040204" pitchFamily="34" charset="-120"/>
                <a:ea typeface="微軟正黑體" panose="020B0604030504040204" pitchFamily="34" charset="-120"/>
              </a:rPr>
              <a:t>項規定</a:t>
            </a:r>
            <a:r>
              <a:rPr lang="zh-TW" altLang="en-US" sz="2600" b="1" dirty="0" smtClean="0">
                <a:latin typeface="微軟正黑體" panose="020B0604030504040204" pitchFamily="34" charset="-120"/>
                <a:ea typeface="微軟正黑體" panose="020B0604030504040204" pitchFamily="34" charset="-120"/>
              </a:rPr>
              <a:t>，且具有</a:t>
            </a:r>
            <a:r>
              <a:rPr lang="zh-TW" altLang="en-US" sz="2600" b="1" dirty="0">
                <a:latin typeface="微軟正黑體" panose="020B0604030504040204" pitchFamily="34" charset="-120"/>
                <a:ea typeface="微軟正黑體" panose="020B0604030504040204" pitchFamily="34" charset="-120"/>
              </a:rPr>
              <a:t>就讀五專學校需求者，</a:t>
            </a:r>
            <a:r>
              <a:rPr lang="zh-TW" altLang="en-US" sz="2600" b="1" dirty="0" smtClean="0">
                <a:latin typeface="微軟正黑體" panose="020B0604030504040204" pitchFamily="34" charset="-120"/>
                <a:ea typeface="微軟正黑體" panose="020B0604030504040204" pitchFamily="34" charset="-120"/>
              </a:rPr>
              <a:t>可以</a:t>
            </a:r>
            <a:r>
              <a:rPr lang="zh-TW" altLang="en-US" sz="2600" b="1" dirty="0" smtClean="0">
                <a:solidFill>
                  <a:srgbClr val="C00000"/>
                </a:solidFill>
                <a:latin typeface="微軟正黑體" panose="020B0604030504040204" pitchFamily="34" charset="-120"/>
                <a:ea typeface="微軟正黑體" panose="020B0604030504040204" pitchFamily="34" charset="-120"/>
              </a:rPr>
              <a:t>「</a:t>
            </a:r>
            <a:r>
              <a:rPr lang="zh-TW" altLang="en-US" sz="2600" b="1" dirty="0">
                <a:solidFill>
                  <a:srgbClr val="C00000"/>
                </a:solidFill>
                <a:latin typeface="微軟正黑體" panose="020B0604030504040204" pitchFamily="34" charset="-120"/>
                <a:ea typeface="微軟正黑體" panose="020B0604030504040204" pitchFamily="34" charset="-120"/>
              </a:rPr>
              <a:t>大陸長期探親子女」</a:t>
            </a:r>
            <a:r>
              <a:rPr lang="zh-TW" altLang="en-US" sz="2600" b="1" dirty="0" smtClean="0">
                <a:latin typeface="微軟正黑體" panose="020B0604030504040204" pitchFamily="34" charset="-120"/>
                <a:ea typeface="微軟正黑體" panose="020B0604030504040204" pitchFamily="34" charset="-120"/>
              </a:rPr>
              <a:t>身分報名五專優先免試入學招生，報名須檢</a:t>
            </a:r>
            <a:r>
              <a:rPr lang="zh-TW" altLang="en-US" sz="2600" b="1" dirty="0">
                <a:latin typeface="微軟正黑體" panose="020B0604030504040204" pitchFamily="34" charset="-120"/>
                <a:ea typeface="微軟正黑體" panose="020B0604030504040204" pitchFamily="34" charset="-120"/>
              </a:rPr>
              <a:t>附</a:t>
            </a:r>
            <a:r>
              <a:rPr lang="zh-TW" altLang="en-US" sz="2600" b="1" dirty="0" smtClean="0">
                <a:latin typeface="微軟正黑體" panose="020B0604030504040204" pitchFamily="34" charset="-120"/>
                <a:ea typeface="微軟正黑體" panose="020B0604030504040204" pitchFamily="34" charset="-120"/>
              </a:rPr>
              <a:t>下列資格審查文件，並</a:t>
            </a:r>
            <a:r>
              <a:rPr lang="en-US" altLang="zh-TW" sz="2600" b="1" dirty="0" smtClean="0">
                <a:latin typeface="微軟正黑體" panose="020B0604030504040204" pitchFamily="34" charset="-120"/>
                <a:ea typeface="微軟正黑體" panose="020B0604030504040204" pitchFamily="34" charset="-120"/>
              </a:rPr>
              <a:t/>
            </a:r>
            <a:br>
              <a:rPr lang="en-US" altLang="zh-TW" sz="2600" b="1" dirty="0" smtClean="0">
                <a:latin typeface="微軟正黑體" panose="020B0604030504040204" pitchFamily="34" charset="-120"/>
                <a:ea typeface="微軟正黑體" panose="020B0604030504040204" pitchFamily="34" charset="-120"/>
              </a:rPr>
            </a:br>
            <a:r>
              <a:rPr lang="zh-TW" altLang="en-US" sz="2600" b="1" dirty="0" smtClean="0">
                <a:solidFill>
                  <a:srgbClr val="C00000"/>
                </a:solidFill>
                <a:latin typeface="微軟正黑體" panose="020B0604030504040204" pitchFamily="34" charset="-120"/>
                <a:ea typeface="微軟正黑體" panose="020B0604030504040204" pitchFamily="34" charset="-120"/>
              </a:rPr>
              <a:t>限以</a:t>
            </a:r>
            <a:r>
              <a:rPr lang="zh-TW" altLang="en-US" sz="2600" b="1" u="sng" dirty="0" smtClean="0">
                <a:solidFill>
                  <a:srgbClr val="C00000"/>
                </a:solidFill>
                <a:latin typeface="微軟正黑體" panose="020B0604030504040204" pitchFamily="34" charset="-120"/>
                <a:ea typeface="微軟正黑體" panose="020B0604030504040204" pitchFamily="34" charset="-120"/>
              </a:rPr>
              <a:t>「國中學校集體報名</a:t>
            </a:r>
            <a:r>
              <a:rPr lang="zh-TW" altLang="en-US" sz="2600" b="1" u="sng" dirty="0">
                <a:solidFill>
                  <a:srgbClr val="C00000"/>
                </a:solidFill>
                <a:latin typeface="微軟正黑體" panose="020B0604030504040204" pitchFamily="34" charset="-120"/>
                <a:ea typeface="微軟正黑體" panose="020B0604030504040204" pitchFamily="34" charset="-120"/>
              </a:rPr>
              <a:t>」或「個別網路報名」方式</a:t>
            </a:r>
            <a:r>
              <a:rPr lang="zh-TW" altLang="en-US" sz="2600" b="1" u="sng" dirty="0" smtClean="0">
                <a:solidFill>
                  <a:srgbClr val="C00000"/>
                </a:solidFill>
                <a:latin typeface="微軟正黑體" panose="020B0604030504040204" pitchFamily="34" charset="-120"/>
                <a:ea typeface="微軟正黑體" panose="020B0604030504040204" pitchFamily="34" charset="-120"/>
              </a:rPr>
              <a:t>報名</a:t>
            </a:r>
            <a:endParaRPr lang="en-US" altLang="zh-TW" sz="2600" b="1" u="sng" dirty="0" smtClean="0">
              <a:solidFill>
                <a:srgbClr val="C00000"/>
              </a:solidFill>
              <a:latin typeface="微軟正黑體" panose="020B0604030504040204" pitchFamily="34" charset="-120"/>
              <a:ea typeface="微軟正黑體" panose="020B0604030504040204" pitchFamily="34" charset="-120"/>
            </a:endParaRPr>
          </a:p>
          <a:p>
            <a:pPr marL="457200" lvl="1" indent="0" algn="just">
              <a:lnSpc>
                <a:spcPct val="110000"/>
              </a:lnSpc>
              <a:buNone/>
            </a:pPr>
            <a:endParaRPr lang="en-US" altLang="zh-TW" sz="2200" b="1" dirty="0" smtClean="0">
              <a:solidFill>
                <a:srgbClr val="0033CC"/>
              </a:solidFill>
              <a:latin typeface="微軟正黑體" panose="020B0604030504040204" pitchFamily="34" charset="-120"/>
              <a:ea typeface="微軟正黑體" panose="020B0604030504040204" pitchFamily="34" charset="-120"/>
            </a:endParaRPr>
          </a:p>
          <a:p>
            <a:pPr marL="808038" lvl="1" indent="-350838" algn="just">
              <a:lnSpc>
                <a:spcPts val="2100"/>
              </a:lnSpc>
              <a:buFont typeface="+mj-lt"/>
              <a:buAutoNum type="arabicParenR"/>
              <a:defRPr/>
            </a:pPr>
            <a:r>
              <a:rPr lang="zh-TW" altLang="zh-TW" sz="2000" b="1" dirty="0">
                <a:solidFill>
                  <a:srgbClr val="0033CC"/>
                </a:solidFill>
                <a:latin typeface="微軟正黑體" panose="020B0604030504040204" pitchFamily="34" charset="-120"/>
                <a:ea typeface="微軟正黑體" panose="020B0604030504040204" pitchFamily="34" charset="-120"/>
              </a:rPr>
              <a:t>一般生報名表</a:t>
            </a:r>
            <a:r>
              <a:rPr lang="zh-TW" altLang="en-US" sz="2000" b="1" dirty="0">
                <a:solidFill>
                  <a:srgbClr val="0033CC"/>
                </a:solidFill>
                <a:latin typeface="微軟正黑體" panose="020B0604030504040204" pitchFamily="34" charset="-120"/>
                <a:ea typeface="微軟正黑體" panose="020B0604030504040204" pitchFamily="34" charset="-120"/>
              </a:rPr>
              <a:t>（並在大陸長期探親子女欄位勾選）</a:t>
            </a:r>
            <a:endParaRPr lang="en-US" altLang="zh-TW" sz="2000" b="1" dirty="0">
              <a:solidFill>
                <a:srgbClr val="0033CC"/>
              </a:solidFill>
              <a:latin typeface="微軟正黑體" panose="020B0604030504040204" pitchFamily="34" charset="-120"/>
              <a:ea typeface="微軟正黑體" panose="020B0604030504040204" pitchFamily="34" charset="-120"/>
            </a:endParaRPr>
          </a:p>
          <a:p>
            <a:pPr marL="808038" lvl="1" indent="-350838" algn="just">
              <a:lnSpc>
                <a:spcPts val="2100"/>
              </a:lnSpc>
              <a:buFont typeface="+mj-lt"/>
              <a:buAutoNum type="arabicParenR"/>
              <a:defRPr/>
            </a:pPr>
            <a:r>
              <a:rPr lang="zh-TW" altLang="en-US" sz="2000" b="1" dirty="0">
                <a:solidFill>
                  <a:srgbClr val="0033CC"/>
                </a:solidFill>
                <a:latin typeface="微軟正黑體" panose="020B0604030504040204" pitchFamily="34" charset="-120"/>
                <a:ea typeface="微軟正黑體" panose="020B0604030504040204" pitchFamily="34" charset="-120"/>
              </a:rPr>
              <a:t>免試生居留證或入出境許可證影本</a:t>
            </a:r>
            <a:endParaRPr lang="en-US" altLang="zh-TW" sz="2000" b="1" dirty="0">
              <a:solidFill>
                <a:srgbClr val="0033CC"/>
              </a:solidFill>
              <a:latin typeface="微軟正黑體" panose="020B0604030504040204" pitchFamily="34" charset="-120"/>
              <a:ea typeface="微軟正黑體" panose="020B0604030504040204" pitchFamily="34" charset="-120"/>
            </a:endParaRPr>
          </a:p>
          <a:p>
            <a:pPr marL="808038" lvl="1" indent="-350838" algn="just">
              <a:lnSpc>
                <a:spcPts val="2100"/>
              </a:lnSpc>
              <a:buFont typeface="+mj-lt"/>
              <a:buAutoNum type="arabicParenR"/>
              <a:defRPr/>
            </a:pPr>
            <a:r>
              <a:rPr lang="zh-TW" altLang="en-US" sz="2000" b="1" dirty="0">
                <a:solidFill>
                  <a:srgbClr val="0033CC"/>
                </a:solidFill>
                <a:latin typeface="微軟正黑體" panose="020B0604030504040204" pitchFamily="34" charset="-120"/>
                <a:ea typeface="微軟正黑體" panose="020B0604030504040204" pitchFamily="34" charset="-120"/>
              </a:rPr>
              <a:t>來臺未滿</a:t>
            </a:r>
            <a:r>
              <a:rPr lang="en-US" altLang="zh-TW" sz="2000" b="1" dirty="0">
                <a:solidFill>
                  <a:srgbClr val="0033CC"/>
                </a:solidFill>
                <a:latin typeface="微軟正黑體" panose="020B0604030504040204" pitchFamily="34" charset="-120"/>
                <a:ea typeface="微軟正黑體" panose="020B0604030504040204" pitchFamily="34" charset="-120"/>
              </a:rPr>
              <a:t>1</a:t>
            </a:r>
            <a:r>
              <a:rPr lang="zh-TW" altLang="en-US" sz="2000" b="1" dirty="0">
                <a:solidFill>
                  <a:srgbClr val="0033CC"/>
                </a:solidFill>
                <a:latin typeface="微軟正黑體" panose="020B0604030504040204" pitchFamily="34" charset="-120"/>
                <a:ea typeface="微軟正黑體" panose="020B0604030504040204" pitchFamily="34" charset="-120"/>
              </a:rPr>
              <a:t>年者須</a:t>
            </a:r>
            <a:r>
              <a:rPr lang="zh-TW" altLang="zh-TW" sz="2000" b="1" dirty="0">
                <a:solidFill>
                  <a:srgbClr val="0033CC"/>
                </a:solidFill>
                <a:latin typeface="微軟正黑體" panose="020B0604030504040204" pitchFamily="34" charset="-120"/>
                <a:ea typeface="微軟正黑體" panose="020B0604030504040204" pitchFamily="34" charset="-120"/>
              </a:rPr>
              <a:t>中央衛生主管機關指定醫院出具之健康檢查合格證明</a:t>
            </a:r>
            <a:r>
              <a:rPr lang="zh-TW" altLang="en-US" sz="2000" b="1" dirty="0">
                <a:solidFill>
                  <a:srgbClr val="0033CC"/>
                </a:solidFill>
                <a:latin typeface="微軟正黑體" panose="020B0604030504040204" pitchFamily="34" charset="-120"/>
                <a:ea typeface="微軟正黑體" panose="020B0604030504040204" pitchFamily="34" charset="-120"/>
              </a:rPr>
              <a:t>或來臺超過</a:t>
            </a:r>
            <a:r>
              <a:rPr lang="en-US" altLang="zh-TW" sz="2000" b="1" dirty="0">
                <a:solidFill>
                  <a:srgbClr val="0033CC"/>
                </a:solidFill>
                <a:latin typeface="微軟正黑體" panose="020B0604030504040204" pitchFamily="34" charset="-120"/>
                <a:ea typeface="微軟正黑體" panose="020B0604030504040204" pitchFamily="34" charset="-120"/>
              </a:rPr>
              <a:t>1</a:t>
            </a:r>
            <a:r>
              <a:rPr lang="zh-TW" altLang="en-US" sz="2000" b="1" dirty="0">
                <a:solidFill>
                  <a:srgbClr val="0033CC"/>
                </a:solidFill>
                <a:latin typeface="微軟正黑體" panose="020B0604030504040204" pitchFamily="34" charset="-120"/>
                <a:ea typeface="微軟正黑體" panose="020B0604030504040204" pitchFamily="34" charset="-120"/>
              </a:rPr>
              <a:t>年以上之免試生，提出臺灣地區就讀學校期間之體檢合格證明</a:t>
            </a:r>
            <a:endParaRPr lang="zh-TW" altLang="zh-TW" sz="2000" b="1" dirty="0">
              <a:solidFill>
                <a:srgbClr val="0033CC"/>
              </a:solidFill>
              <a:latin typeface="微軟正黑體" panose="020B0604030504040204" pitchFamily="34" charset="-120"/>
              <a:ea typeface="微軟正黑體" panose="020B0604030504040204" pitchFamily="34" charset="-120"/>
            </a:endParaRPr>
          </a:p>
          <a:p>
            <a:pPr marL="808038" lvl="1" indent="-350838" algn="just">
              <a:lnSpc>
                <a:spcPts val="2100"/>
              </a:lnSpc>
              <a:buFont typeface="+mj-lt"/>
              <a:buAutoNum type="arabicParenR"/>
              <a:defRPr/>
            </a:pPr>
            <a:r>
              <a:rPr lang="zh-TW" altLang="zh-TW" sz="2000" b="1" dirty="0">
                <a:solidFill>
                  <a:srgbClr val="0033CC"/>
                </a:solidFill>
                <a:latin typeface="微軟正黑體" panose="020B0604030504040204" pitchFamily="34" charset="-120"/>
                <a:ea typeface="微軟正黑體" panose="020B0604030504040204" pitchFamily="34" charset="-120"/>
              </a:rPr>
              <a:t>學歷證明文件</a:t>
            </a:r>
            <a:r>
              <a:rPr lang="zh-TW" altLang="en-US" sz="2000" b="1" dirty="0">
                <a:solidFill>
                  <a:srgbClr val="0033CC"/>
                </a:solidFill>
                <a:latin typeface="微軟正黑體" panose="020B0604030504040204" pitchFamily="34" charset="-120"/>
                <a:ea typeface="微軟正黑體" panose="020B0604030504040204" pitchFamily="34" charset="-120"/>
              </a:rPr>
              <a:t>及就學成績單</a:t>
            </a:r>
            <a:endParaRPr lang="en-US" altLang="zh-TW" sz="2000" b="1" dirty="0">
              <a:solidFill>
                <a:srgbClr val="0033CC"/>
              </a:solidFill>
              <a:latin typeface="微軟正黑體" panose="020B0604030504040204" pitchFamily="34" charset="-120"/>
              <a:ea typeface="微軟正黑體" panose="020B0604030504040204" pitchFamily="34" charset="-120"/>
            </a:endParaRPr>
          </a:p>
          <a:p>
            <a:pPr marL="808038" lvl="1" indent="-350838" algn="just">
              <a:lnSpc>
                <a:spcPts val="2100"/>
              </a:lnSpc>
              <a:buFont typeface="+mj-lt"/>
              <a:buAutoNum type="arabicParenR"/>
              <a:defRPr/>
            </a:pPr>
            <a:r>
              <a:rPr lang="zh-TW" altLang="zh-TW" sz="2000" b="1" dirty="0">
                <a:solidFill>
                  <a:srgbClr val="0033CC"/>
                </a:solidFill>
                <a:latin typeface="微軟正黑體" panose="020B0604030504040204" pitchFamily="34" charset="-120"/>
                <a:ea typeface="微軟正黑體" panose="020B0604030504040204" pitchFamily="34" charset="-120"/>
              </a:rPr>
              <a:t>免試生</a:t>
            </a:r>
            <a:r>
              <a:rPr lang="zh-TW" altLang="en-US" sz="2000" b="1" dirty="0">
                <a:solidFill>
                  <a:srgbClr val="0033CC"/>
                </a:solidFill>
                <a:latin typeface="微軟正黑體" panose="020B0604030504040204" pitchFamily="34" charset="-120"/>
                <a:ea typeface="微軟正黑體" panose="020B0604030504040204" pitchFamily="34" charset="-120"/>
              </a:rPr>
              <a:t>父或母之</a:t>
            </a:r>
            <a:r>
              <a:rPr lang="zh-TW" altLang="zh-TW" sz="2000" b="1" dirty="0">
                <a:solidFill>
                  <a:srgbClr val="0033CC"/>
                </a:solidFill>
                <a:latin typeface="微軟正黑體" panose="020B0604030504040204" pitchFamily="34" charset="-120"/>
                <a:ea typeface="微軟正黑體" panose="020B0604030504040204" pitchFamily="34" charset="-120"/>
              </a:rPr>
              <a:t>臺灣地區入出境許可證影本</a:t>
            </a:r>
            <a:r>
              <a:rPr lang="zh-TW" altLang="en-US" sz="2000" b="1" dirty="0">
                <a:solidFill>
                  <a:srgbClr val="0033CC"/>
                </a:solidFill>
                <a:latin typeface="微軟正黑體" panose="020B0604030504040204" pitchFamily="34" charset="-120"/>
                <a:ea typeface="微軟正黑體" panose="020B0604030504040204" pitchFamily="34" charset="-120"/>
              </a:rPr>
              <a:t>，及免試生母或父之中華民國國民身分證影本</a:t>
            </a:r>
            <a:endParaRPr lang="zh-TW" altLang="zh-TW" sz="2000" b="1" dirty="0">
              <a:solidFill>
                <a:srgbClr val="0033CC"/>
              </a:solidFill>
              <a:latin typeface="微軟正黑體" panose="020B0604030504040204" pitchFamily="34" charset="-120"/>
              <a:ea typeface="微軟正黑體" panose="020B0604030504040204" pitchFamily="34" charset="-120"/>
            </a:endParaRPr>
          </a:p>
          <a:p>
            <a:pPr marL="808038" lvl="1" indent="-350838" algn="just">
              <a:lnSpc>
                <a:spcPts val="2100"/>
              </a:lnSpc>
              <a:buFont typeface="+mj-lt"/>
              <a:buAutoNum type="arabicParenR"/>
              <a:defRPr/>
            </a:pPr>
            <a:r>
              <a:rPr lang="zh-TW" altLang="en-US" sz="2000" b="1" dirty="0">
                <a:solidFill>
                  <a:srgbClr val="0033CC"/>
                </a:solidFill>
                <a:latin typeface="微軟正黑體" panose="020B0604030504040204" pitchFamily="34" charset="-120"/>
                <a:ea typeface="微軟正黑體" panose="020B0604030504040204" pitchFamily="34" charset="-120"/>
              </a:rPr>
              <a:t>國中學校</a:t>
            </a:r>
            <a:r>
              <a:rPr lang="zh-TW" altLang="zh-TW" sz="2000" b="1" dirty="0">
                <a:solidFill>
                  <a:srgbClr val="0033CC"/>
                </a:solidFill>
                <a:latin typeface="微軟正黑體" panose="020B0604030504040204" pitchFamily="34" charset="-120"/>
                <a:ea typeface="微軟正黑體" panose="020B0604030504040204" pitchFamily="34" charset="-120"/>
              </a:rPr>
              <a:t>出具</a:t>
            </a:r>
            <a:r>
              <a:rPr lang="zh-TW" altLang="en-US" sz="2000" b="1" dirty="0">
                <a:solidFill>
                  <a:srgbClr val="0033CC"/>
                </a:solidFill>
                <a:latin typeface="微軟正黑體" panose="020B0604030504040204" pitchFamily="34" charset="-120"/>
                <a:ea typeface="微軟正黑體" panose="020B0604030504040204" pitchFamily="34" charset="-120"/>
              </a:rPr>
              <a:t>「</a:t>
            </a:r>
            <a:r>
              <a:rPr lang="en-US" altLang="zh-TW" sz="2000" b="1" dirty="0" smtClean="0">
                <a:solidFill>
                  <a:srgbClr val="0033CC"/>
                </a:solidFill>
                <a:latin typeface="微軟正黑體" panose="020B0604030504040204" pitchFamily="34" charset="-120"/>
                <a:ea typeface="微軟正黑體" panose="020B0604030504040204" pitchFamily="34" charset="-120"/>
              </a:rPr>
              <a:t>109</a:t>
            </a:r>
            <a:r>
              <a:rPr lang="zh-TW" altLang="zh-TW" sz="2000" b="1" dirty="0" smtClean="0">
                <a:solidFill>
                  <a:srgbClr val="0033CC"/>
                </a:solidFill>
                <a:latin typeface="微軟正黑體" panose="020B0604030504040204" pitchFamily="34" charset="-120"/>
                <a:ea typeface="微軟正黑體" panose="020B0604030504040204" pitchFamily="34" charset="-120"/>
              </a:rPr>
              <a:t>學年</a:t>
            </a:r>
            <a:r>
              <a:rPr lang="zh-TW" altLang="zh-TW" sz="2000" b="1" dirty="0">
                <a:solidFill>
                  <a:srgbClr val="0033CC"/>
                </a:solidFill>
                <a:latin typeface="微軟正黑體" panose="020B0604030504040204" pitchFamily="34" charset="-120"/>
                <a:ea typeface="微軟正黑體" panose="020B0604030504040204" pitchFamily="34" charset="-120"/>
              </a:rPr>
              <a:t>度五專入學專用</a:t>
            </a:r>
            <a:r>
              <a:rPr lang="zh-TW" altLang="en-US" sz="2000" b="1" dirty="0">
                <a:solidFill>
                  <a:srgbClr val="0033CC"/>
                </a:solidFill>
                <a:latin typeface="微軟正黑體" panose="020B0604030504040204" pitchFamily="34" charset="-120"/>
                <a:ea typeface="微軟正黑體" panose="020B0604030504040204" pitchFamily="34" charset="-120"/>
              </a:rPr>
              <a:t>優先</a:t>
            </a:r>
            <a:r>
              <a:rPr lang="zh-TW" altLang="zh-TW" sz="2000" b="1" dirty="0">
                <a:solidFill>
                  <a:srgbClr val="0033CC"/>
                </a:solidFill>
                <a:latin typeface="微軟正黑體" panose="020B0604030504040204" pitchFamily="34" charset="-120"/>
                <a:ea typeface="微軟正黑體" panose="020B0604030504040204" pitchFamily="34" charset="-120"/>
              </a:rPr>
              <a:t>免試入學超額比序項目積分證明單</a:t>
            </a:r>
            <a:r>
              <a:rPr lang="zh-TW" altLang="en-US" sz="2000" b="1" dirty="0">
                <a:solidFill>
                  <a:srgbClr val="0033CC"/>
                </a:solidFill>
                <a:latin typeface="微軟正黑體" panose="020B0604030504040204" pitchFamily="34" charset="-120"/>
                <a:ea typeface="微軟正黑體" panose="020B0604030504040204" pitchFamily="34" charset="-120"/>
              </a:rPr>
              <a:t>」正本</a:t>
            </a:r>
            <a:endParaRPr lang="zh-TW" altLang="en-US" sz="2000" b="1" dirty="0"/>
          </a:p>
        </p:txBody>
      </p:sp>
    </p:spTree>
    <p:extLst>
      <p:ext uri="{BB962C8B-B14F-4D97-AF65-F5344CB8AC3E}">
        <p14:creationId xmlns:p14="http://schemas.microsoft.com/office/powerpoint/2010/main" val="3397142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80</a:t>
            </a:fld>
            <a:endParaRPr lang="zh-TW" altLang="en-US" sz="2000" dirty="0">
              <a:solidFill>
                <a:schemeClr val="tx1"/>
              </a:solidFill>
            </a:endParaRPr>
          </a:p>
        </p:txBody>
      </p:sp>
      <p:sp>
        <p:nvSpPr>
          <p:cNvPr id="8" name="矩形 7"/>
          <p:cNvSpPr/>
          <p:nvPr/>
        </p:nvSpPr>
        <p:spPr>
          <a:xfrm>
            <a:off x="966952" y="1027577"/>
            <a:ext cx="10577327" cy="1631216"/>
          </a:xfrm>
          <a:prstGeom prst="rect">
            <a:avLst/>
          </a:prstGeom>
        </p:spPr>
        <p:txBody>
          <a:bodyPr wrap="square">
            <a:spAutoFit/>
          </a:bodyPr>
          <a:lstStyle/>
          <a:p>
            <a:pPr>
              <a:lnSpc>
                <a:spcPts val="3000"/>
              </a:lnSpc>
              <a:spcBef>
                <a:spcPts val="600"/>
              </a:spcBef>
              <a:spcAft>
                <a:spcPts val="600"/>
              </a:spcAft>
            </a:pPr>
            <a:r>
              <a:rPr lang="zh-TW" altLang="en-US" sz="2000" dirty="0">
                <a:latin typeface="微軟正黑體" panose="020B0604030504040204" pitchFamily="34" charset="-120"/>
                <a:ea typeface="微軟正黑體" panose="020B0604030504040204" pitchFamily="34" charset="-120"/>
              </a:rPr>
              <a:t>「</a:t>
            </a:r>
            <a:r>
              <a:rPr lang="en-US" altLang="zh-TW" sz="2000" b="1" dirty="0" smtClean="0">
                <a:solidFill>
                  <a:srgbClr val="0000FF"/>
                </a:solidFill>
                <a:latin typeface="微軟正黑體" panose="020B0604030504040204" pitchFamily="34" charset="-120"/>
                <a:ea typeface="微軟正黑體" panose="020B0604030504040204" pitchFamily="34" charset="-120"/>
              </a:rPr>
              <a:t>109</a:t>
            </a:r>
            <a:r>
              <a:rPr lang="zh-TW" altLang="en-US" sz="2000" b="1" dirty="0" smtClean="0">
                <a:solidFill>
                  <a:srgbClr val="0000FF"/>
                </a:solidFill>
                <a:latin typeface="微軟正黑體" panose="020B0604030504040204" pitchFamily="34" charset="-120"/>
                <a:ea typeface="微軟正黑體" panose="020B0604030504040204" pitchFamily="34" charset="-120"/>
              </a:rPr>
              <a:t>學年</a:t>
            </a:r>
            <a:r>
              <a:rPr lang="zh-TW" altLang="en-US" sz="2000" b="1" dirty="0">
                <a:solidFill>
                  <a:srgbClr val="0000FF"/>
                </a:solidFill>
                <a:latin typeface="微軟正黑體" panose="020B0604030504040204" pitchFamily="34" charset="-120"/>
                <a:ea typeface="微軟正黑體" panose="020B0604030504040204" pitchFamily="34" charset="-120"/>
              </a:rPr>
              <a:t>度五專入學專用優先免試入學超額比序項目積分證明單輔助列印系統</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提供國中學校列印免試生積分證明單，開放時間為</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109</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年</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4</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月</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22</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日</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10:00</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起至</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5</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月</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22</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日</a:t>
            </a:r>
            <a:r>
              <a:rPr lang="en-US" altLang="zh-TW" sz="2000" b="1" u="heavy" dirty="0" smtClean="0">
                <a:solidFill>
                  <a:srgbClr val="FF0000"/>
                </a:solidFill>
                <a:latin typeface="微軟正黑體" panose="020B0604030504040204" pitchFamily="34" charset="-120"/>
                <a:ea typeface="微軟正黑體" panose="020B0604030504040204" pitchFamily="34" charset="-120"/>
              </a:rPr>
              <a:t>17:00</a:t>
            </a:r>
            <a:r>
              <a:rPr lang="zh-TW" altLang="en-US" sz="2000" b="1" u="heavy" dirty="0" smtClean="0">
                <a:solidFill>
                  <a:srgbClr val="FF0000"/>
                </a:solidFill>
                <a:latin typeface="微軟正黑體" panose="020B0604030504040204" pitchFamily="34" charset="-120"/>
                <a:ea typeface="微軟正黑體" panose="020B0604030504040204" pitchFamily="34" charset="-120"/>
              </a:rPr>
              <a:t>止</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000" u="sng" dirty="0" smtClean="0">
                <a:latin typeface="微軟正黑體" panose="020B0604030504040204" pitchFamily="34" charset="-120"/>
                <a:ea typeface="微軟正黑體" panose="020B0604030504040204" pitchFamily="34" charset="-120"/>
              </a:rPr>
              <a:t>請</a:t>
            </a:r>
            <a:r>
              <a:rPr lang="zh-TW" altLang="en-US" sz="2000" u="sng" dirty="0">
                <a:latin typeface="微軟正黑體" panose="020B0604030504040204" pitchFamily="34" charset="-120"/>
                <a:ea typeface="微軟正黑體" panose="020B0604030504040204" pitchFamily="34" charset="-120"/>
              </a:rPr>
              <a:t>上五專優先免試入學招生網站</a:t>
            </a:r>
            <a:r>
              <a:rPr lang="en-US" altLang="zh-TW" sz="2000" u="sng" dirty="0">
                <a:latin typeface="微軟正黑體" panose="020B0604030504040204" pitchFamily="34" charset="-120"/>
                <a:ea typeface="微軟正黑體" panose="020B0604030504040204" pitchFamily="34" charset="-120"/>
              </a:rPr>
              <a:t>/</a:t>
            </a:r>
            <a:r>
              <a:rPr lang="zh-TW" altLang="en-US" sz="2000" u="sng" dirty="0">
                <a:latin typeface="微軟正黑體" panose="020B0604030504040204" pitchFamily="34" charset="-120"/>
                <a:ea typeface="微軟正黑體" panose="020B0604030504040204" pitchFamily="34" charset="-120"/>
              </a:rPr>
              <a:t>「國中學校作業系統」點選連結</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https://www.jctv.ntut.edu.tw/u5/</a:t>
            </a:r>
            <a:r>
              <a:rPr lang="zh-TW" altLang="en-US" sz="2000" dirty="0" smtClean="0">
                <a:latin typeface="微軟正黑體" panose="020B0604030504040204" pitchFamily="34" charset="-120"/>
                <a:ea typeface="微軟正黑體" panose="020B0604030504040204" pitchFamily="34" charset="-120"/>
              </a:rPr>
              <a:t>）</a:t>
            </a:r>
            <a:endParaRPr lang="zh-TW" altLang="zh-TW" sz="2000" dirty="0">
              <a:latin typeface="微軟正黑體" panose="020B0604030504040204" pitchFamily="34" charset="-120"/>
              <a:ea typeface="微軟正黑體" panose="020B0604030504040204" pitchFamily="34" charset="-120"/>
            </a:endParaRPr>
          </a:p>
        </p:txBody>
      </p:sp>
      <p:sp>
        <p:nvSpPr>
          <p:cNvPr id="7" name="標題 1"/>
          <p:cNvSpPr txBox="1">
            <a:spLocks/>
          </p:cNvSpPr>
          <p:nvPr/>
        </p:nvSpPr>
        <p:spPr>
          <a:xfrm>
            <a:off x="125742" y="176066"/>
            <a:ext cx="11802979"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600" b="1" cap="small" dirty="0">
                <a:solidFill>
                  <a:srgbClr val="002060"/>
                </a:solidFill>
                <a:latin typeface="微軟正黑體" panose="020B0604030504040204" pitchFamily="34" charset="-120"/>
                <a:ea typeface="微軟正黑體" panose="020B0604030504040204" pitchFamily="34" charset="-120"/>
              </a:rPr>
              <a:t>報名</a:t>
            </a:r>
            <a:r>
              <a:rPr lang="zh-TW" altLang="zh-TW" sz="3600" b="1" cap="small" dirty="0">
                <a:solidFill>
                  <a:srgbClr val="002060"/>
                </a:solidFill>
                <a:latin typeface="微軟正黑體" panose="020B0604030504040204" pitchFamily="34" charset="-120"/>
                <a:ea typeface="微軟正黑體" panose="020B0604030504040204" pitchFamily="34" charset="-120"/>
              </a:rPr>
              <a:t>繳交</a:t>
            </a:r>
            <a:r>
              <a:rPr lang="zh-TW" altLang="zh-TW" sz="3600" b="1" cap="small" dirty="0" smtClean="0">
                <a:solidFill>
                  <a:srgbClr val="002060"/>
                </a:solidFill>
                <a:latin typeface="微軟正黑體" panose="020B0604030504040204" pitchFamily="34" charset="-120"/>
                <a:ea typeface="微軟正黑體" panose="020B0604030504040204" pitchFamily="34" charset="-120"/>
              </a:rPr>
              <a:t>資料</a:t>
            </a:r>
            <a:r>
              <a:rPr lang="en-US" altLang="zh-TW" sz="3600" b="1" cap="small" dirty="0" smtClean="0">
                <a:solidFill>
                  <a:srgbClr val="002060"/>
                </a:solidFill>
                <a:latin typeface="微軟正黑體" panose="020B0604030504040204" pitchFamily="34" charset="-120"/>
                <a:ea typeface="微軟正黑體" panose="020B0604030504040204" pitchFamily="34" charset="-120"/>
              </a:rPr>
              <a:t>(16/17)</a:t>
            </a:r>
            <a:endParaRPr lang="zh-TW" altLang="en-US" sz="4000" b="1" cap="small" dirty="0">
              <a:solidFill>
                <a:srgbClr val="00206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45962" y="2796027"/>
            <a:ext cx="6762538" cy="3794535"/>
          </a:xfrm>
          <a:prstGeom prst="rect">
            <a:avLst/>
          </a:prstGeom>
          <a:ln>
            <a:solidFill>
              <a:schemeClr val="accent1"/>
            </a:solidFill>
          </a:ln>
        </p:spPr>
      </p:pic>
    </p:spTree>
    <p:extLst>
      <p:ext uri="{BB962C8B-B14F-4D97-AF65-F5344CB8AC3E}">
        <p14:creationId xmlns:p14="http://schemas.microsoft.com/office/powerpoint/2010/main" val="3698401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1861132" y="2401569"/>
            <a:ext cx="7645840" cy="3972838"/>
          </a:xfrm>
          <a:prstGeom prst="rect">
            <a:avLst/>
          </a:prstGeom>
          <a:ln>
            <a:solidFill>
              <a:schemeClr val="accent1"/>
            </a:solidFill>
          </a:ln>
        </p:spPr>
      </p:pic>
      <p:sp>
        <p:nvSpPr>
          <p:cNvPr id="16" name="矩形 15"/>
          <p:cNvSpPr/>
          <p:nvPr/>
        </p:nvSpPr>
        <p:spPr>
          <a:xfrm>
            <a:off x="0" y="1841485"/>
            <a:ext cx="12191999" cy="434468"/>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81</a:t>
            </a:fld>
            <a:endParaRPr lang="zh-TW" altLang="en-US" sz="2000" dirty="0">
              <a:solidFill>
                <a:schemeClr val="tx1"/>
              </a:solidFill>
            </a:endParaRPr>
          </a:p>
        </p:txBody>
      </p:sp>
      <p:sp>
        <p:nvSpPr>
          <p:cNvPr id="7" name="Rectangle 16"/>
          <p:cNvSpPr>
            <a:spLocks noChangeArrowheads="1"/>
          </p:cNvSpPr>
          <p:nvPr/>
        </p:nvSpPr>
        <p:spPr bwMode="auto">
          <a:xfrm>
            <a:off x="1533233" y="900916"/>
            <a:ext cx="8824795" cy="143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25392" numCol="1" anchor="ctr" anchorCtr="0" compatLnSpc="1">
            <a:prstTxWarp prst="textNoShape">
              <a:avLst/>
            </a:prstTxWarp>
            <a:spAutoFit/>
          </a:bodyPr>
          <a:lstStyle>
            <a:lvl1pPr eaLnBrk="0" fontAlgn="base" hangingPunct="0">
              <a:spcBef>
                <a:spcPct val="0"/>
              </a:spcBef>
              <a:spcAft>
                <a:spcPct val="0"/>
              </a:spcAft>
              <a:tabLst>
                <a:tab pos="561975" algn="l"/>
              </a:tabLst>
              <a:defRPr>
                <a:solidFill>
                  <a:schemeClr val="tx1"/>
                </a:solidFill>
                <a:latin typeface="Arial" panose="020B0604020202020204" pitchFamily="34" charset="0"/>
              </a:defRPr>
            </a:lvl1pPr>
            <a:lvl2pPr eaLnBrk="0" fontAlgn="base" hangingPunct="0">
              <a:spcBef>
                <a:spcPct val="0"/>
              </a:spcBef>
              <a:spcAft>
                <a:spcPct val="0"/>
              </a:spcAft>
              <a:tabLst>
                <a:tab pos="561975" algn="l"/>
              </a:tabLst>
              <a:defRPr>
                <a:solidFill>
                  <a:schemeClr val="tx1"/>
                </a:solidFill>
                <a:latin typeface="Arial" panose="020B0604020202020204" pitchFamily="34" charset="0"/>
              </a:defRPr>
            </a:lvl2pPr>
            <a:lvl3pPr eaLnBrk="0" fontAlgn="base" hangingPunct="0">
              <a:spcBef>
                <a:spcPct val="0"/>
              </a:spcBef>
              <a:spcAft>
                <a:spcPct val="0"/>
              </a:spcAft>
              <a:tabLst>
                <a:tab pos="561975" algn="l"/>
              </a:tabLst>
              <a:defRPr>
                <a:solidFill>
                  <a:schemeClr val="tx1"/>
                </a:solidFill>
                <a:latin typeface="Arial" panose="020B0604020202020204" pitchFamily="34" charset="0"/>
              </a:defRPr>
            </a:lvl3pPr>
            <a:lvl4pPr eaLnBrk="0" fontAlgn="base" hangingPunct="0">
              <a:spcBef>
                <a:spcPct val="0"/>
              </a:spcBef>
              <a:spcAft>
                <a:spcPct val="0"/>
              </a:spcAft>
              <a:tabLst>
                <a:tab pos="561975" algn="l"/>
              </a:tabLst>
              <a:defRPr>
                <a:solidFill>
                  <a:schemeClr val="tx1"/>
                </a:solidFill>
                <a:latin typeface="Arial" panose="020B0604020202020204" pitchFamily="34" charset="0"/>
              </a:defRPr>
            </a:lvl4pPr>
            <a:lvl5pPr eaLnBrk="0" fontAlgn="base" hangingPunct="0">
              <a:spcBef>
                <a:spcPct val="0"/>
              </a:spcBef>
              <a:spcAft>
                <a:spcPct val="0"/>
              </a:spcAft>
              <a:tabLst>
                <a:tab pos="561975" algn="l"/>
              </a:tabLst>
              <a:defRPr>
                <a:solidFill>
                  <a:schemeClr val="tx1"/>
                </a:solidFill>
                <a:latin typeface="Arial" panose="020B0604020202020204" pitchFamily="34" charset="0"/>
              </a:defRPr>
            </a:lvl5pPr>
            <a:lvl6pPr eaLnBrk="0" fontAlgn="base" hangingPunct="0">
              <a:spcBef>
                <a:spcPct val="0"/>
              </a:spcBef>
              <a:spcAft>
                <a:spcPct val="0"/>
              </a:spcAft>
              <a:tabLst>
                <a:tab pos="561975" algn="l"/>
              </a:tabLst>
              <a:defRPr>
                <a:solidFill>
                  <a:schemeClr val="tx1"/>
                </a:solidFill>
                <a:latin typeface="Arial" panose="020B0604020202020204" pitchFamily="34" charset="0"/>
              </a:defRPr>
            </a:lvl6pPr>
            <a:lvl7pPr eaLnBrk="0" fontAlgn="base" hangingPunct="0">
              <a:spcBef>
                <a:spcPct val="0"/>
              </a:spcBef>
              <a:spcAft>
                <a:spcPct val="0"/>
              </a:spcAft>
              <a:tabLst>
                <a:tab pos="561975" algn="l"/>
              </a:tabLst>
              <a:defRPr>
                <a:solidFill>
                  <a:schemeClr val="tx1"/>
                </a:solidFill>
                <a:latin typeface="Arial" panose="020B0604020202020204" pitchFamily="34" charset="0"/>
              </a:defRPr>
            </a:lvl7pPr>
            <a:lvl8pPr eaLnBrk="0" fontAlgn="base" hangingPunct="0">
              <a:spcBef>
                <a:spcPct val="0"/>
              </a:spcBef>
              <a:spcAft>
                <a:spcPct val="0"/>
              </a:spcAft>
              <a:tabLst>
                <a:tab pos="561975" algn="l"/>
              </a:tabLst>
              <a:defRPr>
                <a:solidFill>
                  <a:schemeClr val="tx1"/>
                </a:solidFill>
                <a:latin typeface="Arial" panose="020B0604020202020204" pitchFamily="34" charset="0"/>
              </a:defRPr>
            </a:lvl8pPr>
            <a:lvl9pPr eaLnBrk="0" fontAlgn="base" hangingPunct="0">
              <a:spcBef>
                <a:spcPct val="0"/>
              </a:spcBef>
              <a:spcAft>
                <a:spcPct val="0"/>
              </a:spcAft>
              <a:tabLst>
                <a:tab pos="561975" algn="l"/>
              </a:tabLst>
              <a:defRPr>
                <a:solidFill>
                  <a:schemeClr val="tx1"/>
                </a:solidFill>
                <a:latin typeface="Arial" panose="020B0604020202020204" pitchFamily="34" charset="0"/>
              </a:defRPr>
            </a:lvl9pPr>
          </a:lstStyle>
          <a:p>
            <a:pPr>
              <a:spcBef>
                <a:spcPts val="600"/>
              </a:spcBef>
              <a:spcAft>
                <a:spcPts val="600"/>
              </a:spcAft>
            </a:pPr>
            <a:r>
              <a:rPr lang="zh-TW" altLang="zh-TW" sz="2800" b="1" dirty="0" smtClean="0">
                <a:solidFill>
                  <a:srgbClr val="0070C0"/>
                </a:solidFill>
                <a:latin typeface="微軟正黑體" panose="020B0604030504040204" pitchFamily="34" charset="-120"/>
                <a:ea typeface="微軟正黑體" panose="020B0604030504040204" pitchFamily="34" charset="-120"/>
                <a:cs typeface="DFKaiShu-SB-Estd-BF"/>
              </a:rPr>
              <a:t>查詢</a:t>
            </a:r>
            <a:r>
              <a:rPr lang="zh-TW" altLang="zh-TW" sz="2800" b="1" dirty="0">
                <a:solidFill>
                  <a:srgbClr val="0070C0"/>
                </a:solidFill>
                <a:latin typeface="微軟正黑體" panose="020B0604030504040204" pitchFamily="34" charset="-120"/>
                <a:ea typeface="微軟正黑體" panose="020B0604030504040204" pitchFamily="34" charset="-120"/>
                <a:cs typeface="DFKaiShu-SB-Estd-BF"/>
              </a:rPr>
              <a:t>是否已繳費</a:t>
            </a:r>
            <a:endParaRPr lang="zh-TW" altLang="zh-TW" sz="28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400"/>
              </a:lnSpc>
            </a:pPr>
            <a:r>
              <a:rPr lang="zh-TW" altLang="zh-TW" sz="2400" dirty="0">
                <a:latin typeface="微軟正黑體" panose="020B0604030504040204" pitchFamily="34" charset="-120"/>
                <a:ea typeface="微軟正黑體" panose="020B0604030504040204" pitchFamily="34" charset="-120"/>
                <a:cs typeface="Times New Roman" panose="02020603050405020304" pitchFamily="18" charset="0"/>
              </a:rPr>
              <a:t>報名費確認收訖無誤後</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zh-TW" sz="2400" dirty="0">
                <a:latin typeface="微軟正黑體" panose="020B0604030504040204" pitchFamily="34" charset="-120"/>
                <a:ea typeface="微軟正黑體" panose="020B0604030504040204" pitchFamily="34" charset="-120"/>
                <a:cs typeface="Times New Roman" panose="02020603050405020304" pitchFamily="18" charset="0"/>
              </a:rPr>
              <a:t>更新繳費狀態</a:t>
            </a:r>
            <a:r>
              <a:rPr lang="zh-TW" altLang="zh-TW" sz="2400" dirty="0" smtClean="0">
                <a:latin typeface="微軟正黑體" panose="020B0604030504040204" pitchFamily="34" charset="-120"/>
                <a:ea typeface="微軟正黑體" panose="020B0604030504040204" pitchFamily="34" charset="-120"/>
                <a:cs typeface="Times New Roman" panose="02020603050405020304" pitchFamily="18" charset="0"/>
              </a:rPr>
              <a:t>資訊。</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400"/>
              </a:lnSpc>
            </a:pPr>
            <a:r>
              <a:rPr lang="zh-TW" altLang="en-US" sz="24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注意</a:t>
            </a:r>
            <a:r>
              <a:rPr lang="en-US" altLang="zh-TW" sz="24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請確認</a:t>
            </a:r>
            <a:r>
              <a:rPr lang="zh-TW" altLang="en-US" sz="24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en-US"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繳費帳號</a:t>
            </a:r>
            <a:r>
              <a:rPr lang="zh-TW" altLang="en-US" sz="24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sz="24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u="sng"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列印繳費單</a:t>
            </a:r>
            <a:r>
              <a:rPr lang="zh-TW" altLang="en-US" sz="24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」之帳號相符。</a:t>
            </a:r>
            <a:endParaRPr lang="zh-TW" altLang="zh-TW" dirty="0"/>
          </a:p>
        </p:txBody>
      </p:sp>
      <p:sp>
        <p:nvSpPr>
          <p:cNvPr id="9" name="Rectangle 17"/>
          <p:cNvSpPr>
            <a:spLocks noChangeArrowheads="1"/>
          </p:cNvSpPr>
          <p:nvPr/>
        </p:nvSpPr>
        <p:spPr bwMode="auto">
          <a:xfrm>
            <a:off x="1676401" y="577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18"/>
          <p:cNvSpPr>
            <a:spLocks noChangeArrowheads="1"/>
          </p:cNvSpPr>
          <p:nvPr/>
        </p:nvSpPr>
        <p:spPr bwMode="auto">
          <a:xfrm>
            <a:off x="1676401" y="577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0" name="Rectangle 23"/>
          <p:cNvSpPr>
            <a:spLocks noChangeArrowheads="1"/>
          </p:cNvSpPr>
          <p:nvPr/>
        </p:nvSpPr>
        <p:spPr bwMode="auto">
          <a:xfrm>
            <a:off x="1676401" y="1270170"/>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zh-TW" altLang="zh-TW" sz="600"/>
          </a:p>
          <a:p>
            <a:pPr eaLnBrk="0" fontAlgn="base" hangingPunct="0">
              <a:spcBef>
                <a:spcPct val="0"/>
              </a:spcBef>
              <a:spcAft>
                <a:spcPct val="0"/>
              </a:spcAft>
            </a:pPr>
            <a:r>
              <a:rPr lang="zh-TW" altLang="zh-TW">
                <a:latin typeface="Arial" panose="020B0604020202020204" pitchFamily="34" charset="0"/>
              </a:rPr>
              <a:t/>
            </a:r>
            <a:br>
              <a:rPr lang="zh-TW" altLang="zh-TW">
                <a:latin typeface="Arial" panose="020B0604020202020204" pitchFamily="34" charset="0"/>
              </a:rPr>
            </a:br>
            <a:endParaRPr lang="zh-TW" altLang="zh-TW">
              <a:latin typeface="Arial" panose="020B0604020202020204" pitchFamily="34" charset="0"/>
            </a:endParaRPr>
          </a:p>
          <a:p>
            <a:pPr eaLnBrk="0" fontAlgn="base" hangingPunct="0">
              <a:spcBef>
                <a:spcPct val="0"/>
              </a:spcBef>
              <a:spcAft>
                <a:spcPct val="0"/>
              </a:spcAft>
            </a:pPr>
            <a:endParaRPr lang="zh-TW" altLang="zh-TW">
              <a:latin typeface="Arial" panose="020B0604020202020204" pitchFamily="34" charset="0"/>
            </a:endParaRPr>
          </a:p>
        </p:txBody>
      </p:sp>
      <p:sp>
        <p:nvSpPr>
          <p:cNvPr id="21" name="Rectangle 25"/>
          <p:cNvSpPr>
            <a:spLocks noChangeArrowheads="1"/>
          </p:cNvSpPr>
          <p:nvPr/>
        </p:nvSpPr>
        <p:spPr bwMode="auto">
          <a:xfrm>
            <a:off x="1676401" y="1331724"/>
            <a:ext cx="18473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zh-TW" sz="1400">
              <a:solidFill>
                <a:srgbClr val="000000"/>
              </a:solidFill>
              <a:latin typeface="Perpetua" panose="02020502060401020303" pitchFamily="18" charset="0"/>
              <a:ea typeface="標楷體" panose="03000509000000000000" pitchFamily="65" charset="-120"/>
              <a:cs typeface="Times New Roman" panose="02020603050405020304" pitchFamily="18" charset="0"/>
            </a:endParaRPr>
          </a:p>
          <a:p>
            <a:pPr eaLnBrk="0" fontAlgn="base" hangingPunct="0">
              <a:spcBef>
                <a:spcPct val="0"/>
              </a:spcBef>
              <a:spcAft>
                <a:spcPct val="0"/>
              </a:spcAft>
            </a:pPr>
            <a:r>
              <a:rPr lang="en-US" altLang="zh-TW" sz="1400">
                <a:solidFill>
                  <a:srgbClr val="000000"/>
                </a:solidFill>
                <a:latin typeface="Perpetua" panose="02020502060401020303" pitchFamily="18" charset="0"/>
                <a:ea typeface="標楷體" panose="03000509000000000000" pitchFamily="65" charset="-120"/>
                <a:cs typeface="Times New Roman" panose="02020603050405020304" pitchFamily="18" charset="0"/>
              </a:rPr>
              <a:t/>
            </a:r>
            <a:br>
              <a:rPr lang="en-US" altLang="zh-TW" sz="1400">
                <a:solidFill>
                  <a:srgbClr val="000000"/>
                </a:solidFill>
                <a:latin typeface="Perpetua" panose="02020502060401020303" pitchFamily="18" charset="0"/>
                <a:ea typeface="標楷體" panose="03000509000000000000" pitchFamily="65" charset="-120"/>
                <a:cs typeface="Times New Roman" panose="02020603050405020304" pitchFamily="18" charset="0"/>
              </a:rPr>
            </a:br>
            <a:endParaRPr lang="en-US" altLang="zh-TW" sz="600"/>
          </a:p>
          <a:p>
            <a:pPr eaLnBrk="0" fontAlgn="base" hangingPunct="0">
              <a:spcBef>
                <a:spcPct val="0"/>
              </a:spcBef>
              <a:spcAft>
                <a:spcPct val="0"/>
              </a:spcAft>
            </a:pPr>
            <a:endParaRPr lang="en-US" altLang="zh-TW">
              <a:latin typeface="Arial" panose="020B0604020202020204" pitchFamily="34" charset="0"/>
            </a:endParaRPr>
          </a:p>
        </p:txBody>
      </p:sp>
      <p:sp>
        <p:nvSpPr>
          <p:cNvPr id="19" name="標題 1"/>
          <p:cNvSpPr txBox="1">
            <a:spLocks/>
          </p:cNvSpPr>
          <p:nvPr/>
        </p:nvSpPr>
        <p:spPr>
          <a:xfrm>
            <a:off x="0" y="176066"/>
            <a:ext cx="12192000"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smtClean="0">
                <a:solidFill>
                  <a:srgbClr val="002060"/>
                </a:solidFill>
                <a:latin typeface="微軟正黑體" panose="020B0604030504040204" pitchFamily="34" charset="-120"/>
                <a:ea typeface="微軟正黑體" panose="020B0604030504040204" pitchFamily="34" charset="-120"/>
              </a:rPr>
              <a:t>5</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報名資料</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確認送出及</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列印</a:t>
            </a:r>
            <a:r>
              <a:rPr lang="en-US" altLang="zh-TW" sz="4000" b="1" cap="small" dirty="0" smtClean="0">
                <a:solidFill>
                  <a:srgbClr val="002060"/>
                </a:solidFill>
                <a:latin typeface="微軟正黑體" panose="020B0604030504040204" pitchFamily="34" charset="-120"/>
                <a:ea typeface="微軟正黑體" panose="020B0604030504040204" pitchFamily="34" charset="-120"/>
              </a:rPr>
              <a:t>-</a:t>
            </a:r>
            <a:r>
              <a:rPr lang="zh-TW" altLang="en-US" sz="3200" b="1" cap="small" dirty="0" smtClean="0">
                <a:solidFill>
                  <a:srgbClr val="002060"/>
                </a:solidFill>
                <a:latin typeface="微軟正黑體" panose="020B0604030504040204" pitchFamily="34" charset="-120"/>
                <a:ea typeface="微軟正黑體" panose="020B0604030504040204" pitchFamily="34" charset="-120"/>
              </a:rPr>
              <a:t>報名</a:t>
            </a:r>
            <a:r>
              <a:rPr lang="zh-TW" altLang="en-US" sz="3200" b="1" cap="small" dirty="0">
                <a:solidFill>
                  <a:srgbClr val="002060"/>
                </a:solidFill>
                <a:latin typeface="微軟正黑體" panose="020B0604030504040204" pitchFamily="34" charset="-120"/>
                <a:ea typeface="微軟正黑體" panose="020B0604030504040204" pitchFamily="34" charset="-120"/>
              </a:rPr>
              <a:t>費繳交情況 </a:t>
            </a:r>
            <a:r>
              <a:rPr lang="en-US" altLang="zh-TW" sz="3200" b="1" cap="small" dirty="0" smtClean="0">
                <a:solidFill>
                  <a:srgbClr val="002060"/>
                </a:solidFill>
                <a:latin typeface="微軟正黑體" panose="020B0604030504040204" pitchFamily="34" charset="-120"/>
                <a:ea typeface="微軟正黑體" panose="020B0604030504040204" pitchFamily="34" charset="-120"/>
              </a:rPr>
              <a:t>(17/17)</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30" name="矩形 29"/>
          <p:cNvSpPr/>
          <p:nvPr/>
        </p:nvSpPr>
        <p:spPr>
          <a:xfrm>
            <a:off x="2070699" y="6428363"/>
            <a:ext cx="7436273" cy="369332"/>
          </a:xfrm>
          <a:prstGeom prst="rect">
            <a:avLst/>
          </a:prstGeom>
        </p:spPr>
        <p:txBody>
          <a:bodyPr wrap="square">
            <a:spAutoFit/>
          </a:bodyPr>
          <a:lstStyle/>
          <a:p>
            <a:r>
              <a:rPr lang="zh-TW" altLang="en-US" b="1" dirty="0" smtClean="0">
                <a:solidFill>
                  <a:srgbClr val="0070C0"/>
                </a:solidFill>
                <a:latin typeface="微軟正黑體" panose="020B0604030504040204" pitchFamily="34" charset="-120"/>
                <a:ea typeface="微軟正黑體" panose="020B0604030504040204" pitchFamily="34" charset="-120"/>
              </a:rPr>
              <a:t>此範例</a:t>
            </a:r>
            <a:r>
              <a:rPr lang="zh-TW" altLang="en-US" b="1" dirty="0">
                <a:solidFill>
                  <a:srgbClr val="0070C0"/>
                </a:solidFill>
                <a:latin typeface="微軟正黑體" panose="020B0604030504040204" pitchFamily="34" charset="-120"/>
                <a:ea typeface="微軟正黑體" panose="020B0604030504040204" pitchFamily="34" charset="-120"/>
              </a:rPr>
              <a:t>為國中</a:t>
            </a:r>
            <a:r>
              <a:rPr lang="zh-TW" altLang="en-US" b="1" dirty="0" smtClean="0">
                <a:solidFill>
                  <a:srgbClr val="0070C0"/>
                </a:solidFill>
                <a:latin typeface="微軟正黑體" panose="020B0604030504040204" pitchFamily="34" charset="-120"/>
                <a:ea typeface="微軟正黑體" panose="020B0604030504040204" pitchFamily="34" charset="-120"/>
              </a:rPr>
              <a:t>學校共有</a:t>
            </a:r>
            <a:r>
              <a:rPr lang="zh-TW" altLang="en-US" b="1" dirty="0">
                <a:solidFill>
                  <a:srgbClr val="0070C0"/>
                </a:solidFill>
                <a:latin typeface="微軟正黑體" panose="020B0604030504040204" pitchFamily="34" charset="-120"/>
                <a:ea typeface="微軟正黑體" panose="020B0604030504040204" pitchFamily="34" charset="-120"/>
              </a:rPr>
              <a:t>兩筆報名紀錄，</a:t>
            </a:r>
            <a:r>
              <a:rPr lang="zh-TW" altLang="en-US" b="1" u="sng" dirty="0">
                <a:solidFill>
                  <a:srgbClr val="FF0000"/>
                </a:solidFill>
                <a:latin typeface="微軟正黑體" panose="020B0604030504040204" pitchFamily="34" charset="-120"/>
                <a:ea typeface="微軟正黑體" panose="020B0604030504040204" pitchFamily="34" charset="-120"/>
              </a:rPr>
              <a:t>每筆報名之繳費帳號均不相同。</a:t>
            </a:r>
          </a:p>
        </p:txBody>
      </p:sp>
      <p:grpSp>
        <p:nvGrpSpPr>
          <p:cNvPr id="11" name="群組 10"/>
          <p:cNvGrpSpPr/>
          <p:nvPr/>
        </p:nvGrpSpPr>
        <p:grpSpPr>
          <a:xfrm>
            <a:off x="5041896" y="3613208"/>
            <a:ext cx="3586059" cy="2761199"/>
            <a:chOff x="5345968" y="3366669"/>
            <a:chExt cx="3877787" cy="2985822"/>
          </a:xfrm>
        </p:grpSpPr>
        <p:sp>
          <p:nvSpPr>
            <p:cNvPr id="29" name="矩形 28"/>
            <p:cNvSpPr/>
            <p:nvPr/>
          </p:nvSpPr>
          <p:spPr>
            <a:xfrm>
              <a:off x="7304714" y="5219618"/>
              <a:ext cx="1919041" cy="11328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5345968" y="3366669"/>
              <a:ext cx="1449872" cy="8116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2" name="直線單箭頭接點 21"/>
            <p:cNvCxnSpPr/>
            <p:nvPr/>
          </p:nvCxnSpPr>
          <p:spPr>
            <a:xfrm>
              <a:off x="6795840" y="4178289"/>
              <a:ext cx="508874" cy="980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6751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1564269" y="3227120"/>
            <a:ext cx="8696325" cy="3448050"/>
          </a:xfrm>
          <a:prstGeom prst="rect">
            <a:avLst/>
          </a:prstGeom>
          <a:ln>
            <a:solidFill>
              <a:schemeClr val="accent1"/>
            </a:solidFill>
          </a:ln>
        </p:spPr>
      </p:pic>
      <p:sp>
        <p:nvSpPr>
          <p:cNvPr id="4" name="投影片編號版面配置區 3"/>
          <p:cNvSpPr>
            <a:spLocks noGrp="1"/>
          </p:cNvSpPr>
          <p:nvPr>
            <p:ph type="sldNum" sz="quarter" idx="12"/>
          </p:nvPr>
        </p:nvSpPr>
        <p:spPr/>
        <p:txBody>
          <a:bodyPr/>
          <a:lstStyle/>
          <a:p>
            <a:fld id="{97006424-D9F2-4793-8C2C-FF1240B9B1D0}" type="slidenum">
              <a:rPr lang="zh-TW" altLang="en-US" smtClean="0"/>
              <a:pPr/>
              <a:t>82</a:t>
            </a:fld>
            <a:endParaRPr lang="zh-TW" altLang="en-US" dirty="0"/>
          </a:p>
        </p:txBody>
      </p:sp>
      <p:sp>
        <p:nvSpPr>
          <p:cNvPr id="5" name="標題 1"/>
          <p:cNvSpPr txBox="1">
            <a:spLocks/>
          </p:cNvSpPr>
          <p:nvPr/>
        </p:nvSpPr>
        <p:spPr>
          <a:xfrm>
            <a:off x="0" y="176066"/>
            <a:ext cx="12192000" cy="85010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20725"/>
            <a:r>
              <a:rPr lang="en-US" altLang="zh-TW" sz="4000" b="1" cap="small" dirty="0">
                <a:solidFill>
                  <a:srgbClr val="002060"/>
                </a:solidFill>
                <a:latin typeface="微軟正黑體" panose="020B0604030504040204" pitchFamily="34" charset="-120"/>
                <a:ea typeface="微軟正黑體" panose="020B0604030504040204" pitchFamily="34" charset="-120"/>
              </a:rPr>
              <a:t>6</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、個別網路</a:t>
            </a:r>
            <a:r>
              <a:rPr lang="zh-TW" altLang="zh-TW" sz="4000" b="1" cap="small"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cap="small" dirty="0" smtClean="0">
                <a:solidFill>
                  <a:srgbClr val="002060"/>
                </a:solidFill>
                <a:latin typeface="微軟正黑體" panose="020B0604030504040204" pitchFamily="34" charset="-120"/>
                <a:ea typeface="微軟正黑體" panose="020B0604030504040204" pitchFamily="34" charset="-120"/>
              </a:rPr>
              <a:t>學生</a:t>
            </a:r>
            <a:endParaRPr lang="zh-TW" altLang="en-US" sz="3600" b="1" cap="small" dirty="0">
              <a:solidFill>
                <a:srgbClr val="002060"/>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9107785" y="3322168"/>
            <a:ext cx="700135" cy="171519"/>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671522" y="3232197"/>
            <a:ext cx="1150674" cy="3514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5350597" y="5286208"/>
            <a:ext cx="479835" cy="1313765"/>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692998" y="1156400"/>
            <a:ext cx="7206558" cy="1631216"/>
          </a:xfrm>
          <a:prstGeom prst="rect">
            <a:avLst/>
          </a:prstGeom>
          <a:noFill/>
        </p:spPr>
        <p:txBody>
          <a:bodyPr wrap="square" rtlCol="0">
            <a:spAutoFit/>
          </a:bodyPr>
          <a:lstStyle/>
          <a:p>
            <a:pPr>
              <a:lnSpc>
                <a:spcPts val="4000"/>
              </a:lnSpc>
            </a:pPr>
            <a:r>
              <a:rPr lang="zh-TW" altLang="en-US" sz="2400" b="1" dirty="0" smtClean="0">
                <a:solidFill>
                  <a:srgbClr val="0070C0"/>
                </a:solidFill>
                <a:latin typeface="微軟正黑體" panose="020B0604030504040204" pitchFamily="34" charset="-120"/>
                <a:ea typeface="微軟正黑體" panose="020B0604030504040204" pitchFamily="34" charset="-120"/>
              </a:rPr>
              <a:t>查詢個別</a:t>
            </a:r>
            <a:r>
              <a:rPr lang="zh-TW" altLang="en-US" sz="2400" b="1" dirty="0">
                <a:solidFill>
                  <a:srgbClr val="0070C0"/>
                </a:solidFill>
                <a:latin typeface="微軟正黑體" panose="020B0604030504040204" pitchFamily="34" charset="-120"/>
                <a:ea typeface="微軟正黑體" panose="020B0604030504040204" pitchFamily="34" charset="-120"/>
              </a:rPr>
              <a:t>網路報名學生</a:t>
            </a:r>
            <a:endParaRPr lang="en-US" altLang="zh-TW" sz="2400" b="1" dirty="0" smtClean="0">
              <a:solidFill>
                <a:srgbClr val="0070C0"/>
              </a:solidFill>
              <a:latin typeface="微軟正黑體" panose="020B0604030504040204" pitchFamily="34" charset="-120"/>
              <a:ea typeface="微軟正黑體" panose="020B0604030504040204" pitchFamily="34" charset="-120"/>
            </a:endParaRPr>
          </a:p>
          <a:p>
            <a:pPr marL="342900" indent="-342900">
              <a:lnSpc>
                <a:spcPts val="4000"/>
              </a:lnSpc>
              <a:buFont typeface="Wingdings" panose="05000000000000000000" pitchFamily="2" charset="2"/>
              <a:buChar char="ü"/>
            </a:pPr>
            <a:r>
              <a:rPr lang="zh-TW" altLang="en-US" sz="2400" b="1" dirty="0" smtClean="0">
                <a:latin typeface="微軟正黑體" panose="020B0604030504040204" pitchFamily="34" charset="-120"/>
                <a:ea typeface="微軟正黑體" panose="020B0604030504040204" pitchFamily="34" charset="-120"/>
              </a:rPr>
              <a:t>送出狀態及繳費註記</a:t>
            </a:r>
            <a:endParaRPr lang="en-US" altLang="zh-TW" sz="2400" b="1" dirty="0" smtClean="0">
              <a:latin typeface="微軟正黑體" panose="020B0604030504040204" pitchFamily="34" charset="-120"/>
              <a:ea typeface="微軟正黑體" panose="020B0604030504040204" pitchFamily="34" charset="-120"/>
            </a:endParaRPr>
          </a:p>
          <a:p>
            <a:pPr marL="342900" indent="-342900">
              <a:lnSpc>
                <a:spcPts val="4000"/>
              </a:lnSpc>
              <a:buFont typeface="Wingdings" panose="05000000000000000000" pitchFamily="2" charset="2"/>
              <a:buChar char="ü"/>
            </a:pPr>
            <a:r>
              <a:rPr lang="zh-TW" altLang="en-US" sz="2400" b="1" dirty="0" smtClean="0">
                <a:latin typeface="微軟正黑體" panose="020B0604030504040204" pitchFamily="34" charset="-120"/>
                <a:ea typeface="微軟正黑體" panose="020B0604030504040204" pitchFamily="34" charset="-120"/>
              </a:rPr>
              <a:t>可匯出學生資料</a:t>
            </a:r>
            <a:endParaRPr lang="zh-TW" altLang="en-US" sz="24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319502" y="4934745"/>
            <a:ext cx="3941092" cy="17404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5204217" y="4463743"/>
            <a:ext cx="1416428" cy="3476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4"/>
          <a:stretch>
            <a:fillRect/>
          </a:stretch>
        </p:blipFill>
        <p:spPr>
          <a:xfrm>
            <a:off x="6096000" y="931492"/>
            <a:ext cx="5804610" cy="2048966"/>
          </a:xfrm>
          <a:prstGeom prst="rect">
            <a:avLst/>
          </a:prstGeom>
          <a:solidFill>
            <a:srgbClr val="00B050"/>
          </a:solidFill>
          <a:ln w="19050">
            <a:solidFill>
              <a:srgbClr val="00B050"/>
            </a:solidFill>
          </a:ln>
        </p:spPr>
      </p:pic>
      <p:cxnSp>
        <p:nvCxnSpPr>
          <p:cNvPr id="20" name="肘形接點 19"/>
          <p:cNvCxnSpPr>
            <a:endCxn id="16" idx="2"/>
          </p:cNvCxnSpPr>
          <p:nvPr/>
        </p:nvCxnSpPr>
        <p:spPr>
          <a:xfrm flipV="1">
            <a:off x="6633366" y="2980458"/>
            <a:ext cx="2364939" cy="1682375"/>
          </a:xfrm>
          <a:prstGeom prst="bent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6270577" y="1972008"/>
            <a:ext cx="1470136" cy="1008450"/>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8774299" y="1955975"/>
            <a:ext cx="1564757" cy="1008450"/>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7335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g9.mypsd.com.cn/20131014/Mypsd_53053_201310140802210014B.jpg"/>
          <p:cNvPicPr>
            <a:picLocks noChangeAspect="1" noChangeArrowheads="1"/>
          </p:cNvPicPr>
          <p:nvPr/>
        </p:nvPicPr>
        <p:blipFill rotWithShape="1">
          <a:blip r:embed="rId3" cstate="email">
            <a:lum bright="7000"/>
            <a:extLst>
              <a:ext uri="{28A0092B-C50C-407E-A947-70E740481C1C}">
                <a14:useLocalDpi xmlns:a14="http://schemas.microsoft.com/office/drawing/2010/main"/>
              </a:ext>
            </a:extLst>
          </a:blip>
          <a:srcRect/>
          <a:stretch/>
        </p:blipFill>
        <p:spPr bwMode="auto">
          <a:xfrm>
            <a:off x="9183624" y="23105"/>
            <a:ext cx="2627784" cy="151321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 name="內容版面配置區 3"/>
          <p:cNvSpPr>
            <a:spLocks noGrp="1"/>
          </p:cNvSpPr>
          <p:nvPr>
            <p:ph idx="1"/>
          </p:nvPr>
        </p:nvSpPr>
        <p:spPr>
          <a:xfrm>
            <a:off x="1113934" y="0"/>
            <a:ext cx="6831724" cy="4279733"/>
          </a:xfrm>
        </p:spPr>
        <p:txBody>
          <a:bodyPr>
            <a:normAutofit fontScale="92500" lnSpcReduction="10000"/>
          </a:bodyPr>
          <a:lstStyle/>
          <a:p>
            <a:pPr marL="0" indent="0">
              <a:lnSpc>
                <a:spcPct val="150000"/>
              </a:lnSpc>
              <a:spcAft>
                <a:spcPts val="600"/>
              </a:spcAft>
              <a:buNone/>
            </a:pPr>
            <a:r>
              <a:rPr lang="en-US" altLang="zh-TW" sz="3400" b="1" cap="small" dirty="0">
                <a:solidFill>
                  <a:srgbClr val="002060"/>
                </a:solidFill>
                <a:latin typeface="微軟正黑體" panose="020B0604030504040204" pitchFamily="34" charset="-120"/>
                <a:ea typeface="微軟正黑體" panose="020B0604030504040204" pitchFamily="34" charset="-120"/>
              </a:rPr>
              <a:t>7</a:t>
            </a:r>
            <a:r>
              <a:rPr lang="zh-TW" altLang="en-US" sz="3400" b="1" cap="small" dirty="0" smtClean="0">
                <a:solidFill>
                  <a:srgbClr val="002060"/>
                </a:solidFill>
                <a:latin typeface="微軟正黑體" panose="020B0604030504040204" pitchFamily="34" charset="-120"/>
                <a:ea typeface="微軟正黑體" panose="020B0604030504040204" pitchFamily="34" charset="-120"/>
              </a:rPr>
              <a:t>、</a:t>
            </a:r>
            <a:r>
              <a:rPr lang="zh-TW" altLang="zh-TW" sz="3400" b="1" cap="small" dirty="0" smtClean="0">
                <a:solidFill>
                  <a:srgbClr val="002060"/>
                </a:solidFill>
                <a:latin typeface="微軟正黑體" panose="020B0604030504040204" pitchFamily="34" charset="-120"/>
                <a:ea typeface="微軟正黑體" panose="020B0604030504040204" pitchFamily="34" charset="-120"/>
              </a:rPr>
              <a:t>集體</a:t>
            </a:r>
            <a:r>
              <a:rPr lang="zh-TW" altLang="zh-TW" sz="3400" b="1" cap="small" dirty="0">
                <a:solidFill>
                  <a:srgbClr val="002060"/>
                </a:solidFill>
                <a:latin typeface="微軟正黑體" panose="020B0604030504040204" pitchFamily="34" charset="-120"/>
                <a:ea typeface="微軟正黑體" panose="020B0604030504040204" pitchFamily="34" charset="-120"/>
              </a:rPr>
              <a:t>報名系統網路連結</a:t>
            </a:r>
          </a:p>
          <a:p>
            <a:pPr marL="457200" indent="-457200">
              <a:buFont typeface="+mj-lt"/>
              <a:buAutoNum type="arabicParenR"/>
            </a:pPr>
            <a:r>
              <a:rPr lang="en-US" altLang="zh-TW" sz="2400" b="1" dirty="0" smtClean="0">
                <a:solidFill>
                  <a:srgbClr val="002060"/>
                </a:solidFill>
                <a:latin typeface="微軟正黑體" panose="020B0604030504040204" pitchFamily="34" charset="-120"/>
                <a:ea typeface="微軟正黑體" panose="020B0604030504040204" pitchFamily="34" charset="-120"/>
              </a:rPr>
              <a:t>109</a:t>
            </a:r>
            <a:r>
              <a:rPr lang="zh-TW" altLang="en-US" sz="2400" b="1" dirty="0" smtClean="0">
                <a:solidFill>
                  <a:srgbClr val="002060"/>
                </a:solidFill>
                <a:latin typeface="微軟正黑體" panose="020B0604030504040204" pitchFamily="34" charset="-120"/>
                <a:ea typeface="微軟正黑體" panose="020B0604030504040204" pitchFamily="34" charset="-120"/>
              </a:rPr>
              <a:t>學年</a:t>
            </a:r>
            <a:r>
              <a:rPr lang="zh-TW" altLang="en-US" sz="2400" b="1" dirty="0">
                <a:solidFill>
                  <a:srgbClr val="002060"/>
                </a:solidFill>
                <a:latin typeface="微軟正黑體" panose="020B0604030504040204" pitchFamily="34" charset="-120"/>
                <a:ea typeface="微軟正黑體" panose="020B0604030504040204" pitchFamily="34" charset="-120"/>
              </a:rPr>
              <a:t>度</a:t>
            </a:r>
            <a:r>
              <a:rPr lang="zh-TW" altLang="zh-TW" sz="2400" b="1" dirty="0">
                <a:solidFill>
                  <a:srgbClr val="002060"/>
                </a:solidFill>
                <a:latin typeface="微軟正黑體" panose="020B0604030504040204" pitchFamily="34" charset="-120"/>
                <a:ea typeface="微軟正黑體" panose="020B0604030504040204" pitchFamily="34" charset="-120"/>
              </a:rPr>
              <a:t>五專</a:t>
            </a:r>
            <a:r>
              <a:rPr lang="zh-TW" altLang="en-US" sz="2400" b="1" dirty="0">
                <a:solidFill>
                  <a:srgbClr val="002060"/>
                </a:solidFill>
                <a:latin typeface="微軟正黑體" panose="020B0604030504040204" pitchFamily="34" charset="-120"/>
                <a:ea typeface="微軟正黑體" panose="020B0604030504040204" pitchFamily="34" charset="-120"/>
              </a:rPr>
              <a:t>優先</a:t>
            </a:r>
            <a:r>
              <a:rPr lang="zh-TW" altLang="zh-TW" sz="2400" b="1" dirty="0">
                <a:solidFill>
                  <a:srgbClr val="002060"/>
                </a:solidFill>
                <a:latin typeface="微軟正黑體" panose="020B0604030504040204" pitchFamily="34" charset="-120"/>
                <a:ea typeface="微軟正黑體" panose="020B0604030504040204" pitchFamily="34" charset="-120"/>
              </a:rPr>
              <a:t>免試入學招生委員會</a:t>
            </a:r>
          </a:p>
          <a:p>
            <a:pPr marL="0" indent="538163">
              <a:spcAft>
                <a:spcPts val="1000"/>
              </a:spcAft>
              <a:buNone/>
            </a:pPr>
            <a:r>
              <a:rPr lang="en-US" altLang="zh-TW" sz="2400" dirty="0">
                <a:solidFill>
                  <a:srgbClr val="0070C0"/>
                </a:solidFill>
                <a:latin typeface="微軟正黑體" panose="020B0604030504040204" pitchFamily="34" charset="-120"/>
                <a:ea typeface="微軟正黑體" panose="020B0604030504040204" pitchFamily="34" charset="-120"/>
              </a:rPr>
              <a:t>https://</a:t>
            </a:r>
            <a:r>
              <a:rPr lang="en-US" altLang="zh-TW" sz="2400" dirty="0" smtClean="0">
                <a:solidFill>
                  <a:srgbClr val="0070C0"/>
                </a:solidFill>
                <a:latin typeface="微軟正黑體" panose="020B0604030504040204" pitchFamily="34" charset="-120"/>
                <a:ea typeface="微軟正黑體" panose="020B0604030504040204" pitchFamily="34" charset="-120"/>
              </a:rPr>
              <a:t>www.jctv.ntut.edu.tw/u5/</a:t>
            </a:r>
          </a:p>
          <a:p>
            <a:pPr marL="457200" indent="-457200">
              <a:buFont typeface="+mj-lt"/>
              <a:buAutoNum type="arabicParenR" startAt="2"/>
            </a:pPr>
            <a:r>
              <a:rPr lang="en-US" altLang="zh-TW" sz="2400" b="1" dirty="0" smtClean="0">
                <a:solidFill>
                  <a:srgbClr val="002060"/>
                </a:solidFill>
                <a:latin typeface="微軟正黑體" panose="020B0604030504040204" pitchFamily="34" charset="-120"/>
                <a:ea typeface="微軟正黑體" panose="020B0604030504040204" pitchFamily="34" charset="-120"/>
              </a:rPr>
              <a:t>109</a:t>
            </a:r>
            <a:r>
              <a:rPr lang="zh-TW" altLang="zh-TW" sz="2400" b="1" dirty="0" smtClean="0">
                <a:solidFill>
                  <a:srgbClr val="002060"/>
                </a:solidFill>
                <a:latin typeface="微軟正黑體" panose="020B0604030504040204" pitchFamily="34" charset="-120"/>
                <a:ea typeface="微軟正黑體" panose="020B0604030504040204" pitchFamily="34" charset="-120"/>
              </a:rPr>
              <a:t>學年度五專</a:t>
            </a:r>
            <a:r>
              <a:rPr lang="zh-TW" altLang="en-US" sz="2400" b="1" dirty="0" smtClean="0">
                <a:solidFill>
                  <a:srgbClr val="002060"/>
                </a:solidFill>
                <a:latin typeface="微軟正黑體" panose="020B0604030504040204" pitchFamily="34" charset="-120"/>
                <a:ea typeface="微軟正黑體" panose="020B0604030504040204" pitchFamily="34" charset="-120"/>
              </a:rPr>
              <a:t>優先</a:t>
            </a:r>
            <a:r>
              <a:rPr lang="zh-TW" altLang="zh-TW" sz="2400" b="1" dirty="0" smtClean="0">
                <a:solidFill>
                  <a:srgbClr val="002060"/>
                </a:solidFill>
                <a:latin typeface="微軟正黑體" panose="020B0604030504040204" pitchFamily="34" charset="-120"/>
                <a:ea typeface="微軟正黑體" panose="020B0604030504040204" pitchFamily="34" charset="-120"/>
              </a:rPr>
              <a:t>免試入學國中集體報名系統</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0" indent="0">
              <a:buNone/>
            </a:pPr>
            <a:r>
              <a:rPr lang="en-US" altLang="zh-TW" sz="2400" b="1" dirty="0">
                <a:solidFill>
                  <a:srgbClr val="FF0000"/>
                </a:solidFill>
                <a:latin typeface="微軟正黑體" panose="020B0604030504040204" pitchFamily="34" charset="-120"/>
                <a:ea typeface="微軟正黑體" panose="020B0604030504040204" pitchFamily="34" charset="-120"/>
              </a:rPr>
              <a:t> </a:t>
            </a:r>
            <a:r>
              <a:rPr lang="en-US" altLang="zh-TW" sz="2400" b="1" dirty="0" smtClean="0">
                <a:solidFill>
                  <a:srgbClr val="FF0000"/>
                </a:solidFill>
                <a:latin typeface="微軟正黑體" panose="020B0604030504040204" pitchFamily="34" charset="-120"/>
                <a:ea typeface="微軟正黑體" panose="020B0604030504040204" pitchFamily="34" charset="-120"/>
              </a:rPr>
              <a:t>    </a:t>
            </a:r>
            <a:r>
              <a:rPr lang="zh-TW" altLang="en-US" sz="2200" b="1" dirty="0" smtClean="0">
                <a:solidFill>
                  <a:srgbClr val="FF0000"/>
                </a:solidFill>
                <a:latin typeface="微軟正黑體" panose="020B0604030504040204" pitchFamily="34" charset="-120"/>
                <a:ea typeface="微軟正黑體" panose="020B0604030504040204" pitchFamily="34" charset="-120"/>
              </a:rPr>
              <a:t>（</a:t>
            </a:r>
            <a:r>
              <a:rPr lang="zh-TW" altLang="en-US" sz="2200" b="1" dirty="0">
                <a:solidFill>
                  <a:srgbClr val="FF0000"/>
                </a:solidFill>
                <a:latin typeface="微軟正黑體" panose="020B0604030504040204" pitchFamily="34" charset="-120"/>
                <a:ea typeface="微軟正黑體" panose="020B0604030504040204" pitchFamily="34" charset="-120"/>
              </a:rPr>
              <a:t>開放日期</a:t>
            </a:r>
            <a:r>
              <a:rPr lang="en-US" altLang="zh-TW" sz="2200" b="1" dirty="0" smtClean="0">
                <a:solidFill>
                  <a:srgbClr val="FF0000"/>
                </a:solidFill>
                <a:latin typeface="微軟正黑體" panose="020B0604030504040204" pitchFamily="34" charset="-120"/>
                <a:ea typeface="微軟正黑體" panose="020B0604030504040204" pitchFamily="34" charset="-120"/>
              </a:rPr>
              <a:t>109.5.18(</a:t>
            </a:r>
            <a:r>
              <a:rPr lang="zh-TW" altLang="en-US" sz="2200" b="1" dirty="0" smtClean="0">
                <a:solidFill>
                  <a:srgbClr val="FF0000"/>
                </a:solidFill>
                <a:latin typeface="微軟正黑體" panose="020B0604030504040204" pitchFamily="34" charset="-120"/>
                <a:ea typeface="微軟正黑體" panose="020B0604030504040204" pitchFamily="34" charset="-120"/>
              </a:rPr>
              <a:t>一</a:t>
            </a:r>
            <a:r>
              <a:rPr lang="en-US" altLang="zh-TW" sz="2200" b="1" dirty="0" smtClean="0">
                <a:solidFill>
                  <a:srgbClr val="FF0000"/>
                </a:solidFill>
                <a:latin typeface="微軟正黑體" panose="020B0604030504040204" pitchFamily="34" charset="-120"/>
                <a:ea typeface="微軟正黑體" panose="020B0604030504040204" pitchFamily="34" charset="-120"/>
              </a:rPr>
              <a:t>)10:00</a:t>
            </a:r>
            <a:r>
              <a:rPr lang="zh-TW" altLang="en-US" sz="2200" b="1" dirty="0" smtClean="0">
                <a:solidFill>
                  <a:srgbClr val="FF0000"/>
                </a:solidFill>
                <a:latin typeface="微軟正黑體" panose="020B0604030504040204" pitchFamily="34" charset="-120"/>
                <a:ea typeface="微軟正黑體" panose="020B0604030504040204" pitchFamily="34" charset="-120"/>
              </a:rPr>
              <a:t>～</a:t>
            </a:r>
            <a:r>
              <a:rPr lang="en-US" altLang="zh-TW" sz="2200" b="1" dirty="0" smtClean="0">
                <a:solidFill>
                  <a:srgbClr val="FF0000"/>
                </a:solidFill>
                <a:latin typeface="微軟正黑體" panose="020B0604030504040204" pitchFamily="34" charset="-120"/>
                <a:ea typeface="微軟正黑體" panose="020B0604030504040204" pitchFamily="34" charset="-120"/>
              </a:rPr>
              <a:t>5.22(</a:t>
            </a:r>
            <a:r>
              <a:rPr lang="zh-TW" altLang="en-US" sz="2200" b="1" dirty="0" smtClean="0">
                <a:solidFill>
                  <a:srgbClr val="FF0000"/>
                </a:solidFill>
                <a:latin typeface="微軟正黑體" panose="020B0604030504040204" pitchFamily="34" charset="-120"/>
                <a:ea typeface="微軟正黑體" panose="020B0604030504040204" pitchFamily="34" charset="-120"/>
              </a:rPr>
              <a:t>五</a:t>
            </a:r>
            <a:r>
              <a:rPr lang="en-US" altLang="zh-TW" sz="2200" b="1" dirty="0" smtClean="0">
                <a:solidFill>
                  <a:srgbClr val="FF0000"/>
                </a:solidFill>
                <a:latin typeface="微軟正黑體" panose="020B0604030504040204" pitchFamily="34" charset="-120"/>
                <a:ea typeface="微軟正黑體" panose="020B0604030504040204" pitchFamily="34" charset="-120"/>
              </a:rPr>
              <a:t>)12:00</a:t>
            </a:r>
            <a:r>
              <a:rPr lang="zh-TW" altLang="en-US" sz="2200" b="1" dirty="0" smtClean="0">
                <a:solidFill>
                  <a:srgbClr val="FF0000"/>
                </a:solidFill>
                <a:latin typeface="微軟正黑體" panose="020B0604030504040204" pitchFamily="34" charset="-120"/>
                <a:ea typeface="微軟正黑體" panose="020B0604030504040204" pitchFamily="34" charset="-120"/>
              </a:rPr>
              <a:t>止）</a:t>
            </a:r>
            <a:endParaRPr lang="zh-TW" altLang="zh-TW" sz="2200" b="1" dirty="0" smtClean="0">
              <a:solidFill>
                <a:srgbClr val="FF0000"/>
              </a:solidFill>
              <a:latin typeface="微軟正黑體" panose="020B0604030504040204" pitchFamily="34" charset="-120"/>
              <a:ea typeface="微軟正黑體" panose="020B0604030504040204" pitchFamily="34" charset="-120"/>
            </a:endParaRPr>
          </a:p>
          <a:p>
            <a:pPr marL="0" indent="538163">
              <a:spcAft>
                <a:spcPts val="1000"/>
              </a:spcAft>
              <a:buNone/>
            </a:pPr>
            <a:r>
              <a:rPr lang="en-US" altLang="zh-TW" sz="2400" dirty="0">
                <a:solidFill>
                  <a:srgbClr val="0070C0"/>
                </a:solidFill>
                <a:latin typeface="微軟正黑體" panose="020B0604030504040204" pitchFamily="34" charset="-120"/>
                <a:ea typeface="微軟正黑體" panose="020B0604030504040204" pitchFamily="34" charset="-120"/>
              </a:rPr>
              <a:t>https://www.jctv.ntut.edu.tw/u5/</a:t>
            </a:r>
          </a:p>
          <a:p>
            <a:pPr marL="457200" indent="-457200">
              <a:buFont typeface="+mj-lt"/>
              <a:buAutoNum type="arabicParenR" startAt="3"/>
            </a:pPr>
            <a:r>
              <a:rPr lang="zh-TW" altLang="en-US" sz="2400" b="1" dirty="0">
                <a:solidFill>
                  <a:srgbClr val="002060"/>
                </a:solidFill>
                <a:latin typeface="微軟正黑體" panose="020B0604030504040204" pitchFamily="34" charset="-120"/>
                <a:ea typeface="微軟正黑體" panose="020B0604030504040204" pitchFamily="34" charset="-120"/>
              </a:rPr>
              <a:t>五專優先</a:t>
            </a:r>
            <a:r>
              <a:rPr lang="zh-TW" altLang="zh-TW" sz="2400" b="1" dirty="0">
                <a:solidFill>
                  <a:srgbClr val="002060"/>
                </a:solidFill>
                <a:latin typeface="微軟正黑體" panose="020B0604030504040204" pitchFamily="34" charset="-120"/>
                <a:ea typeface="微軟正黑體" panose="020B0604030504040204" pitchFamily="34" charset="-120"/>
              </a:rPr>
              <a:t>免試入學國中集體</a:t>
            </a:r>
            <a:r>
              <a:rPr lang="zh-TW" altLang="en-US" sz="2400" b="1" dirty="0" smtClean="0">
                <a:solidFill>
                  <a:srgbClr val="002060"/>
                </a:solidFill>
                <a:latin typeface="微軟正黑體" panose="020B0604030504040204" pitchFamily="34" charset="-120"/>
                <a:ea typeface="微軟正黑體" panose="020B0604030504040204" pitchFamily="34" charset="-120"/>
              </a:rPr>
              <a:t>報名</a:t>
            </a:r>
            <a:r>
              <a:rPr lang="zh-TW" altLang="en-US" sz="2400" b="1" dirty="0">
                <a:solidFill>
                  <a:srgbClr val="002060"/>
                </a:solidFill>
                <a:latin typeface="微軟正黑體" panose="020B0604030504040204" pitchFamily="34" charset="-120"/>
                <a:ea typeface="微軟正黑體" panose="020B0604030504040204" pitchFamily="34" charset="-120"/>
              </a:rPr>
              <a:t>系統</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練習版 </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0" indent="0">
              <a:buNone/>
            </a:pPr>
            <a:r>
              <a:rPr lang="en-US" altLang="zh-TW" sz="2400" b="1" dirty="0">
                <a:solidFill>
                  <a:srgbClr val="002060"/>
                </a:solidFill>
                <a:latin typeface="微軟正黑體" panose="020B0604030504040204" pitchFamily="34" charset="-120"/>
                <a:ea typeface="微軟正黑體" panose="020B0604030504040204" pitchFamily="34" charset="-120"/>
              </a:rPr>
              <a:t> </a:t>
            </a:r>
            <a:r>
              <a:rPr lang="en-US" altLang="zh-TW" sz="2400" b="1" dirty="0" smtClean="0">
                <a:solidFill>
                  <a:srgbClr val="002060"/>
                </a:solidFill>
                <a:latin typeface="微軟正黑體" panose="020B0604030504040204" pitchFamily="34" charset="-120"/>
                <a:ea typeface="微軟正黑體" panose="020B0604030504040204" pitchFamily="34" charset="-120"/>
              </a:rPr>
              <a:t>    </a:t>
            </a:r>
            <a:r>
              <a:rPr lang="zh-TW" altLang="en-US" sz="2200" b="1" dirty="0" smtClean="0">
                <a:solidFill>
                  <a:srgbClr val="FF0000"/>
                </a:solidFill>
                <a:latin typeface="微軟正黑體" panose="020B0604030504040204" pitchFamily="34" charset="-120"/>
                <a:ea typeface="微軟正黑體" panose="020B0604030504040204" pitchFamily="34" charset="-120"/>
              </a:rPr>
              <a:t>（</a:t>
            </a:r>
            <a:r>
              <a:rPr lang="zh-TW" altLang="en-US" sz="2200" b="1" dirty="0">
                <a:solidFill>
                  <a:srgbClr val="FF0000"/>
                </a:solidFill>
                <a:latin typeface="微軟正黑體" panose="020B0604030504040204" pitchFamily="34" charset="-120"/>
                <a:ea typeface="微軟正黑體" panose="020B0604030504040204" pitchFamily="34" charset="-120"/>
              </a:rPr>
              <a:t>開放日期</a:t>
            </a:r>
            <a:r>
              <a:rPr lang="en-US" altLang="zh-TW" sz="2200" b="1" dirty="0" smtClean="0">
                <a:solidFill>
                  <a:srgbClr val="FF0000"/>
                </a:solidFill>
                <a:latin typeface="微軟正黑體" panose="020B0604030504040204" pitchFamily="34" charset="-120"/>
                <a:ea typeface="微軟正黑體" panose="020B0604030504040204" pitchFamily="34" charset="-120"/>
              </a:rPr>
              <a:t>109.5.4(</a:t>
            </a:r>
            <a:r>
              <a:rPr lang="zh-TW" altLang="en-US" sz="2200" b="1" dirty="0" smtClean="0">
                <a:solidFill>
                  <a:srgbClr val="FF0000"/>
                </a:solidFill>
                <a:latin typeface="微軟正黑體" panose="020B0604030504040204" pitchFamily="34" charset="-120"/>
                <a:ea typeface="微軟正黑體" panose="020B0604030504040204" pitchFamily="34" charset="-120"/>
              </a:rPr>
              <a:t>一</a:t>
            </a:r>
            <a:r>
              <a:rPr lang="en-US" altLang="zh-TW" sz="2200" b="1" dirty="0" smtClean="0">
                <a:solidFill>
                  <a:srgbClr val="FF0000"/>
                </a:solidFill>
                <a:latin typeface="微軟正黑體" panose="020B0604030504040204" pitchFamily="34" charset="-120"/>
                <a:ea typeface="微軟正黑體" panose="020B0604030504040204" pitchFamily="34" charset="-120"/>
              </a:rPr>
              <a:t>)10:00~5.14(</a:t>
            </a:r>
            <a:r>
              <a:rPr lang="zh-TW" altLang="en-US" sz="2200" b="1" dirty="0" smtClean="0">
                <a:solidFill>
                  <a:srgbClr val="FF0000"/>
                </a:solidFill>
                <a:latin typeface="微軟正黑體" panose="020B0604030504040204" pitchFamily="34" charset="-120"/>
                <a:ea typeface="微軟正黑體" panose="020B0604030504040204" pitchFamily="34" charset="-120"/>
              </a:rPr>
              <a:t>四</a:t>
            </a:r>
            <a:r>
              <a:rPr lang="en-US" altLang="zh-TW" sz="2200" b="1" dirty="0" smtClean="0">
                <a:solidFill>
                  <a:srgbClr val="FF0000"/>
                </a:solidFill>
                <a:latin typeface="微軟正黑體" panose="020B0604030504040204" pitchFamily="34" charset="-120"/>
                <a:ea typeface="微軟正黑體" panose="020B0604030504040204" pitchFamily="34" charset="-120"/>
              </a:rPr>
              <a:t>)17:00</a:t>
            </a:r>
            <a:r>
              <a:rPr lang="zh-TW" altLang="en-US" sz="2200" b="1" dirty="0" smtClean="0">
                <a:solidFill>
                  <a:srgbClr val="FF0000"/>
                </a:solidFill>
                <a:latin typeface="微軟正黑體" panose="020B0604030504040204" pitchFamily="34" charset="-120"/>
                <a:ea typeface="微軟正黑體" panose="020B0604030504040204" pitchFamily="34" charset="-120"/>
              </a:rPr>
              <a:t>止）</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marL="0" indent="538163">
              <a:buNone/>
            </a:pPr>
            <a:r>
              <a:rPr lang="en-US" altLang="zh-TW" sz="2400" dirty="0">
                <a:solidFill>
                  <a:srgbClr val="0070C0"/>
                </a:solidFill>
                <a:latin typeface="微軟正黑體" panose="020B0604030504040204" pitchFamily="34" charset="-120"/>
                <a:ea typeface="微軟正黑體" panose="020B0604030504040204" pitchFamily="34" charset="-120"/>
              </a:rPr>
              <a:t>https://www.jctv.ntut.edu.tw/u5</a:t>
            </a:r>
            <a:r>
              <a:rPr lang="en-US" altLang="zh-TW" sz="2400" dirty="0" smtClean="0">
                <a:solidFill>
                  <a:srgbClr val="0070C0"/>
                </a:solidFill>
                <a:latin typeface="微軟正黑體" panose="020B0604030504040204" pitchFamily="34" charset="-120"/>
                <a:ea typeface="微軟正黑體" panose="020B0604030504040204" pitchFamily="34" charset="-120"/>
              </a:rPr>
              <a:t>/</a:t>
            </a:r>
            <a:endParaRPr lang="zh-TW" altLang="en-US" dirty="0"/>
          </a:p>
        </p:txBody>
      </p:sp>
      <p:sp>
        <p:nvSpPr>
          <p:cNvPr id="3" name="投影片編號版面配置區 2"/>
          <p:cNvSpPr>
            <a:spLocks noGrp="1"/>
          </p:cNvSpPr>
          <p:nvPr>
            <p:ph type="sldNum" sz="quarter" idx="12"/>
          </p:nvPr>
        </p:nvSpPr>
        <p:spPr>
          <a:xfrm>
            <a:off x="9324000" y="6408000"/>
            <a:ext cx="2743200" cy="365125"/>
          </a:xfrm>
        </p:spPr>
        <p:txBody>
          <a:bodyPr vert="horz" lIns="91440" tIns="45720" rIns="91440" bIns="45720" rtlCol="0" anchor="ctr"/>
          <a:lstStyle/>
          <a:p>
            <a:fld id="{0E5B7630-F08B-4B77-8EA4-1660FE075C0A}" type="slidenum">
              <a:rPr lang="zh-TW" altLang="en-US" sz="2000">
                <a:solidFill>
                  <a:schemeClr val="tx1"/>
                </a:solidFill>
              </a:rPr>
              <a:pPr/>
              <a:t>83</a:t>
            </a:fld>
            <a:endParaRPr lang="zh-TW" altLang="en-US" sz="2000" dirty="0">
              <a:solidFill>
                <a:schemeClr val="tx1"/>
              </a:solidFill>
            </a:endParaRPr>
          </a:p>
        </p:txBody>
      </p:sp>
      <p:pic>
        <p:nvPicPr>
          <p:cNvPr id="2" name="圖片 1"/>
          <p:cNvPicPr>
            <a:picLocks noChangeAspect="1"/>
          </p:cNvPicPr>
          <p:nvPr/>
        </p:nvPicPr>
        <p:blipFill>
          <a:blip r:embed="rId4"/>
          <a:stretch>
            <a:fillRect/>
          </a:stretch>
        </p:blipFill>
        <p:spPr>
          <a:xfrm>
            <a:off x="1597115" y="4279732"/>
            <a:ext cx="3572414" cy="2367939"/>
          </a:xfrm>
          <a:prstGeom prst="rect">
            <a:avLst/>
          </a:prstGeom>
          <a:ln>
            <a:solidFill>
              <a:schemeClr val="accent1"/>
            </a:solidFill>
          </a:ln>
        </p:spPr>
      </p:pic>
      <p:pic>
        <p:nvPicPr>
          <p:cNvPr id="6" name="圖片 5"/>
          <p:cNvPicPr>
            <a:picLocks noChangeAspect="1"/>
          </p:cNvPicPr>
          <p:nvPr/>
        </p:nvPicPr>
        <p:blipFill>
          <a:blip r:embed="rId5"/>
          <a:stretch>
            <a:fillRect/>
          </a:stretch>
        </p:blipFill>
        <p:spPr>
          <a:xfrm>
            <a:off x="5823861" y="4292869"/>
            <a:ext cx="4207380" cy="2339831"/>
          </a:xfrm>
          <a:prstGeom prst="rect">
            <a:avLst/>
          </a:prstGeom>
          <a:ln>
            <a:solidFill>
              <a:schemeClr val="accent1"/>
            </a:solidFill>
          </a:ln>
        </p:spPr>
      </p:pic>
    </p:spTree>
    <p:extLst>
      <p:ext uri="{BB962C8B-B14F-4D97-AF65-F5344CB8AC3E}">
        <p14:creationId xmlns:p14="http://schemas.microsoft.com/office/powerpoint/2010/main" val="2870422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804630" y="1070980"/>
            <a:ext cx="5139242" cy="5438461"/>
          </a:xfrm>
          <a:prstGeom prst="rect">
            <a:avLst/>
          </a:prstGeom>
          <a:ln>
            <a:solidFill>
              <a:schemeClr val="accent1"/>
            </a:solidFill>
          </a:ln>
        </p:spPr>
      </p:pic>
      <p:pic>
        <p:nvPicPr>
          <p:cNvPr id="16" name="圖片 15"/>
          <p:cNvPicPr/>
          <p:nvPr/>
        </p:nvPicPr>
        <p:blipFill rotWithShape="1">
          <a:blip r:embed="rId4" cstate="email">
            <a:extLst>
              <a:ext uri="{28A0092B-C50C-407E-A947-70E740481C1C}">
                <a14:useLocalDpi xmlns:a14="http://schemas.microsoft.com/office/drawing/2010/main"/>
              </a:ext>
            </a:extLst>
          </a:blip>
          <a:srcRect/>
          <a:stretch/>
        </p:blipFill>
        <p:spPr bwMode="auto">
          <a:xfrm>
            <a:off x="6500461" y="1052674"/>
            <a:ext cx="5300533" cy="3199527"/>
          </a:xfrm>
          <a:prstGeom prst="rect">
            <a:avLst/>
          </a:prstGeom>
          <a:ln>
            <a:solidFill>
              <a:schemeClr val="accent1"/>
            </a:solidFill>
          </a:ln>
          <a:extLst>
            <a:ext uri="{53640926-AAD7-44D8-BBD7-CCE9431645EC}">
              <a14:shadowObscured xmlns:a14="http://schemas.microsoft.com/office/drawing/2010/main"/>
            </a:ext>
          </a:extLst>
        </p:spPr>
      </p:pic>
      <p:sp>
        <p:nvSpPr>
          <p:cNvPr id="4" name="Rectangle 2"/>
          <p:cNvSpPr>
            <a:spLocks noGrp="1" noChangeArrowheads="1"/>
          </p:cNvSpPr>
          <p:nvPr>
            <p:ph type="title"/>
          </p:nvPr>
        </p:nvSpPr>
        <p:spPr>
          <a:xfrm>
            <a:off x="477402" y="123980"/>
            <a:ext cx="8229600" cy="792162"/>
          </a:xfrm>
        </p:spPr>
        <p:txBody>
          <a:bodyPr>
            <a:normAutofit/>
          </a:bodyPr>
          <a:lstStyle/>
          <a:p>
            <a:pPr eaLnBrk="1" hangingPunct="1"/>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系統登入</a:t>
            </a:r>
          </a:p>
        </p:txBody>
      </p:sp>
      <p:sp>
        <p:nvSpPr>
          <p:cNvPr id="12" name="矩形圖說文字 10"/>
          <p:cNvSpPr/>
          <p:nvPr/>
        </p:nvSpPr>
        <p:spPr>
          <a:xfrm>
            <a:off x="7651970" y="5142418"/>
            <a:ext cx="2314421" cy="1080355"/>
          </a:xfrm>
          <a:prstGeom prst="wedgeRectCallout">
            <a:avLst>
              <a:gd name="adj1" fmla="val 49501"/>
              <a:gd name="adj2" fmla="val -125309"/>
            </a:avLst>
          </a:prstGeom>
          <a:gradFill>
            <a:gsLst>
              <a:gs pos="99000">
                <a:schemeClr val="accent2">
                  <a:lumMod val="60000"/>
                  <a:lumOff val="40000"/>
                </a:schemeClr>
              </a:gs>
              <a:gs pos="100000">
                <a:schemeClr val="accent4">
                  <a:lumMod val="99000"/>
                  <a:satMod val="120000"/>
                  <a:shade val="78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defRPr/>
            </a:pPr>
            <a:r>
              <a:rPr lang="zh-TW" altLang="en-US" sz="2000" b="1" dirty="0" smtClean="0">
                <a:solidFill>
                  <a:schemeClr val="bg1"/>
                </a:solidFill>
                <a:effectLst>
                  <a:glow rad="88900">
                    <a:schemeClr val="tx1"/>
                  </a:glow>
                </a:effectLst>
                <a:latin typeface="微軟正黑體" panose="020B0604030504040204" pitchFamily="34" charset="-120"/>
                <a:ea typeface="微軟正黑體" panose="020B0604030504040204" pitchFamily="34" charset="-120"/>
              </a:rPr>
              <a:t>技專校院招生委員會聯合會聯絡方式</a:t>
            </a:r>
            <a:endParaRPr lang="zh-TW" altLang="en-US" sz="2000" b="1" dirty="0">
              <a:solidFill>
                <a:schemeClr val="bg1"/>
              </a:solidFill>
              <a:effectLst>
                <a:glow rad="88900">
                  <a:schemeClr val="tx1"/>
                </a:glow>
              </a:effectLst>
              <a:latin typeface="微軟正黑體" panose="020B0604030504040204" pitchFamily="34" charset="-120"/>
              <a:ea typeface="微軟正黑體" panose="020B0604030504040204" pitchFamily="34" charset="-120"/>
            </a:endParaRPr>
          </a:p>
        </p:txBody>
      </p:sp>
      <p:sp>
        <p:nvSpPr>
          <p:cNvPr id="13" name="矩形 11"/>
          <p:cNvSpPr/>
          <p:nvPr/>
        </p:nvSpPr>
        <p:spPr>
          <a:xfrm>
            <a:off x="6500460" y="4050100"/>
            <a:ext cx="5300533" cy="2621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1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84</a:t>
            </a:fld>
            <a:endParaRPr lang="zh-TW" altLang="en-US" sz="2000" dirty="0">
              <a:solidFill>
                <a:schemeClr val="tx1"/>
              </a:solidFill>
            </a:endParaRPr>
          </a:p>
        </p:txBody>
      </p:sp>
      <p:sp>
        <p:nvSpPr>
          <p:cNvPr id="9" name="向右箭號 8"/>
          <p:cNvSpPr/>
          <p:nvPr/>
        </p:nvSpPr>
        <p:spPr>
          <a:xfrm>
            <a:off x="5952858" y="2424275"/>
            <a:ext cx="547602"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sp>
        <p:nvSpPr>
          <p:cNvPr id="7" name="矩形 6"/>
          <p:cNvSpPr/>
          <p:nvPr/>
        </p:nvSpPr>
        <p:spPr>
          <a:xfrm>
            <a:off x="4676298" y="1587330"/>
            <a:ext cx="720080" cy="1657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76935" y="5319526"/>
            <a:ext cx="1306588" cy="2354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418501" y="5682595"/>
            <a:ext cx="816788" cy="247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2418501" y="6050453"/>
            <a:ext cx="1820709" cy="338554"/>
          </a:xfrm>
          <a:prstGeom prst="rect">
            <a:avLst/>
          </a:prstGeom>
          <a:noFill/>
          <a:ln w="28575">
            <a:solidFill>
              <a:srgbClr val="C00000"/>
            </a:solidFill>
            <a:prstDash val="dash"/>
          </a:ln>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國中學校查詢系統</a:t>
            </a:r>
            <a:endParaRPr lang="zh-TW" altLang="en-US" sz="1600" b="1" dirty="0">
              <a:latin typeface="微軟正黑體" panose="020B0604030504040204" pitchFamily="34" charset="-120"/>
              <a:ea typeface="微軟正黑體" panose="020B0604030504040204" pitchFamily="34" charset="-120"/>
            </a:endParaRPr>
          </a:p>
        </p:txBody>
      </p:sp>
      <p:sp>
        <p:nvSpPr>
          <p:cNvPr id="93" name="文字方塊 92"/>
          <p:cNvSpPr txBox="1"/>
          <p:nvPr/>
        </p:nvSpPr>
        <p:spPr>
          <a:xfrm>
            <a:off x="4125983" y="1848178"/>
            <a:ext cx="1820709" cy="338554"/>
          </a:xfrm>
          <a:prstGeom prst="rect">
            <a:avLst/>
          </a:prstGeom>
          <a:noFill/>
          <a:ln w="28575">
            <a:solidFill>
              <a:srgbClr val="C00000"/>
            </a:solidFill>
            <a:prstDash val="dash"/>
          </a:ln>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國中學校作業系統</a:t>
            </a:r>
            <a:endParaRPr lang="zh-TW" altLang="en-US"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005873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p:nvPr/>
        </p:nvPicPr>
        <p:blipFill rotWithShape="1">
          <a:blip r:embed="rId3" cstate="email">
            <a:extLst>
              <a:ext uri="{28A0092B-C50C-407E-A947-70E740481C1C}">
                <a14:useLocalDpi xmlns:a14="http://schemas.microsoft.com/office/drawing/2010/main"/>
              </a:ext>
            </a:extLst>
          </a:blip>
          <a:srcRect/>
          <a:stretch/>
        </p:blipFill>
        <p:spPr bwMode="auto">
          <a:xfrm>
            <a:off x="542138" y="1721754"/>
            <a:ext cx="6297579" cy="3774588"/>
          </a:xfrm>
          <a:prstGeom prst="rect">
            <a:avLst/>
          </a:prstGeom>
          <a:ln>
            <a:solidFill>
              <a:schemeClr val="accent1"/>
            </a:solidFill>
          </a:ln>
          <a:extLst>
            <a:ext uri="{53640926-AAD7-44D8-BBD7-CCE9431645EC}">
              <a14:shadowObscured xmlns:a14="http://schemas.microsoft.com/office/drawing/2010/main"/>
            </a:ext>
          </a:extLst>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85</a:t>
            </a:fld>
            <a:endParaRPr lang="zh-TW" altLang="en-US" sz="2000" dirty="0">
              <a:solidFill>
                <a:schemeClr val="tx1"/>
              </a:solidFill>
            </a:endParaRPr>
          </a:p>
        </p:txBody>
      </p:sp>
      <p:sp>
        <p:nvSpPr>
          <p:cNvPr id="6" name="Rectangle 2"/>
          <p:cNvSpPr>
            <a:spLocks noGrp="1" noChangeArrowheads="1"/>
          </p:cNvSpPr>
          <p:nvPr>
            <p:ph type="title"/>
          </p:nvPr>
        </p:nvSpPr>
        <p:spPr>
          <a:xfrm>
            <a:off x="542138" y="384108"/>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系統登入</a:t>
            </a:r>
          </a:p>
        </p:txBody>
      </p:sp>
      <p:sp>
        <p:nvSpPr>
          <p:cNvPr id="8" name="矩形 7"/>
          <p:cNvSpPr/>
          <p:nvPr/>
        </p:nvSpPr>
        <p:spPr>
          <a:xfrm>
            <a:off x="1653276" y="3473966"/>
            <a:ext cx="4103288" cy="14513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197057" y="2205190"/>
            <a:ext cx="4683108" cy="3016210"/>
          </a:xfrm>
          <a:prstGeom prst="rect">
            <a:avLst/>
          </a:prstGeom>
        </p:spPr>
        <p:txBody>
          <a:bodyPr wrap="square">
            <a:spAutoFit/>
          </a:bodyPr>
          <a:lstStyle/>
          <a:p>
            <a:pPr marL="285750" indent="-285750" algn="just">
              <a:lnSpc>
                <a:spcPts val="3800"/>
              </a:lnSpc>
              <a:buFont typeface="Wingdings" panose="05000000000000000000" pitchFamily="2" charset="2"/>
              <a:buChar char="u"/>
              <a:defRPr/>
            </a:pPr>
            <a:r>
              <a:rPr lang="zh-TW" altLang="en-US" sz="3200" b="1" dirty="0">
                <a:solidFill>
                  <a:srgbClr val="002060"/>
                </a:solidFill>
                <a:latin typeface="微軟正黑體" panose="020B0604030504040204" pitchFamily="34" charset="-120"/>
                <a:ea typeface="微軟正黑體" panose="020B0604030504040204" pitchFamily="34" charset="-120"/>
              </a:rPr>
              <a:t>進入國中學校查詢系統</a:t>
            </a:r>
            <a:endParaRPr lang="en-US" altLang="zh-TW" sz="3200" b="1" dirty="0">
              <a:solidFill>
                <a:srgbClr val="002060"/>
              </a:solidFill>
              <a:latin typeface="微軟正黑體" panose="020B0604030504040204" pitchFamily="34" charset="-120"/>
              <a:ea typeface="微軟正黑體" panose="020B0604030504040204" pitchFamily="34" charset="-120"/>
            </a:endParaRPr>
          </a:p>
          <a:p>
            <a:pPr algn="just">
              <a:lnSpc>
                <a:spcPts val="3800"/>
              </a:lnSpc>
              <a:defRPr/>
            </a:pPr>
            <a:r>
              <a:rPr lang="zh-TW" altLang="en-US" sz="2400" b="1" dirty="0" smtClean="0">
                <a:solidFill>
                  <a:srgbClr val="002060"/>
                </a:solidFill>
                <a:latin typeface="微軟正黑體" panose="020B0604030504040204" pitchFamily="34" charset="-120"/>
                <a:ea typeface="微軟正黑體" panose="020B0604030504040204" pitchFamily="34" charset="-120"/>
              </a:rPr>
              <a:t>登入</a:t>
            </a:r>
            <a:r>
              <a:rPr lang="zh-TW" altLang="en-US" sz="24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帳號</a:t>
            </a:r>
            <a:r>
              <a:rPr lang="zh-TW" altLang="en-US" sz="2400" b="1" dirty="0">
                <a:solidFill>
                  <a:srgbClr val="002060"/>
                </a:solidFill>
                <a:latin typeface="微軟正黑體" panose="020B0604030504040204" pitchFamily="34" charset="-120"/>
                <a:ea typeface="微軟正黑體" panose="020B0604030504040204" pitchFamily="34" charset="-120"/>
              </a:rPr>
              <a:t>為國中學校</a:t>
            </a:r>
            <a:r>
              <a:rPr lang="zh-TW" altLang="en-US" sz="2400" b="1" dirty="0" smtClean="0">
                <a:solidFill>
                  <a:srgbClr val="002060"/>
                </a:solidFill>
                <a:latin typeface="微軟正黑體" panose="020B0604030504040204" pitchFamily="34" charset="-120"/>
                <a:ea typeface="微軟正黑體" panose="020B0604030504040204" pitchFamily="34" charset="-120"/>
              </a:rPr>
              <a:t>代碼</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algn="just">
              <a:lnSpc>
                <a:spcPts val="3800"/>
              </a:lnSpc>
              <a:defRPr/>
            </a:pPr>
            <a:r>
              <a:rPr lang="zh-TW" altLang="en-US" sz="2400" b="1" dirty="0" smtClean="0">
                <a:latin typeface="微軟正黑體" panose="020B0604030504040204" pitchFamily="34" charset="-120"/>
                <a:ea typeface="微軟正黑體" panose="020B0604030504040204" pitchFamily="34" charset="-120"/>
                <a:sym typeface="Wingdings" panose="05000000000000000000" pitchFamily="2" charset="2"/>
              </a:rPr>
              <a:t>        </a:t>
            </a:r>
            <a:r>
              <a:rPr lang="zh-TW" altLang="en-US" sz="2400" b="1" u="sng" dirty="0">
                <a:solidFill>
                  <a:srgbClr val="C00000"/>
                </a:solidFill>
                <a:latin typeface="微軟正黑體" panose="020B0604030504040204" pitchFamily="34" charset="-120"/>
                <a:ea typeface="微軟正黑體" panose="020B0604030504040204" pitchFamily="34" charset="-120"/>
              </a:rPr>
              <a:t>密碼為國中學校</a:t>
            </a:r>
            <a:r>
              <a:rPr lang="zh-TW" altLang="zh-TW" sz="2400" b="1" u="sng" dirty="0">
                <a:solidFill>
                  <a:srgbClr val="C00000"/>
                </a:solidFill>
                <a:latin typeface="微軟正黑體" panose="020B0604030504040204" pitchFamily="34" charset="-120"/>
                <a:ea typeface="微軟正黑體" panose="020B0604030504040204" pitchFamily="34" charset="-120"/>
              </a:rPr>
              <a:t>自行</a:t>
            </a:r>
            <a:r>
              <a:rPr lang="zh-TW" altLang="zh-TW" sz="2400" b="1" u="sng" dirty="0" smtClean="0">
                <a:solidFill>
                  <a:srgbClr val="C00000"/>
                </a:solidFill>
                <a:latin typeface="微軟正黑體" panose="020B0604030504040204" pitchFamily="34" charset="-120"/>
                <a:ea typeface="微軟正黑體" panose="020B0604030504040204" pitchFamily="34" charset="-120"/>
              </a:rPr>
              <a:t>設定</a:t>
            </a:r>
            <a:endParaRPr lang="en-US" altLang="zh-TW" sz="2400" b="1" u="sng" dirty="0" smtClean="0">
              <a:solidFill>
                <a:srgbClr val="C00000"/>
              </a:solidFill>
              <a:latin typeface="微軟正黑體" panose="020B0604030504040204" pitchFamily="34" charset="-120"/>
              <a:ea typeface="微軟正黑體" panose="020B0604030504040204" pitchFamily="34" charset="-120"/>
            </a:endParaRPr>
          </a:p>
          <a:p>
            <a:pPr algn="just">
              <a:lnSpc>
                <a:spcPts val="3800"/>
              </a:lnSpc>
              <a:defRPr/>
            </a:pPr>
            <a:r>
              <a:rPr lang="en-US" altLang="zh-TW" sz="2400" dirty="0">
                <a:solidFill>
                  <a:srgbClr val="C00000"/>
                </a:solidFill>
                <a:latin typeface="微軟正黑體" panose="020B0604030504040204" pitchFamily="34" charset="-120"/>
                <a:ea typeface="微軟正黑體" panose="020B0604030504040204" pitchFamily="34" charset="-120"/>
              </a:rPr>
              <a:t> </a:t>
            </a:r>
            <a:r>
              <a:rPr lang="en-US" altLang="zh-TW" sz="2400" dirty="0" smtClean="0">
                <a:solidFill>
                  <a:srgbClr val="C00000"/>
                </a:solidFill>
                <a:latin typeface="微軟正黑體" panose="020B0604030504040204" pitchFamily="34" charset="-120"/>
                <a:ea typeface="微軟正黑體" panose="020B0604030504040204" pitchFamily="34" charset="-120"/>
              </a:rPr>
              <a:t>           </a:t>
            </a:r>
            <a:r>
              <a:rPr lang="zh-TW" altLang="zh-TW" sz="2400" b="1" u="sng" dirty="0" smtClean="0">
                <a:solidFill>
                  <a:srgbClr val="C00000"/>
                </a:solidFill>
                <a:latin typeface="微軟正黑體" panose="020B0604030504040204" pitchFamily="34" charset="-120"/>
                <a:ea typeface="微軟正黑體" panose="020B0604030504040204" pitchFamily="34" charset="-120"/>
              </a:rPr>
              <a:t>之</a:t>
            </a:r>
            <a:r>
              <a:rPr lang="zh-TW" altLang="zh-TW" sz="2400" b="1" u="sng" dirty="0">
                <a:solidFill>
                  <a:srgbClr val="C00000"/>
                </a:solidFill>
                <a:latin typeface="微軟正黑體" panose="020B0604030504040204" pitchFamily="34" charset="-120"/>
                <a:ea typeface="微軟正黑體" panose="020B0604030504040204" pitchFamily="34" charset="-120"/>
              </a:rPr>
              <a:t>密碼，同會議報名、</a:t>
            </a:r>
            <a:r>
              <a:rPr lang="zh-TW" altLang="zh-TW" sz="2400" b="1" u="sng" dirty="0" smtClean="0">
                <a:solidFill>
                  <a:srgbClr val="C00000"/>
                </a:solidFill>
                <a:latin typeface="微軟正黑體" panose="020B0604030504040204" pitchFamily="34" charset="-120"/>
                <a:ea typeface="微軟正黑體" panose="020B0604030504040204" pitchFamily="34" charset="-120"/>
              </a:rPr>
              <a:t>簡</a:t>
            </a:r>
            <a:endParaRPr lang="en-US" altLang="zh-TW" sz="2400" b="1" u="sng" dirty="0" smtClean="0">
              <a:solidFill>
                <a:srgbClr val="C00000"/>
              </a:solidFill>
              <a:latin typeface="微軟正黑體" panose="020B0604030504040204" pitchFamily="34" charset="-120"/>
              <a:ea typeface="微軟正黑體" panose="020B0604030504040204" pitchFamily="34" charset="-120"/>
            </a:endParaRPr>
          </a:p>
          <a:p>
            <a:pPr algn="just">
              <a:lnSpc>
                <a:spcPts val="3800"/>
              </a:lnSpc>
              <a:defRPr/>
            </a:pPr>
            <a:r>
              <a:rPr lang="en-US" altLang="zh-TW" sz="2400" dirty="0">
                <a:solidFill>
                  <a:srgbClr val="C00000"/>
                </a:solidFill>
                <a:latin typeface="微軟正黑體" panose="020B0604030504040204" pitchFamily="34" charset="-120"/>
                <a:ea typeface="微軟正黑體" panose="020B0604030504040204" pitchFamily="34" charset="-120"/>
              </a:rPr>
              <a:t> </a:t>
            </a:r>
            <a:r>
              <a:rPr lang="en-US" altLang="zh-TW" sz="2400" dirty="0" smtClean="0">
                <a:solidFill>
                  <a:srgbClr val="C00000"/>
                </a:solidFill>
                <a:latin typeface="微軟正黑體" panose="020B0604030504040204" pitchFamily="34" charset="-120"/>
                <a:ea typeface="微軟正黑體" panose="020B0604030504040204" pitchFamily="34" charset="-120"/>
              </a:rPr>
              <a:t>           </a:t>
            </a:r>
            <a:r>
              <a:rPr lang="zh-TW" altLang="zh-TW" sz="2400" b="1" u="sng" dirty="0" smtClean="0">
                <a:solidFill>
                  <a:srgbClr val="C00000"/>
                </a:solidFill>
                <a:latin typeface="微軟正黑體" panose="020B0604030504040204" pitchFamily="34" charset="-120"/>
                <a:ea typeface="微軟正黑體" panose="020B0604030504040204" pitchFamily="34" charset="-120"/>
              </a:rPr>
              <a:t>章</a:t>
            </a:r>
            <a:r>
              <a:rPr lang="zh-TW" altLang="zh-TW" sz="2400" b="1" u="sng" dirty="0">
                <a:solidFill>
                  <a:srgbClr val="C00000"/>
                </a:solidFill>
                <a:latin typeface="微軟正黑體" panose="020B0604030504040204" pitchFamily="34" charset="-120"/>
                <a:ea typeface="微軟正黑體" panose="020B0604030504040204" pitchFamily="34" charset="-120"/>
              </a:rPr>
              <a:t>購買</a:t>
            </a:r>
            <a:r>
              <a:rPr lang="zh-TW" altLang="zh-TW" sz="2400" b="1" u="sng" dirty="0" smtClean="0">
                <a:solidFill>
                  <a:srgbClr val="C00000"/>
                </a:solidFill>
                <a:latin typeface="微軟正黑體" panose="020B0604030504040204" pitchFamily="34" charset="-120"/>
                <a:ea typeface="微軟正黑體" panose="020B0604030504040204" pitchFamily="34" charset="-120"/>
              </a:rPr>
              <a:t>系</a:t>
            </a:r>
            <a:r>
              <a:rPr lang="zh-TW" altLang="en-US" sz="2400" b="1" u="sng" dirty="0" smtClean="0">
                <a:solidFill>
                  <a:srgbClr val="C00000"/>
                </a:solidFill>
                <a:latin typeface="微軟正黑體" panose="020B0604030504040204" pitchFamily="34" charset="-120"/>
                <a:ea typeface="微軟正黑體" panose="020B0604030504040204" pitchFamily="34" charset="-120"/>
              </a:rPr>
              <a:t>統</a:t>
            </a:r>
            <a:endParaRPr lang="en-US" altLang="zh-TW" sz="2400" b="1" u="sng" dirty="0" smtClean="0">
              <a:solidFill>
                <a:srgbClr val="C00000"/>
              </a:solidFill>
              <a:latin typeface="微軟正黑體" panose="020B0604030504040204" pitchFamily="34" charset="-120"/>
              <a:ea typeface="微軟正黑體" panose="020B0604030504040204" pitchFamily="34" charset="-120"/>
            </a:endParaRPr>
          </a:p>
          <a:p>
            <a:pPr algn="just">
              <a:lnSpc>
                <a:spcPts val="3800"/>
              </a:lnSpc>
              <a:defRPr/>
            </a:pPr>
            <a:r>
              <a:rPr lang="zh-TW" altLang="en-US" sz="2400" b="1" dirty="0" smtClean="0">
                <a:latin typeface="微軟正黑體" panose="020B0604030504040204" pitchFamily="34" charset="-120"/>
                <a:ea typeface="微軟正黑體" panose="020B0604030504040204" pitchFamily="34" charset="-120"/>
                <a:sym typeface="Wingdings" panose="05000000000000000000" pitchFamily="2" charset="2"/>
              </a:rPr>
              <a:t>        </a:t>
            </a:r>
            <a:r>
              <a:rPr lang="zh-TW" altLang="en-US" sz="2400" b="1" dirty="0">
                <a:solidFill>
                  <a:srgbClr val="C00000"/>
                </a:solidFill>
                <a:latin typeface="微軟正黑體" panose="020B0604030504040204" pitchFamily="34" charset="-120"/>
                <a:ea typeface="微軟正黑體" panose="020B0604030504040204" pitchFamily="34" charset="-120"/>
              </a:rPr>
              <a:t>驗證</a:t>
            </a:r>
            <a:r>
              <a:rPr lang="zh-TW" altLang="en-US" sz="2400" b="1" dirty="0" smtClean="0">
                <a:solidFill>
                  <a:srgbClr val="C00000"/>
                </a:solidFill>
                <a:latin typeface="微軟正黑體" panose="020B0604030504040204" pitchFamily="34" charset="-120"/>
                <a:ea typeface="微軟正黑體" panose="020B0604030504040204" pitchFamily="34" charset="-120"/>
              </a:rPr>
              <a:t>碼</a:t>
            </a:r>
            <a:endParaRPr lang="en-US" altLang="zh-TW" sz="2400" b="1" dirty="0">
              <a:solidFill>
                <a:srgbClr val="C00000"/>
              </a:solidFill>
              <a:latin typeface="微軟正黑體" panose="020B0604030504040204" pitchFamily="34" charset="-120"/>
              <a:ea typeface="微軟正黑體" panose="020B0604030504040204" pitchFamily="34" charset="-120"/>
            </a:endParaRPr>
          </a:p>
        </p:txBody>
      </p:sp>
      <p:cxnSp>
        <p:nvCxnSpPr>
          <p:cNvPr id="12" name="直線單箭頭接點 11"/>
          <p:cNvCxnSpPr/>
          <p:nvPr/>
        </p:nvCxnSpPr>
        <p:spPr>
          <a:xfrm flipV="1">
            <a:off x="5756564" y="2637533"/>
            <a:ext cx="1476282" cy="11273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6947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a:lstStyle/>
          <a:p>
            <a:fld id="{97006424-D9F2-4793-8C2C-FF1240B9B1D0}" type="slidenum">
              <a:rPr lang="zh-TW" altLang="en-US" smtClean="0">
                <a:solidFill>
                  <a:schemeClr val="tx1"/>
                </a:solidFill>
              </a:rPr>
              <a:pPr/>
              <a:t>86</a:t>
            </a:fld>
            <a:endParaRPr lang="zh-TW" altLang="en-US" dirty="0">
              <a:solidFill>
                <a:schemeClr val="tx1"/>
              </a:solidFill>
            </a:endParaRPr>
          </a:p>
        </p:txBody>
      </p:sp>
      <p:sp>
        <p:nvSpPr>
          <p:cNvPr id="5" name="Rectangle 2"/>
          <p:cNvSpPr>
            <a:spLocks noGrp="1" noChangeArrowheads="1"/>
          </p:cNvSpPr>
          <p:nvPr>
            <p:ph type="title"/>
          </p:nvPr>
        </p:nvSpPr>
        <p:spPr>
          <a:xfrm>
            <a:off x="582597" y="222267"/>
            <a:ext cx="8644529"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列印繳費證明單</a:t>
            </a:r>
          </a:p>
        </p:txBody>
      </p:sp>
      <p:sp>
        <p:nvSpPr>
          <p:cNvPr id="9" name="文字方塊 8"/>
          <p:cNvSpPr txBox="1"/>
          <p:nvPr/>
        </p:nvSpPr>
        <p:spPr>
          <a:xfrm>
            <a:off x="514931" y="934370"/>
            <a:ext cx="8982360" cy="553998"/>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109.5.26(</a:t>
            </a:r>
            <a:r>
              <a:rPr lang="zh-TW" altLang="en-US" sz="2400" b="1" dirty="0" smtClean="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)12:00</a:t>
            </a:r>
            <a:r>
              <a:rPr lang="zh-TW" altLang="en-US" sz="2400" b="1" dirty="0" smtClean="0">
                <a:solidFill>
                  <a:srgbClr val="C00000"/>
                </a:solidFill>
                <a:latin typeface="微軟正黑體" panose="020B0604030504040204" pitchFamily="34" charset="-120"/>
                <a:ea typeface="微軟正黑體" panose="020B0604030504040204" pitchFamily="34" charset="-12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rPr>
              <a:t>109.6.30(</a:t>
            </a:r>
            <a:r>
              <a:rPr lang="zh-TW" altLang="en-US" sz="2400" b="1" dirty="0" smtClean="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)18:00</a:t>
            </a:r>
            <a:r>
              <a:rPr lang="zh-TW" altLang="en-US" sz="2400" b="1" dirty="0" smtClean="0">
                <a:solidFill>
                  <a:srgbClr val="C00000"/>
                </a:solidFill>
                <a:latin typeface="微軟正黑體" panose="020B0604030504040204" pitchFamily="34" charset="-120"/>
                <a:ea typeface="微軟正黑體" panose="020B0604030504040204" pitchFamily="34" charset="-120"/>
              </a:rPr>
              <a:t>止開放列印繳費證明</a:t>
            </a:r>
            <a:endParaRPr lang="en-US" altLang="zh-TW" sz="2400" b="1" dirty="0" smtClean="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473285" y="1816106"/>
            <a:ext cx="11269877" cy="4264156"/>
            <a:chOff x="473285" y="1816106"/>
            <a:chExt cx="11269877" cy="4264156"/>
          </a:xfrm>
        </p:grpSpPr>
        <p:pic>
          <p:nvPicPr>
            <p:cNvPr id="3" name="圖片 2"/>
            <p:cNvPicPr>
              <a:picLocks noChangeAspect="1"/>
            </p:cNvPicPr>
            <p:nvPr/>
          </p:nvPicPr>
          <p:blipFill>
            <a:blip r:embed="rId2"/>
            <a:stretch>
              <a:fillRect/>
            </a:stretch>
          </p:blipFill>
          <p:spPr>
            <a:xfrm>
              <a:off x="473285" y="2029788"/>
              <a:ext cx="7385123" cy="3650469"/>
            </a:xfrm>
            <a:prstGeom prst="rect">
              <a:avLst/>
            </a:prstGeom>
            <a:ln>
              <a:solidFill>
                <a:schemeClr val="accent1"/>
              </a:solidFill>
            </a:ln>
          </p:spPr>
        </p:pic>
        <p:pic>
          <p:nvPicPr>
            <p:cNvPr id="23" name="圖片 22"/>
            <p:cNvPicPr>
              <a:picLocks noChangeAspect="1"/>
            </p:cNvPicPr>
            <p:nvPr/>
          </p:nvPicPr>
          <p:blipFill>
            <a:blip r:embed="rId3"/>
            <a:stretch>
              <a:fillRect/>
            </a:stretch>
          </p:blipFill>
          <p:spPr>
            <a:xfrm>
              <a:off x="6904838" y="1816106"/>
              <a:ext cx="4838324" cy="4264156"/>
            </a:xfrm>
            <a:prstGeom prst="rect">
              <a:avLst/>
            </a:prstGeom>
            <a:ln>
              <a:solidFill>
                <a:schemeClr val="accent1"/>
              </a:solidFill>
            </a:ln>
          </p:spPr>
        </p:pic>
        <p:sp>
          <p:nvSpPr>
            <p:cNvPr id="18" name="圓角矩形 17"/>
            <p:cNvSpPr/>
            <p:nvPr/>
          </p:nvSpPr>
          <p:spPr>
            <a:xfrm>
              <a:off x="7858408" y="2826126"/>
              <a:ext cx="749792" cy="304391"/>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6260688" y="4561193"/>
              <a:ext cx="890904" cy="28281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pic>
          <p:nvPicPr>
            <p:cNvPr id="2" name="圖片 1"/>
            <p:cNvPicPr>
              <a:picLocks noChangeAspect="1"/>
            </p:cNvPicPr>
            <p:nvPr/>
          </p:nvPicPr>
          <p:blipFill>
            <a:blip r:embed="rId5"/>
            <a:stretch>
              <a:fillRect/>
            </a:stretch>
          </p:blipFill>
          <p:spPr>
            <a:xfrm>
              <a:off x="548266" y="3305201"/>
              <a:ext cx="6243060" cy="288638"/>
            </a:xfrm>
            <a:prstGeom prst="rect">
              <a:avLst/>
            </a:prstGeom>
          </p:spPr>
        </p:pic>
        <p:sp>
          <p:nvSpPr>
            <p:cNvPr id="8" name="矩形 7"/>
            <p:cNvSpPr/>
            <p:nvPr/>
          </p:nvSpPr>
          <p:spPr>
            <a:xfrm>
              <a:off x="662449" y="3257007"/>
              <a:ext cx="909459" cy="3241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420903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87</a:t>
            </a:fld>
            <a:endParaRPr lang="zh-TW" altLang="en-US" sz="2000" dirty="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收件狀態</a:t>
            </a:r>
          </a:p>
        </p:txBody>
      </p:sp>
      <p:sp>
        <p:nvSpPr>
          <p:cNvPr id="9" name="文字方塊 8"/>
          <p:cNvSpPr txBox="1"/>
          <p:nvPr/>
        </p:nvSpPr>
        <p:spPr>
          <a:xfrm>
            <a:off x="8445794" y="1192579"/>
            <a:ext cx="3621406" cy="3323987"/>
          </a:xfrm>
          <a:prstGeom prst="rect">
            <a:avLst/>
          </a:prstGeom>
          <a:noFill/>
        </p:spPr>
        <p:txBody>
          <a:bodyPr wrap="square" rtlCol="0">
            <a:spAutoFit/>
          </a:bodyPr>
          <a:lstStyle/>
          <a:p>
            <a:pPr marL="285750" indent="-285750" algn="just">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109.5.26(</a:t>
            </a:r>
            <a:r>
              <a:rPr lang="zh-TW" altLang="en-US" sz="2400" b="1" dirty="0" smtClean="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)12:00</a:t>
            </a:r>
            <a:r>
              <a:rPr lang="zh-TW" altLang="en-US" sz="2400" b="1" dirty="0" smtClean="0">
                <a:solidFill>
                  <a:srgbClr val="C00000"/>
                </a:solidFill>
                <a:latin typeface="微軟正黑體" panose="020B0604030504040204" pitchFamily="34" charset="-120"/>
                <a:ea typeface="微軟正黑體" panose="020B0604030504040204" pitchFamily="34" charset="-120"/>
              </a:rPr>
              <a:t>起開放查詢是否完成報名手續</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gn="just">
              <a:lnSpc>
                <a:spcPts val="36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若本委員會收到報名資料，狀態為：已收件</a:t>
            </a:r>
            <a:endParaRPr lang="en-US" altLang="zh-TW" sz="2400" b="1" dirty="0" smtClean="0">
              <a:latin typeface="微軟正黑體" panose="020B0604030504040204" pitchFamily="34" charset="-120"/>
              <a:ea typeface="微軟正黑體" panose="020B0604030504040204" pitchFamily="34" charset="-120"/>
            </a:endParaRPr>
          </a:p>
          <a:p>
            <a:pPr marL="285750" indent="-285750" algn="just">
              <a:lnSpc>
                <a:spcPts val="36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免試生之姓名為全名顯示，以利老師查詢</a:t>
            </a:r>
            <a:endParaRPr lang="zh-TW" altLang="en-US" sz="2400" b="1"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470780" y="1155877"/>
            <a:ext cx="7702957" cy="4950363"/>
            <a:chOff x="470780" y="1155877"/>
            <a:chExt cx="7702957" cy="4950363"/>
          </a:xfrm>
        </p:grpSpPr>
        <p:pic>
          <p:nvPicPr>
            <p:cNvPr id="2" name="圖片 1"/>
            <p:cNvPicPr>
              <a:picLocks noChangeAspect="1"/>
            </p:cNvPicPr>
            <p:nvPr/>
          </p:nvPicPr>
          <p:blipFill>
            <a:blip r:embed="rId3"/>
            <a:stretch>
              <a:fillRect/>
            </a:stretch>
          </p:blipFill>
          <p:spPr>
            <a:xfrm>
              <a:off x="470780" y="1155877"/>
              <a:ext cx="7702957" cy="4950363"/>
            </a:xfrm>
            <a:prstGeom prst="rect">
              <a:avLst/>
            </a:prstGeom>
            <a:ln>
              <a:solidFill>
                <a:schemeClr val="accent1"/>
              </a:solidFill>
            </a:ln>
          </p:spPr>
        </p:pic>
        <p:sp>
          <p:nvSpPr>
            <p:cNvPr id="11" name="矩形 10"/>
            <p:cNvSpPr/>
            <p:nvPr/>
          </p:nvSpPr>
          <p:spPr>
            <a:xfrm>
              <a:off x="6139279" y="3730060"/>
              <a:ext cx="575973" cy="23761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6640492" y="2393468"/>
              <a:ext cx="1440160" cy="21669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rot="5400000">
              <a:off x="3434330" y="4751289"/>
              <a:ext cx="2193687" cy="516216"/>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659221" y="3286408"/>
              <a:ext cx="383559" cy="2739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5"/>
            <a:stretch>
              <a:fillRect/>
            </a:stretch>
          </p:blipFill>
          <p:spPr>
            <a:xfrm>
              <a:off x="662566" y="2338130"/>
              <a:ext cx="6243060" cy="288638"/>
            </a:xfrm>
            <a:prstGeom prst="rect">
              <a:avLst/>
            </a:prstGeom>
          </p:spPr>
        </p:pic>
        <p:sp>
          <p:nvSpPr>
            <p:cNvPr id="10" name="矩形 9"/>
            <p:cNvSpPr/>
            <p:nvPr/>
          </p:nvSpPr>
          <p:spPr>
            <a:xfrm>
              <a:off x="1785749" y="2323725"/>
              <a:ext cx="562228" cy="28643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501476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88</a:t>
            </a:fld>
            <a:endParaRPr lang="zh-TW" altLang="en-US" sz="2000" dirty="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審查狀態</a:t>
            </a:r>
          </a:p>
        </p:txBody>
      </p:sp>
      <p:sp>
        <p:nvSpPr>
          <p:cNvPr id="13" name="文字方塊 12"/>
          <p:cNvSpPr txBox="1"/>
          <p:nvPr/>
        </p:nvSpPr>
        <p:spPr>
          <a:xfrm>
            <a:off x="1462735" y="1177123"/>
            <a:ext cx="8779859" cy="1477328"/>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109.5.26(</a:t>
            </a:r>
            <a:r>
              <a:rPr lang="zh-TW" altLang="en-US" sz="2400" b="1" dirty="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)12:00</a:t>
            </a:r>
            <a:r>
              <a:rPr lang="zh-TW" altLang="en-US" sz="2400" b="1" dirty="0" smtClean="0">
                <a:solidFill>
                  <a:srgbClr val="C00000"/>
                </a:solidFill>
                <a:latin typeface="微軟正黑體" panose="020B0604030504040204" pitchFamily="34" charset="-120"/>
                <a:ea typeface="微軟正黑體" panose="020B0604030504040204" pitchFamily="34" charset="-120"/>
              </a:rPr>
              <a:t>起～查詢審查狀態</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nSpc>
                <a:spcPts val="36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集體報名各項報名資料及繳費證明文件，須於</a:t>
            </a:r>
            <a:r>
              <a:rPr lang="en-US" altLang="zh-TW" sz="2400" b="1" dirty="0" smtClean="0">
                <a:solidFill>
                  <a:srgbClr val="C00000"/>
                </a:solidFill>
                <a:latin typeface="微軟正黑體" panose="020B0604030504040204" pitchFamily="34" charset="-120"/>
                <a:ea typeface="微軟正黑體" panose="020B0604030504040204" pitchFamily="34" charset="-120"/>
              </a:rPr>
              <a:t>109.5.22(</a:t>
            </a:r>
            <a:r>
              <a:rPr lang="zh-TW" altLang="en-US" sz="2400" b="1" dirty="0" smtClean="0">
                <a:solidFill>
                  <a:srgbClr val="C00000"/>
                </a:solidFill>
                <a:latin typeface="微軟正黑體" panose="020B0604030504040204" pitchFamily="34" charset="-120"/>
                <a:ea typeface="微軟正黑體" panose="020B0604030504040204" pitchFamily="34" charset="-120"/>
              </a:rPr>
              <a:t>五</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前</a:t>
            </a:r>
            <a:r>
              <a:rPr lang="zh-TW" altLang="en-US" sz="2400" b="1" dirty="0" smtClean="0">
                <a:latin typeface="微軟正黑體" panose="020B0604030504040204" pitchFamily="34" charset="-120"/>
                <a:ea typeface="微軟正黑體" panose="020B0604030504040204" pitchFamily="34" charset="-120"/>
              </a:rPr>
              <a:t>，以國內快捷或限時掛號方式寄至本委員會</a:t>
            </a:r>
            <a:endParaRPr lang="en-US" altLang="zh-TW" sz="2400" b="1" dirty="0" smtClean="0">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3"/>
          <a:stretch>
            <a:fillRect/>
          </a:stretch>
        </p:blipFill>
        <p:spPr>
          <a:xfrm>
            <a:off x="1480246" y="2659413"/>
            <a:ext cx="6243060" cy="288638"/>
          </a:xfrm>
          <a:prstGeom prst="rect">
            <a:avLst/>
          </a:prstGeom>
        </p:spPr>
      </p:pic>
      <p:grpSp>
        <p:nvGrpSpPr>
          <p:cNvPr id="2" name="群組 1"/>
          <p:cNvGrpSpPr/>
          <p:nvPr/>
        </p:nvGrpSpPr>
        <p:grpSpPr>
          <a:xfrm>
            <a:off x="1480246" y="2612425"/>
            <a:ext cx="8254569" cy="4183986"/>
            <a:chOff x="1480246" y="2612425"/>
            <a:chExt cx="8254569" cy="4183986"/>
          </a:xfrm>
        </p:grpSpPr>
        <p:pic>
          <p:nvPicPr>
            <p:cNvPr id="8" name="圖片 7"/>
            <p:cNvPicPr>
              <a:picLocks noChangeAspect="1"/>
            </p:cNvPicPr>
            <p:nvPr/>
          </p:nvPicPr>
          <p:blipFill>
            <a:blip r:embed="rId4"/>
            <a:stretch>
              <a:fillRect/>
            </a:stretch>
          </p:blipFill>
          <p:spPr>
            <a:xfrm>
              <a:off x="1480246" y="2612425"/>
              <a:ext cx="8254569" cy="4183986"/>
            </a:xfrm>
            <a:prstGeom prst="rect">
              <a:avLst/>
            </a:prstGeom>
            <a:ln>
              <a:solidFill>
                <a:schemeClr val="accent1"/>
              </a:solidFill>
            </a:ln>
          </p:spPr>
        </p:pic>
        <p:pic>
          <p:nvPicPr>
            <p:cNvPr id="16" name="圖片 15"/>
            <p:cNvPicPr>
              <a:picLocks noChangeAspect="1"/>
            </p:cNvPicPr>
            <p:nvPr/>
          </p:nvPicPr>
          <p:blipFill>
            <a:blip r:embed="rId3"/>
            <a:stretch>
              <a:fillRect/>
            </a:stretch>
          </p:blipFill>
          <p:spPr>
            <a:xfrm>
              <a:off x="1480246" y="2656588"/>
              <a:ext cx="6243060" cy="288638"/>
            </a:xfrm>
            <a:prstGeom prst="rect">
              <a:avLst/>
            </a:prstGeom>
          </p:spPr>
        </p:pic>
        <p:sp>
          <p:nvSpPr>
            <p:cNvPr id="10" name="圓角矩形 9"/>
            <p:cNvSpPr/>
            <p:nvPr/>
          </p:nvSpPr>
          <p:spPr>
            <a:xfrm>
              <a:off x="8223749" y="2708797"/>
              <a:ext cx="1440160" cy="216696"/>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253612" y="4164595"/>
              <a:ext cx="2355854" cy="26318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rot="5400000">
              <a:off x="3897720" y="5320249"/>
              <a:ext cx="2395609" cy="510144"/>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360013" y="2648008"/>
              <a:ext cx="509797" cy="2978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344356" y="3711921"/>
              <a:ext cx="445744" cy="2660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482574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89</a:t>
            </a:fld>
            <a:endParaRPr lang="zh-TW" altLang="en-US" sz="2000" dirty="0">
              <a:solidFill>
                <a:schemeClr val="tx1"/>
              </a:solidFill>
            </a:endParaRPr>
          </a:p>
        </p:txBody>
      </p:sp>
      <p:sp>
        <p:nvSpPr>
          <p:cNvPr id="6" name="Rectangle 2"/>
          <p:cNvSpPr>
            <a:spLocks noGrp="1" noChangeArrowheads="1"/>
          </p:cNvSpPr>
          <p:nvPr>
            <p:ph type="title"/>
          </p:nvPr>
        </p:nvSpPr>
        <p:spPr>
          <a:xfrm>
            <a:off x="617650" y="211096"/>
            <a:ext cx="9686195"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志願序送出狀態</a:t>
            </a:r>
          </a:p>
        </p:txBody>
      </p:sp>
      <p:pic>
        <p:nvPicPr>
          <p:cNvPr id="20" name="圖片 19"/>
          <p:cNvPicPr>
            <a:picLocks noChangeAspect="1"/>
          </p:cNvPicPr>
          <p:nvPr/>
        </p:nvPicPr>
        <p:blipFill>
          <a:blip r:embed="rId3"/>
          <a:stretch>
            <a:fillRect/>
          </a:stretch>
        </p:blipFill>
        <p:spPr>
          <a:xfrm>
            <a:off x="267693" y="4009895"/>
            <a:ext cx="4587497" cy="212096"/>
          </a:xfrm>
          <a:prstGeom prst="rect">
            <a:avLst/>
          </a:prstGeom>
        </p:spPr>
      </p:pic>
      <p:pic>
        <p:nvPicPr>
          <p:cNvPr id="22" name="圖片 21"/>
          <p:cNvPicPr>
            <a:picLocks noChangeAspect="1"/>
          </p:cNvPicPr>
          <p:nvPr/>
        </p:nvPicPr>
        <p:blipFill>
          <a:blip r:embed="rId3"/>
          <a:stretch>
            <a:fillRect/>
          </a:stretch>
        </p:blipFill>
        <p:spPr>
          <a:xfrm>
            <a:off x="267693" y="3996745"/>
            <a:ext cx="4393684" cy="203135"/>
          </a:xfrm>
          <a:prstGeom prst="rect">
            <a:avLst/>
          </a:prstGeom>
        </p:spPr>
      </p:pic>
      <p:grpSp>
        <p:nvGrpSpPr>
          <p:cNvPr id="9" name="群組 8"/>
          <p:cNvGrpSpPr/>
          <p:nvPr/>
        </p:nvGrpSpPr>
        <p:grpSpPr>
          <a:xfrm>
            <a:off x="218700" y="940937"/>
            <a:ext cx="11591430" cy="5860169"/>
            <a:chOff x="218700" y="940937"/>
            <a:chExt cx="11591430" cy="5860169"/>
          </a:xfrm>
        </p:grpSpPr>
        <p:pic>
          <p:nvPicPr>
            <p:cNvPr id="12" name="圖片 11"/>
            <p:cNvPicPr>
              <a:picLocks noChangeAspect="1"/>
            </p:cNvPicPr>
            <p:nvPr/>
          </p:nvPicPr>
          <p:blipFill>
            <a:blip r:embed="rId4"/>
            <a:stretch>
              <a:fillRect/>
            </a:stretch>
          </p:blipFill>
          <p:spPr>
            <a:xfrm>
              <a:off x="266487" y="3990845"/>
              <a:ext cx="6108709" cy="2810261"/>
            </a:xfrm>
            <a:prstGeom prst="rect">
              <a:avLst/>
            </a:prstGeom>
            <a:ln>
              <a:solidFill>
                <a:schemeClr val="accent1"/>
              </a:solidFill>
            </a:ln>
          </p:spPr>
        </p:pic>
        <p:pic>
          <p:nvPicPr>
            <p:cNvPr id="23" name="圖片 22"/>
            <p:cNvPicPr>
              <a:picLocks noChangeAspect="1"/>
            </p:cNvPicPr>
            <p:nvPr/>
          </p:nvPicPr>
          <p:blipFill>
            <a:blip r:embed="rId5"/>
            <a:stretch>
              <a:fillRect/>
            </a:stretch>
          </p:blipFill>
          <p:spPr>
            <a:xfrm>
              <a:off x="6719810" y="940937"/>
              <a:ext cx="3736549" cy="3510345"/>
            </a:xfrm>
            <a:prstGeom prst="rect">
              <a:avLst/>
            </a:prstGeom>
            <a:effectLst>
              <a:outerShdw blurRad="50800" dist="38100" dir="2700000" algn="tl" rotWithShape="0">
                <a:prstClr val="black">
                  <a:alpha val="40000"/>
                </a:prstClr>
              </a:outerShdw>
            </a:effectLst>
          </p:spPr>
        </p:pic>
        <p:sp>
          <p:nvSpPr>
            <p:cNvPr id="18" name="圓角矩形 17"/>
            <p:cNvSpPr/>
            <p:nvPr/>
          </p:nvSpPr>
          <p:spPr>
            <a:xfrm rot="5400000">
              <a:off x="2356236" y="6058912"/>
              <a:ext cx="999421" cy="429009"/>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909049" y="5595042"/>
              <a:ext cx="1640725" cy="117808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218700" y="1105891"/>
              <a:ext cx="6229995" cy="2964914"/>
            </a:xfrm>
            <a:prstGeom prst="rect">
              <a:avLst/>
            </a:prstGeom>
            <a:noFill/>
          </p:spPr>
          <p:txBody>
            <a:bodyPr wrap="square" rtlCol="0">
              <a:spAutoFit/>
            </a:bodyPr>
            <a:lstStyle/>
            <a:p>
              <a:pPr marL="285750" indent="-285750">
                <a:lnSpc>
                  <a:spcPts val="32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109.6.4(</a:t>
              </a:r>
              <a:r>
                <a:rPr lang="zh-TW" altLang="en-US" sz="2400" b="1" dirty="0" smtClean="0">
                  <a:solidFill>
                    <a:srgbClr val="C00000"/>
                  </a:solidFill>
                  <a:latin typeface="微軟正黑體" panose="020B0604030504040204" pitchFamily="34" charset="-120"/>
                  <a:ea typeface="微軟正黑體" panose="020B0604030504040204" pitchFamily="34" charset="-120"/>
                </a:rPr>
                <a:t>四</a:t>
              </a:r>
              <a:r>
                <a:rPr lang="en-US" altLang="zh-TW" sz="2400" b="1" dirty="0" smtClean="0">
                  <a:solidFill>
                    <a:srgbClr val="C00000"/>
                  </a:solidFill>
                  <a:latin typeface="微軟正黑體" panose="020B0604030504040204" pitchFamily="34" charset="-120"/>
                  <a:ea typeface="微軟正黑體" panose="020B0604030504040204" pitchFamily="34" charset="-120"/>
                </a:rPr>
                <a:t>)10:00</a:t>
              </a:r>
              <a:r>
                <a:rPr lang="zh-TW" altLang="en-US" sz="2400" b="1" dirty="0" smtClean="0">
                  <a:solidFill>
                    <a:srgbClr val="C00000"/>
                  </a:solidFill>
                  <a:latin typeface="微軟正黑體" panose="020B0604030504040204" pitchFamily="34" charset="-120"/>
                  <a:ea typeface="微軟正黑體" panose="020B0604030504040204" pitchFamily="34" charset="-120"/>
                </a:rPr>
                <a:t>起</a:t>
              </a:r>
              <a:r>
                <a:rPr lang="zh-TW" altLang="en-US" sz="2400" b="1" dirty="0">
                  <a:solidFill>
                    <a:srgbClr val="C00000"/>
                  </a:solidFill>
                  <a:latin typeface="微軟正黑體" panose="020B0604030504040204" pitchFamily="34" charset="-120"/>
                  <a:ea typeface="微軟正黑體" panose="020B0604030504040204" pitchFamily="34" charset="-120"/>
                </a:rPr>
                <a:t>～</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nSpc>
                  <a:spcPts val="3200"/>
                </a:lnSpc>
              </a:pPr>
              <a:r>
                <a:rPr lang="zh-TW" altLang="en-US" sz="2400" b="1" dirty="0" smtClean="0">
                  <a:solidFill>
                    <a:srgbClr val="C00000"/>
                  </a:solidFill>
                  <a:latin typeface="微軟正黑體" panose="020B0604030504040204" pitchFamily="34" charset="-120"/>
                  <a:ea typeface="微軟正黑體" panose="020B0604030504040204" pitchFamily="34" charset="-120"/>
                </a:rPr>
                <a:t>    查詢免試生志願序送出狀態</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nSpc>
                  <a:spcPts val="32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狀態：未確定送出、確定送出</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2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顯示免試生填選志願數</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2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志願序送出狀態匯出</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2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全部學生志願表</a:t>
              </a:r>
              <a:r>
                <a:rPr lang="en-US" altLang="zh-TW" sz="2400" b="1" dirty="0" smtClean="0">
                  <a:latin typeface="微軟正黑體" panose="020B0604030504040204" pitchFamily="34" charset="-120"/>
                  <a:ea typeface="微軟正黑體" panose="020B0604030504040204" pitchFamily="34" charset="-120"/>
                </a:rPr>
                <a:t>pdf</a:t>
              </a:r>
              <a:r>
                <a:rPr lang="zh-TW" altLang="en-US" sz="2400" b="1" dirty="0" smtClean="0">
                  <a:latin typeface="微軟正黑體" panose="020B0604030504040204" pitchFamily="34" charset="-120"/>
                  <a:ea typeface="微軟正黑體" panose="020B0604030504040204" pitchFamily="34" charset="-120"/>
                </a:rPr>
                <a:t>檔匯出</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國中承辦人可協助學生列印志願表</a:t>
              </a:r>
              <a:endParaRPr lang="zh-TW" altLang="en-US" sz="2400" b="1" dirty="0">
                <a:latin typeface="微軟正黑體" panose="020B0604030504040204" pitchFamily="34" charset="-120"/>
                <a:ea typeface="微軟正黑體" panose="020B0604030504040204" pitchFamily="34" charset="-120"/>
              </a:endParaRPr>
            </a:p>
          </p:txBody>
        </p:sp>
        <p:sp>
          <p:nvSpPr>
            <p:cNvPr id="19" name="圓角矩形 18"/>
            <p:cNvSpPr/>
            <p:nvPr/>
          </p:nvSpPr>
          <p:spPr>
            <a:xfrm rot="5400000">
              <a:off x="7850463" y="3276870"/>
              <a:ext cx="1037308" cy="445243"/>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758344" y="4748073"/>
              <a:ext cx="1150705" cy="3888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a:stCxn id="7" idx="3"/>
              <a:endCxn id="2" idx="1"/>
            </p:cNvCxnSpPr>
            <p:nvPr/>
          </p:nvCxnSpPr>
          <p:spPr>
            <a:xfrm flipV="1">
              <a:off x="3909049" y="4920308"/>
              <a:ext cx="3067006" cy="2221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rot="5400000">
              <a:off x="7547707" y="3895008"/>
              <a:ext cx="204537" cy="450811"/>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7"/>
            <a:stretch>
              <a:fillRect/>
            </a:stretch>
          </p:blipFill>
          <p:spPr>
            <a:xfrm>
              <a:off x="6976055" y="3530660"/>
              <a:ext cx="4834075" cy="2779296"/>
            </a:xfrm>
            <a:prstGeom prst="rect">
              <a:avLst/>
            </a:prstGeom>
            <a:effectLst>
              <a:outerShdw blurRad="50800" dist="38100" dir="2700000" algn="tl" rotWithShape="0">
                <a:prstClr val="black">
                  <a:alpha val="40000"/>
                </a:prstClr>
              </a:outerShdw>
            </a:effectLst>
          </p:spPr>
        </p:pic>
        <p:sp>
          <p:nvSpPr>
            <p:cNvPr id="26" name="圓角矩形 25"/>
            <p:cNvSpPr/>
            <p:nvPr/>
          </p:nvSpPr>
          <p:spPr>
            <a:xfrm rot="5400000">
              <a:off x="7812190" y="3678764"/>
              <a:ext cx="234125" cy="419625"/>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rot="5400000">
              <a:off x="9596382" y="3499132"/>
              <a:ext cx="219331" cy="764095"/>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10983719" y="3790183"/>
              <a:ext cx="793743" cy="251807"/>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圓角矩形 20"/>
          <p:cNvSpPr/>
          <p:nvPr/>
        </p:nvSpPr>
        <p:spPr>
          <a:xfrm>
            <a:off x="5393638" y="4009765"/>
            <a:ext cx="888237" cy="202336"/>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p:cNvPicPr>
            <a:picLocks noChangeAspect="1"/>
          </p:cNvPicPr>
          <p:nvPr/>
        </p:nvPicPr>
        <p:blipFill>
          <a:blip r:embed="rId3"/>
          <a:stretch>
            <a:fillRect/>
          </a:stretch>
        </p:blipFill>
        <p:spPr>
          <a:xfrm>
            <a:off x="266487" y="4012369"/>
            <a:ext cx="4394890" cy="203191"/>
          </a:xfrm>
          <a:prstGeom prst="rect">
            <a:avLst/>
          </a:prstGeom>
        </p:spPr>
      </p:pic>
      <p:sp>
        <p:nvSpPr>
          <p:cNvPr id="5" name="矩形 4"/>
          <p:cNvSpPr/>
          <p:nvPr/>
        </p:nvSpPr>
        <p:spPr>
          <a:xfrm>
            <a:off x="2057400" y="3975165"/>
            <a:ext cx="695325" cy="2624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13372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a:spLocks noGrp="1"/>
          </p:cNvSpPr>
          <p:nvPr>
            <p:ph type="title"/>
          </p:nvPr>
        </p:nvSpPr>
        <p:spPr>
          <a:xfrm>
            <a:off x="469021" y="264790"/>
            <a:ext cx="10515600" cy="1088403"/>
          </a:xfrm>
        </p:spPr>
        <p:txBody>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a:solidFill>
                  <a:srgbClr val="002060"/>
                </a:solidFill>
                <a:latin typeface="微軟正黑體" panose="020B0604030504040204" pitchFamily="34" charset="-120"/>
                <a:ea typeface="微軟正黑體" panose="020B0604030504040204" pitchFamily="34" charset="-120"/>
              </a:rPr>
              <a:t>方式</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r>
              <a:rPr lang="en-US" altLang="zh-TW" sz="4000" b="1" dirty="0">
                <a:solidFill>
                  <a:srgbClr val="002060"/>
                </a:solidFill>
                <a:latin typeface="微軟正黑體" panose="020B0604030504040204" pitchFamily="34" charset="-120"/>
                <a:ea typeface="微軟正黑體" panose="020B0604030504040204" pitchFamily="34" charset="-120"/>
              </a:rPr>
              <a:t>3/10</a:t>
            </a:r>
            <a:r>
              <a:rPr lang="zh-TW" altLang="en-US" sz="4000" b="1" dirty="0" smtClean="0">
                <a:solidFill>
                  <a:srgbClr val="002060"/>
                </a:solidFill>
                <a:latin typeface="微軟正黑體" panose="020B0604030504040204" pitchFamily="34" charset="-120"/>
                <a:ea typeface="微軟正黑體" panose="020B0604030504040204" pitchFamily="34" charset="-120"/>
              </a:rPr>
              <a:t>）</a:t>
            </a:r>
            <a:endParaRPr lang="zh-TW" altLang="en-US" sz="4000" dirty="0"/>
          </a:p>
        </p:txBody>
      </p:sp>
      <p:sp>
        <p:nvSpPr>
          <p:cNvPr id="2" name="投影片編號版面配置區 1"/>
          <p:cNvSpPr>
            <a:spLocks noGrp="1"/>
          </p:cNvSpPr>
          <p:nvPr>
            <p:ph type="sldNum" sz="quarter" idx="12"/>
          </p:nvPr>
        </p:nvSpPr>
        <p:spPr>
          <a:xfrm>
            <a:off x="9448800" y="6385799"/>
            <a:ext cx="2743200" cy="365125"/>
          </a:xfrm>
        </p:spPr>
        <p:txBody>
          <a:bodyPr vert="horz" lIns="91440" tIns="45720" rIns="91440" bIns="45720" rtlCol="0" anchor="ctr"/>
          <a:lstStyle/>
          <a:p>
            <a:fld id="{97006424-D9F2-4793-8C2C-FF1240B9B1D0}" type="slidenum">
              <a:rPr lang="zh-TW" altLang="en-US" sz="2000">
                <a:solidFill>
                  <a:schemeClr val="tx1"/>
                </a:solidFill>
              </a:rPr>
              <a:pPr/>
              <a:t>9</a:t>
            </a:fld>
            <a:endParaRPr lang="zh-TW" altLang="en-US" sz="2600" dirty="0">
              <a:solidFill>
                <a:schemeClr val="tx1"/>
              </a:solidFill>
            </a:endParaRPr>
          </a:p>
        </p:txBody>
      </p:sp>
      <p:grpSp>
        <p:nvGrpSpPr>
          <p:cNvPr id="16" name="íṥ1iḋé">
            <a:extLst>
              <a:ext uri="{FF2B5EF4-FFF2-40B4-BE49-F238E27FC236}">
                <a16:creationId xmlns:a16="http://schemas.microsoft.com/office/drawing/2014/main" id="{6195D949-A511-4A41-8C7E-9068185BBA77}"/>
              </a:ext>
            </a:extLst>
          </p:cNvPr>
          <p:cNvGrpSpPr/>
          <p:nvPr/>
        </p:nvGrpSpPr>
        <p:grpSpPr>
          <a:xfrm flipH="1">
            <a:off x="10159027" y="2375836"/>
            <a:ext cx="1949177" cy="3533941"/>
            <a:chOff x="495300" y="674688"/>
            <a:chExt cx="3065463" cy="5492751"/>
          </a:xfrm>
        </p:grpSpPr>
        <p:sp>
          <p:nvSpPr>
            <p:cNvPr id="17" name="iṧḷîḋé">
              <a:extLst>
                <a:ext uri="{FF2B5EF4-FFF2-40B4-BE49-F238E27FC236}">
                  <a16:creationId xmlns:a16="http://schemas.microsoft.com/office/drawing/2014/main" id="{9152D934-FB1B-41AA-9975-E89009B16E8D}"/>
                </a:ext>
              </a:extLst>
            </p:cNvPr>
            <p:cNvSpPr/>
            <p:nvPr/>
          </p:nvSpPr>
          <p:spPr bwMode="auto">
            <a:xfrm>
              <a:off x="1208088" y="3271838"/>
              <a:ext cx="1309688" cy="1538288"/>
            </a:xfrm>
            <a:custGeom>
              <a:avLst/>
              <a:gdLst>
                <a:gd name="T0" fmla="*/ 12 w 79"/>
                <a:gd name="T1" fmla="*/ 0 h 93"/>
                <a:gd name="T2" fmla="*/ 9 w 79"/>
                <a:gd name="T3" fmla="*/ 93 h 93"/>
                <a:gd name="T4" fmla="*/ 66 w 79"/>
                <a:gd name="T5" fmla="*/ 93 h 93"/>
                <a:gd name="T6" fmla="*/ 62 w 79"/>
                <a:gd name="T7" fmla="*/ 0 h 93"/>
                <a:gd name="T8" fmla="*/ 12 w 79"/>
                <a:gd name="T9" fmla="*/ 0 h 93"/>
              </a:gdLst>
              <a:ahLst/>
              <a:cxnLst>
                <a:cxn ang="0">
                  <a:pos x="T0" y="T1"/>
                </a:cxn>
                <a:cxn ang="0">
                  <a:pos x="T2" y="T3"/>
                </a:cxn>
                <a:cxn ang="0">
                  <a:pos x="T4" y="T5"/>
                </a:cxn>
                <a:cxn ang="0">
                  <a:pos x="T6" y="T7"/>
                </a:cxn>
                <a:cxn ang="0">
                  <a:pos x="T8" y="T9"/>
                </a:cxn>
              </a:cxnLst>
              <a:rect l="0" t="0" r="r" b="b"/>
              <a:pathLst>
                <a:path w="79" h="93">
                  <a:moveTo>
                    <a:pt x="12" y="0"/>
                  </a:moveTo>
                  <a:cubicBezTo>
                    <a:pt x="12" y="0"/>
                    <a:pt x="0" y="47"/>
                    <a:pt x="9" y="93"/>
                  </a:cubicBezTo>
                  <a:cubicBezTo>
                    <a:pt x="66" y="93"/>
                    <a:pt x="66" y="93"/>
                    <a:pt x="66" y="93"/>
                  </a:cubicBezTo>
                  <a:cubicBezTo>
                    <a:pt x="66" y="93"/>
                    <a:pt x="79" y="45"/>
                    <a:pt x="62" y="0"/>
                  </a:cubicBezTo>
                  <a:lnTo>
                    <a:pt x="12" y="0"/>
                  </a:lnTo>
                  <a:close/>
                </a:path>
              </a:pathLst>
            </a:custGeom>
            <a:solidFill>
              <a:srgbClr val="FCF5E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18" name="íṧḻîḑe">
              <a:extLst>
                <a:ext uri="{FF2B5EF4-FFF2-40B4-BE49-F238E27FC236}">
                  <a16:creationId xmlns:a16="http://schemas.microsoft.com/office/drawing/2014/main" id="{963BDEEE-C5B9-4A2D-A988-680ECCC776FF}"/>
                </a:ext>
              </a:extLst>
            </p:cNvPr>
            <p:cNvSpPr/>
            <p:nvPr/>
          </p:nvSpPr>
          <p:spPr bwMode="auto">
            <a:xfrm>
              <a:off x="2235200" y="3271838"/>
              <a:ext cx="928688" cy="711200"/>
            </a:xfrm>
            <a:custGeom>
              <a:avLst/>
              <a:gdLst>
                <a:gd name="T0" fmla="*/ 0 w 56"/>
                <a:gd name="T1" fmla="*/ 0 h 43"/>
                <a:gd name="T2" fmla="*/ 1 w 56"/>
                <a:gd name="T3" fmla="*/ 1 h 43"/>
                <a:gd name="T4" fmla="*/ 24 w 56"/>
                <a:gd name="T5" fmla="*/ 24 h 43"/>
                <a:gd name="T6" fmla="*/ 46 w 56"/>
                <a:gd name="T7" fmla="*/ 14 h 43"/>
                <a:gd name="T8" fmla="*/ 56 w 56"/>
                <a:gd name="T9" fmla="*/ 23 h 43"/>
                <a:gd name="T10" fmla="*/ 20 w 56"/>
                <a:gd name="T11" fmla="*/ 40 h 43"/>
                <a:gd name="T12" fmla="*/ 0 w 56"/>
                <a:gd name="T13" fmla="*/ 29 h 43"/>
                <a:gd name="T14" fmla="*/ 0 w 56"/>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43">
                  <a:moveTo>
                    <a:pt x="0" y="0"/>
                  </a:moveTo>
                  <a:cubicBezTo>
                    <a:pt x="0" y="0"/>
                    <a:pt x="1" y="1"/>
                    <a:pt x="1" y="1"/>
                  </a:cubicBezTo>
                  <a:cubicBezTo>
                    <a:pt x="4" y="5"/>
                    <a:pt x="16" y="24"/>
                    <a:pt x="24" y="24"/>
                  </a:cubicBezTo>
                  <a:cubicBezTo>
                    <a:pt x="24" y="24"/>
                    <a:pt x="36" y="28"/>
                    <a:pt x="46" y="14"/>
                  </a:cubicBezTo>
                  <a:cubicBezTo>
                    <a:pt x="56" y="23"/>
                    <a:pt x="56" y="23"/>
                    <a:pt x="56" y="23"/>
                  </a:cubicBezTo>
                  <a:cubicBezTo>
                    <a:pt x="56" y="23"/>
                    <a:pt x="39" y="43"/>
                    <a:pt x="20" y="40"/>
                  </a:cubicBezTo>
                  <a:cubicBezTo>
                    <a:pt x="3" y="37"/>
                    <a:pt x="0" y="29"/>
                    <a:pt x="0" y="29"/>
                  </a:cubicBezTo>
                  <a:lnTo>
                    <a:pt x="0" y="0"/>
                  </a:lnTo>
                  <a:close/>
                </a:path>
              </a:pathLst>
            </a:custGeom>
            <a:solidFill>
              <a:srgbClr val="FCF5E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19" name="ïṩļíḋè">
              <a:extLst>
                <a:ext uri="{FF2B5EF4-FFF2-40B4-BE49-F238E27FC236}">
                  <a16:creationId xmlns:a16="http://schemas.microsoft.com/office/drawing/2014/main" id="{889C490E-4CA3-42F5-86CD-6984D7CCCFE7}"/>
                </a:ext>
              </a:extLst>
            </p:cNvPr>
            <p:cNvSpPr/>
            <p:nvPr/>
          </p:nvSpPr>
          <p:spPr bwMode="auto">
            <a:xfrm>
              <a:off x="2997200" y="3040063"/>
              <a:ext cx="563563" cy="612775"/>
            </a:xfrm>
            <a:custGeom>
              <a:avLst/>
              <a:gdLst>
                <a:gd name="T0" fmla="*/ 0 w 34"/>
                <a:gd name="T1" fmla="*/ 28 h 37"/>
                <a:gd name="T2" fmla="*/ 7 w 34"/>
                <a:gd name="T3" fmla="*/ 13 h 37"/>
                <a:gd name="T4" fmla="*/ 10 w 34"/>
                <a:gd name="T5" fmla="*/ 2 h 37"/>
                <a:gd name="T6" fmla="*/ 11 w 34"/>
                <a:gd name="T7" fmla="*/ 17 h 37"/>
                <a:gd name="T8" fmla="*/ 25 w 34"/>
                <a:gd name="T9" fmla="*/ 6 h 37"/>
                <a:gd name="T10" fmla="*/ 16 w 34"/>
                <a:gd name="T11" fmla="*/ 18 h 37"/>
                <a:gd name="T12" fmla="*/ 30 w 34"/>
                <a:gd name="T13" fmla="*/ 9 h 37"/>
                <a:gd name="T14" fmla="*/ 19 w 34"/>
                <a:gd name="T15" fmla="*/ 21 h 37"/>
                <a:gd name="T16" fmla="*/ 32 w 34"/>
                <a:gd name="T17" fmla="*/ 16 h 37"/>
                <a:gd name="T18" fmla="*/ 22 w 34"/>
                <a:gd name="T19" fmla="*/ 26 h 37"/>
                <a:gd name="T20" fmla="*/ 10 w 34"/>
                <a:gd name="T21" fmla="*/ 37 h 37"/>
                <a:gd name="T22" fmla="*/ 0 w 34"/>
                <a:gd name="T2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7">
                  <a:moveTo>
                    <a:pt x="0" y="28"/>
                  </a:moveTo>
                  <a:cubicBezTo>
                    <a:pt x="0" y="28"/>
                    <a:pt x="6" y="17"/>
                    <a:pt x="7" y="13"/>
                  </a:cubicBezTo>
                  <a:cubicBezTo>
                    <a:pt x="8" y="8"/>
                    <a:pt x="7" y="3"/>
                    <a:pt x="10" y="2"/>
                  </a:cubicBezTo>
                  <a:cubicBezTo>
                    <a:pt x="12" y="0"/>
                    <a:pt x="16" y="9"/>
                    <a:pt x="11" y="17"/>
                  </a:cubicBezTo>
                  <a:cubicBezTo>
                    <a:pt x="11" y="17"/>
                    <a:pt x="23" y="2"/>
                    <a:pt x="25" y="6"/>
                  </a:cubicBezTo>
                  <a:cubicBezTo>
                    <a:pt x="25" y="6"/>
                    <a:pt x="28" y="7"/>
                    <a:pt x="16" y="18"/>
                  </a:cubicBezTo>
                  <a:cubicBezTo>
                    <a:pt x="16" y="18"/>
                    <a:pt x="28" y="8"/>
                    <a:pt x="30" y="9"/>
                  </a:cubicBezTo>
                  <a:cubicBezTo>
                    <a:pt x="31" y="11"/>
                    <a:pt x="30" y="14"/>
                    <a:pt x="19" y="21"/>
                  </a:cubicBezTo>
                  <a:cubicBezTo>
                    <a:pt x="19" y="21"/>
                    <a:pt x="31" y="15"/>
                    <a:pt x="32" y="16"/>
                  </a:cubicBezTo>
                  <a:cubicBezTo>
                    <a:pt x="34" y="18"/>
                    <a:pt x="32" y="19"/>
                    <a:pt x="22" y="26"/>
                  </a:cubicBezTo>
                  <a:cubicBezTo>
                    <a:pt x="10" y="37"/>
                    <a:pt x="10" y="37"/>
                    <a:pt x="10" y="37"/>
                  </a:cubicBezTo>
                  <a:lnTo>
                    <a:pt x="0" y="28"/>
                  </a:lnTo>
                  <a:close/>
                </a:path>
              </a:pathLst>
            </a:custGeom>
            <a:solidFill>
              <a:srgbClr val="FFC48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20" name="ïṩľïḓe">
              <a:extLst>
                <a:ext uri="{FF2B5EF4-FFF2-40B4-BE49-F238E27FC236}">
                  <a16:creationId xmlns:a16="http://schemas.microsoft.com/office/drawing/2014/main" id="{5AE83AA3-1E92-44A9-9050-ADDB52967873}"/>
                </a:ext>
              </a:extLst>
            </p:cNvPr>
            <p:cNvSpPr/>
            <p:nvPr/>
          </p:nvSpPr>
          <p:spPr bwMode="auto">
            <a:xfrm>
              <a:off x="1009650" y="1252538"/>
              <a:ext cx="1855788" cy="2019300"/>
            </a:xfrm>
            <a:custGeom>
              <a:avLst/>
              <a:gdLst>
                <a:gd name="T0" fmla="*/ 65 w 112"/>
                <a:gd name="T1" fmla="*/ 9 h 122"/>
                <a:gd name="T2" fmla="*/ 111 w 112"/>
                <a:gd name="T3" fmla="*/ 67 h 122"/>
                <a:gd name="T4" fmla="*/ 91 w 112"/>
                <a:gd name="T5" fmla="*/ 79 h 122"/>
                <a:gd name="T6" fmla="*/ 75 w 112"/>
                <a:gd name="T7" fmla="*/ 122 h 122"/>
                <a:gd name="T8" fmla="*/ 24 w 112"/>
                <a:gd name="T9" fmla="*/ 122 h 122"/>
                <a:gd name="T10" fmla="*/ 16 w 112"/>
                <a:gd name="T11" fmla="*/ 20 h 122"/>
                <a:gd name="T12" fmla="*/ 65 w 112"/>
                <a:gd name="T13" fmla="*/ 9 h 122"/>
              </a:gdLst>
              <a:ahLst/>
              <a:cxnLst>
                <a:cxn ang="0">
                  <a:pos x="T0" y="T1"/>
                </a:cxn>
                <a:cxn ang="0">
                  <a:pos x="T2" y="T3"/>
                </a:cxn>
                <a:cxn ang="0">
                  <a:pos x="T4" y="T5"/>
                </a:cxn>
                <a:cxn ang="0">
                  <a:pos x="T6" y="T7"/>
                </a:cxn>
                <a:cxn ang="0">
                  <a:pos x="T8" y="T9"/>
                </a:cxn>
                <a:cxn ang="0">
                  <a:pos x="T10" y="T11"/>
                </a:cxn>
                <a:cxn ang="0">
                  <a:pos x="T12" y="T13"/>
                </a:cxn>
              </a:cxnLst>
              <a:rect l="0" t="0" r="r" b="b"/>
              <a:pathLst>
                <a:path w="112" h="122">
                  <a:moveTo>
                    <a:pt x="65" y="9"/>
                  </a:moveTo>
                  <a:cubicBezTo>
                    <a:pt x="65" y="9"/>
                    <a:pt x="112" y="51"/>
                    <a:pt x="111" y="67"/>
                  </a:cubicBezTo>
                  <a:cubicBezTo>
                    <a:pt x="110" y="83"/>
                    <a:pt x="91" y="79"/>
                    <a:pt x="91" y="79"/>
                  </a:cubicBezTo>
                  <a:cubicBezTo>
                    <a:pt x="91" y="79"/>
                    <a:pt x="86" y="100"/>
                    <a:pt x="75" y="122"/>
                  </a:cubicBezTo>
                  <a:cubicBezTo>
                    <a:pt x="24" y="122"/>
                    <a:pt x="24" y="122"/>
                    <a:pt x="24" y="122"/>
                  </a:cubicBezTo>
                  <a:cubicBezTo>
                    <a:pt x="24" y="122"/>
                    <a:pt x="0" y="37"/>
                    <a:pt x="16" y="20"/>
                  </a:cubicBezTo>
                  <a:cubicBezTo>
                    <a:pt x="33" y="3"/>
                    <a:pt x="50" y="0"/>
                    <a:pt x="65" y="9"/>
                  </a:cubicBezTo>
                  <a:close/>
                </a:path>
              </a:pathLst>
            </a:custGeom>
            <a:solidFill>
              <a:srgbClr val="FFC48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21" name="iṥ1îḋê">
              <a:extLst>
                <a:ext uri="{FF2B5EF4-FFF2-40B4-BE49-F238E27FC236}">
                  <a16:creationId xmlns:a16="http://schemas.microsoft.com/office/drawing/2014/main" id="{0D76FAE3-A357-4875-95CE-174D9E40F9DE}"/>
                </a:ext>
              </a:extLst>
            </p:cNvPr>
            <p:cNvSpPr/>
            <p:nvPr/>
          </p:nvSpPr>
          <p:spPr bwMode="auto">
            <a:xfrm>
              <a:off x="711200" y="674688"/>
              <a:ext cx="2038350" cy="2249488"/>
            </a:xfrm>
            <a:custGeom>
              <a:avLst/>
              <a:gdLst>
                <a:gd name="T0" fmla="*/ 90 w 123"/>
                <a:gd name="T1" fmla="*/ 0 h 136"/>
                <a:gd name="T2" fmla="*/ 64 w 123"/>
                <a:gd name="T3" fmla="*/ 23 h 136"/>
                <a:gd name="T4" fmla="*/ 23 w 123"/>
                <a:gd name="T5" fmla="*/ 52 h 136"/>
                <a:gd name="T6" fmla="*/ 7 w 123"/>
                <a:gd name="T7" fmla="*/ 87 h 136"/>
                <a:gd name="T8" fmla="*/ 37 w 123"/>
                <a:gd name="T9" fmla="*/ 136 h 136"/>
                <a:gd name="T10" fmla="*/ 47 w 123"/>
                <a:gd name="T11" fmla="*/ 122 h 136"/>
                <a:gd name="T12" fmla="*/ 39 w 123"/>
                <a:gd name="T13" fmla="*/ 112 h 136"/>
                <a:gd name="T14" fmla="*/ 44 w 123"/>
                <a:gd name="T15" fmla="*/ 98 h 136"/>
                <a:gd name="T16" fmla="*/ 51 w 123"/>
                <a:gd name="T17" fmla="*/ 103 h 136"/>
                <a:gd name="T18" fmla="*/ 47 w 123"/>
                <a:gd name="T19" fmla="*/ 64 h 136"/>
                <a:gd name="T20" fmla="*/ 90 w 12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36">
                  <a:moveTo>
                    <a:pt x="90" y="0"/>
                  </a:moveTo>
                  <a:cubicBezTo>
                    <a:pt x="90" y="0"/>
                    <a:pt x="90" y="26"/>
                    <a:pt x="64" y="23"/>
                  </a:cubicBezTo>
                  <a:cubicBezTo>
                    <a:pt x="18" y="17"/>
                    <a:pt x="23" y="52"/>
                    <a:pt x="23" y="52"/>
                  </a:cubicBezTo>
                  <a:cubicBezTo>
                    <a:pt x="23" y="52"/>
                    <a:pt x="0" y="62"/>
                    <a:pt x="7" y="87"/>
                  </a:cubicBezTo>
                  <a:cubicBezTo>
                    <a:pt x="14" y="114"/>
                    <a:pt x="27" y="121"/>
                    <a:pt x="37" y="136"/>
                  </a:cubicBezTo>
                  <a:cubicBezTo>
                    <a:pt x="37" y="136"/>
                    <a:pt x="42" y="134"/>
                    <a:pt x="47" y="122"/>
                  </a:cubicBezTo>
                  <a:cubicBezTo>
                    <a:pt x="43" y="121"/>
                    <a:pt x="40" y="118"/>
                    <a:pt x="39" y="112"/>
                  </a:cubicBezTo>
                  <a:cubicBezTo>
                    <a:pt x="37" y="106"/>
                    <a:pt x="39" y="99"/>
                    <a:pt x="44" y="98"/>
                  </a:cubicBezTo>
                  <a:cubicBezTo>
                    <a:pt x="46" y="98"/>
                    <a:pt x="49" y="99"/>
                    <a:pt x="51" y="103"/>
                  </a:cubicBezTo>
                  <a:cubicBezTo>
                    <a:pt x="53" y="83"/>
                    <a:pt x="47" y="64"/>
                    <a:pt x="47" y="64"/>
                  </a:cubicBezTo>
                  <a:cubicBezTo>
                    <a:pt x="47" y="64"/>
                    <a:pt x="123" y="36"/>
                    <a:pt x="90" y="0"/>
                  </a:cubicBez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22" name="ïšḻiḋê">
              <a:extLst>
                <a:ext uri="{FF2B5EF4-FFF2-40B4-BE49-F238E27FC236}">
                  <a16:creationId xmlns:a16="http://schemas.microsoft.com/office/drawing/2014/main" id="{F9FF001C-5803-4741-922E-B916527AD1E2}"/>
                </a:ext>
              </a:extLst>
            </p:cNvPr>
            <p:cNvSpPr/>
            <p:nvPr/>
          </p:nvSpPr>
          <p:spPr bwMode="auto">
            <a:xfrm>
              <a:off x="1854200" y="1849438"/>
              <a:ext cx="166688" cy="165100"/>
            </a:xfrm>
            <a:prstGeom prst="ellipse">
              <a:avLst/>
            </a:pr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23" name="iṣļiḓé">
              <a:extLst>
                <a:ext uri="{FF2B5EF4-FFF2-40B4-BE49-F238E27FC236}">
                  <a16:creationId xmlns:a16="http://schemas.microsoft.com/office/drawing/2014/main" id="{3920A824-6C23-42EB-A8DB-6A79E6180F18}"/>
                </a:ext>
              </a:extLst>
            </p:cNvPr>
            <p:cNvSpPr/>
            <p:nvPr/>
          </p:nvSpPr>
          <p:spPr bwMode="auto">
            <a:xfrm>
              <a:off x="1357313" y="3271838"/>
              <a:ext cx="944563" cy="265113"/>
            </a:xfrm>
            <a:custGeom>
              <a:avLst/>
              <a:gdLst>
                <a:gd name="T0" fmla="*/ 32 w 595"/>
                <a:gd name="T1" fmla="*/ 0 h 167"/>
                <a:gd name="T2" fmla="*/ 0 w 595"/>
                <a:gd name="T3" fmla="*/ 62 h 167"/>
                <a:gd name="T4" fmla="*/ 324 w 595"/>
                <a:gd name="T5" fmla="*/ 167 h 167"/>
                <a:gd name="T6" fmla="*/ 449 w 595"/>
                <a:gd name="T7" fmla="*/ 42 h 167"/>
                <a:gd name="T8" fmla="*/ 595 w 595"/>
                <a:gd name="T9" fmla="*/ 156 h 167"/>
                <a:gd name="T10" fmla="*/ 595 w 595"/>
                <a:gd name="T11" fmla="*/ 31 h 167"/>
                <a:gd name="T12" fmla="*/ 553 w 595"/>
                <a:gd name="T13" fmla="*/ 0 h 167"/>
                <a:gd name="T14" fmla="*/ 32 w 595"/>
                <a:gd name="T15" fmla="*/ 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167">
                  <a:moveTo>
                    <a:pt x="32" y="0"/>
                  </a:moveTo>
                  <a:lnTo>
                    <a:pt x="0" y="62"/>
                  </a:lnTo>
                  <a:lnTo>
                    <a:pt x="324" y="167"/>
                  </a:lnTo>
                  <a:lnTo>
                    <a:pt x="449" y="42"/>
                  </a:lnTo>
                  <a:lnTo>
                    <a:pt x="595" y="156"/>
                  </a:lnTo>
                  <a:lnTo>
                    <a:pt x="595" y="31"/>
                  </a:lnTo>
                  <a:lnTo>
                    <a:pt x="553" y="0"/>
                  </a:lnTo>
                  <a:lnTo>
                    <a:pt x="32" y="0"/>
                  </a:lnTo>
                  <a:close/>
                </a:path>
              </a:pathLst>
            </a:custGeom>
            <a:solidFill>
              <a:srgbClr val="C9C4BD"/>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32500" lnSpcReduction="20000"/>
            </a:bodyPr>
            <a:lstStyle/>
            <a:p>
              <a:pPr algn="ctr"/>
              <a:endParaRPr/>
            </a:p>
          </p:txBody>
        </p:sp>
        <p:sp>
          <p:nvSpPr>
            <p:cNvPr id="24" name="išḷiḍè">
              <a:extLst>
                <a:ext uri="{FF2B5EF4-FFF2-40B4-BE49-F238E27FC236}">
                  <a16:creationId xmlns:a16="http://schemas.microsoft.com/office/drawing/2014/main" id="{09DA82E0-FEB2-4BD1-A509-37E06A532F00}"/>
                </a:ext>
              </a:extLst>
            </p:cNvPr>
            <p:cNvSpPr/>
            <p:nvPr/>
          </p:nvSpPr>
          <p:spPr bwMode="auto">
            <a:xfrm>
              <a:off x="1970088" y="3338513"/>
              <a:ext cx="381000" cy="1041400"/>
            </a:xfrm>
            <a:custGeom>
              <a:avLst/>
              <a:gdLst>
                <a:gd name="T0" fmla="*/ 42 w 240"/>
                <a:gd name="T1" fmla="*/ 125 h 656"/>
                <a:gd name="T2" fmla="*/ 0 w 240"/>
                <a:gd name="T3" fmla="*/ 73 h 656"/>
                <a:gd name="T4" fmla="*/ 63 w 240"/>
                <a:gd name="T5" fmla="*/ 0 h 656"/>
                <a:gd name="T6" fmla="*/ 147 w 240"/>
                <a:gd name="T7" fmla="*/ 62 h 656"/>
                <a:gd name="T8" fmla="*/ 105 w 240"/>
                <a:gd name="T9" fmla="*/ 125 h 656"/>
                <a:gd name="T10" fmla="*/ 240 w 240"/>
                <a:gd name="T11" fmla="*/ 573 h 656"/>
                <a:gd name="T12" fmla="*/ 136 w 240"/>
                <a:gd name="T13" fmla="*/ 656 h 656"/>
                <a:gd name="T14" fmla="*/ 32 w 240"/>
                <a:gd name="T15" fmla="*/ 594 h 656"/>
                <a:gd name="T16" fmla="*/ 42 w 240"/>
                <a:gd name="T17" fmla="*/ 12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56">
                  <a:moveTo>
                    <a:pt x="42" y="125"/>
                  </a:moveTo>
                  <a:lnTo>
                    <a:pt x="0" y="73"/>
                  </a:lnTo>
                  <a:lnTo>
                    <a:pt x="63" y="0"/>
                  </a:lnTo>
                  <a:lnTo>
                    <a:pt x="147" y="62"/>
                  </a:lnTo>
                  <a:lnTo>
                    <a:pt x="105" y="125"/>
                  </a:lnTo>
                  <a:lnTo>
                    <a:pt x="240" y="573"/>
                  </a:lnTo>
                  <a:lnTo>
                    <a:pt x="136" y="656"/>
                  </a:lnTo>
                  <a:lnTo>
                    <a:pt x="32" y="594"/>
                  </a:lnTo>
                  <a:lnTo>
                    <a:pt x="42" y="125"/>
                  </a:lnTo>
                  <a:close/>
                </a:path>
              </a:pathLst>
            </a:custGeom>
            <a:solidFill>
              <a:srgbClr val="D9731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25" name="îš1iḓê">
              <a:extLst>
                <a:ext uri="{FF2B5EF4-FFF2-40B4-BE49-F238E27FC236}">
                  <a16:creationId xmlns:a16="http://schemas.microsoft.com/office/drawing/2014/main" id="{A4413347-AE00-4C4A-B731-A3D9B2FC76C9}"/>
                </a:ext>
              </a:extLst>
            </p:cNvPr>
            <p:cNvSpPr/>
            <p:nvPr/>
          </p:nvSpPr>
          <p:spPr bwMode="auto">
            <a:xfrm>
              <a:off x="1954213" y="2527301"/>
              <a:ext cx="298450" cy="347663"/>
            </a:xfrm>
            <a:custGeom>
              <a:avLst/>
              <a:gdLst>
                <a:gd name="T0" fmla="*/ 4 w 18"/>
                <a:gd name="T1" fmla="*/ 0 h 21"/>
                <a:gd name="T2" fmla="*/ 18 w 18"/>
                <a:gd name="T3" fmla="*/ 3 h 21"/>
                <a:gd name="T4" fmla="*/ 8 w 18"/>
                <a:gd name="T5" fmla="*/ 21 h 21"/>
                <a:gd name="T6" fmla="*/ 4 w 18"/>
                <a:gd name="T7" fmla="*/ 0 h 21"/>
              </a:gdLst>
              <a:ahLst/>
              <a:cxnLst>
                <a:cxn ang="0">
                  <a:pos x="T0" y="T1"/>
                </a:cxn>
                <a:cxn ang="0">
                  <a:pos x="T2" y="T3"/>
                </a:cxn>
                <a:cxn ang="0">
                  <a:pos x="T4" y="T5"/>
                </a:cxn>
                <a:cxn ang="0">
                  <a:pos x="T6" y="T7"/>
                </a:cxn>
              </a:cxnLst>
              <a:rect l="0" t="0" r="r" b="b"/>
              <a:pathLst>
                <a:path w="18" h="21">
                  <a:moveTo>
                    <a:pt x="4" y="0"/>
                  </a:moveTo>
                  <a:cubicBezTo>
                    <a:pt x="4" y="0"/>
                    <a:pt x="10" y="4"/>
                    <a:pt x="18" y="3"/>
                  </a:cubicBezTo>
                  <a:cubicBezTo>
                    <a:pt x="18" y="3"/>
                    <a:pt x="13" y="21"/>
                    <a:pt x="8" y="21"/>
                  </a:cubicBezTo>
                  <a:cubicBezTo>
                    <a:pt x="8" y="21"/>
                    <a:pt x="0" y="21"/>
                    <a:pt x="4" y="0"/>
                  </a:cubicBezTo>
                  <a:close/>
                </a:path>
              </a:pathLst>
            </a:custGeom>
            <a:solidFill>
              <a:srgbClr val="FCF5E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55000" lnSpcReduction="20000"/>
            </a:bodyPr>
            <a:lstStyle/>
            <a:p>
              <a:pPr algn="ctr"/>
              <a:endParaRPr/>
            </a:p>
          </p:txBody>
        </p:sp>
        <p:sp>
          <p:nvSpPr>
            <p:cNvPr id="26" name="ïṡ1íḍê">
              <a:extLst>
                <a:ext uri="{FF2B5EF4-FFF2-40B4-BE49-F238E27FC236}">
                  <a16:creationId xmlns:a16="http://schemas.microsoft.com/office/drawing/2014/main" id="{E1777026-590B-41E6-A235-BD21690310AC}"/>
                </a:ext>
              </a:extLst>
            </p:cNvPr>
            <p:cNvSpPr/>
            <p:nvPr/>
          </p:nvSpPr>
          <p:spPr bwMode="auto">
            <a:xfrm>
              <a:off x="1258888" y="4810126"/>
              <a:ext cx="1125538" cy="1357313"/>
            </a:xfrm>
            <a:custGeom>
              <a:avLst/>
              <a:gdLst>
                <a:gd name="T0" fmla="*/ 59 w 68"/>
                <a:gd name="T1" fmla="*/ 74 h 82"/>
                <a:gd name="T2" fmla="*/ 51 w 68"/>
                <a:gd name="T3" fmla="*/ 76 h 82"/>
                <a:gd name="T4" fmla="*/ 63 w 68"/>
                <a:gd name="T5" fmla="*/ 0 h 82"/>
                <a:gd name="T6" fmla="*/ 6 w 68"/>
                <a:gd name="T7" fmla="*/ 0 h 82"/>
                <a:gd name="T8" fmla="*/ 17 w 68"/>
                <a:gd name="T9" fmla="*/ 76 h 82"/>
                <a:gd name="T10" fmla="*/ 10 w 68"/>
                <a:gd name="T11" fmla="*/ 74 h 82"/>
                <a:gd name="T12" fmla="*/ 2 w 68"/>
                <a:gd name="T13" fmla="*/ 82 h 82"/>
                <a:gd name="T14" fmla="*/ 27 w 68"/>
                <a:gd name="T15" fmla="*/ 82 h 82"/>
                <a:gd name="T16" fmla="*/ 27 w 68"/>
                <a:gd name="T17" fmla="*/ 13 h 82"/>
                <a:gd name="T18" fmla="*/ 42 w 68"/>
                <a:gd name="T19" fmla="*/ 13 h 82"/>
                <a:gd name="T20" fmla="*/ 42 w 68"/>
                <a:gd name="T21" fmla="*/ 82 h 82"/>
                <a:gd name="T22" fmla="*/ 67 w 68"/>
                <a:gd name="T23" fmla="*/ 82 h 82"/>
                <a:gd name="T24" fmla="*/ 59 w 68"/>
                <a:gd name="T2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2">
                  <a:moveTo>
                    <a:pt x="59" y="74"/>
                  </a:moveTo>
                  <a:cubicBezTo>
                    <a:pt x="59" y="74"/>
                    <a:pt x="54" y="74"/>
                    <a:pt x="51" y="76"/>
                  </a:cubicBezTo>
                  <a:cubicBezTo>
                    <a:pt x="63" y="0"/>
                    <a:pt x="63" y="0"/>
                    <a:pt x="63" y="0"/>
                  </a:cubicBezTo>
                  <a:cubicBezTo>
                    <a:pt x="6" y="0"/>
                    <a:pt x="6" y="0"/>
                    <a:pt x="6" y="0"/>
                  </a:cubicBezTo>
                  <a:cubicBezTo>
                    <a:pt x="17" y="76"/>
                    <a:pt x="17" y="76"/>
                    <a:pt x="17" y="76"/>
                  </a:cubicBezTo>
                  <a:cubicBezTo>
                    <a:pt x="14" y="74"/>
                    <a:pt x="10" y="74"/>
                    <a:pt x="10" y="74"/>
                  </a:cubicBezTo>
                  <a:cubicBezTo>
                    <a:pt x="0" y="73"/>
                    <a:pt x="2" y="82"/>
                    <a:pt x="2" y="82"/>
                  </a:cubicBezTo>
                  <a:cubicBezTo>
                    <a:pt x="27" y="82"/>
                    <a:pt x="27" y="82"/>
                    <a:pt x="27" y="82"/>
                  </a:cubicBezTo>
                  <a:cubicBezTo>
                    <a:pt x="27" y="13"/>
                    <a:pt x="27" y="13"/>
                    <a:pt x="27" y="13"/>
                  </a:cubicBezTo>
                  <a:cubicBezTo>
                    <a:pt x="42" y="13"/>
                    <a:pt x="42" y="13"/>
                    <a:pt x="42" y="13"/>
                  </a:cubicBezTo>
                  <a:cubicBezTo>
                    <a:pt x="42" y="82"/>
                    <a:pt x="42" y="82"/>
                    <a:pt x="42" y="82"/>
                  </a:cubicBezTo>
                  <a:cubicBezTo>
                    <a:pt x="67" y="82"/>
                    <a:pt x="67" y="82"/>
                    <a:pt x="67" y="82"/>
                  </a:cubicBezTo>
                  <a:cubicBezTo>
                    <a:pt x="67" y="82"/>
                    <a:pt x="68" y="73"/>
                    <a:pt x="59" y="74"/>
                  </a:cubicBezTo>
                  <a:close/>
                </a:path>
              </a:pathLst>
            </a:custGeom>
            <a:solidFill>
              <a:srgbClr val="0C374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27" name="îŝļiḓê">
              <a:extLst>
                <a:ext uri="{FF2B5EF4-FFF2-40B4-BE49-F238E27FC236}">
                  <a16:creationId xmlns:a16="http://schemas.microsoft.com/office/drawing/2014/main" id="{2CBC9265-45CE-45C2-97C6-9C50CFCBBC7A}"/>
                </a:ext>
              </a:extLst>
            </p:cNvPr>
            <p:cNvSpPr/>
            <p:nvPr/>
          </p:nvSpPr>
          <p:spPr bwMode="auto">
            <a:xfrm>
              <a:off x="495300" y="4810126"/>
              <a:ext cx="962025" cy="363538"/>
            </a:xfrm>
            <a:custGeom>
              <a:avLst/>
              <a:gdLst>
                <a:gd name="T0" fmla="*/ 57 w 58"/>
                <a:gd name="T1" fmla="*/ 22 h 22"/>
                <a:gd name="T2" fmla="*/ 2 w 58"/>
                <a:gd name="T3" fmla="*/ 3 h 22"/>
                <a:gd name="T4" fmla="*/ 0 w 58"/>
                <a:gd name="T5" fmla="*/ 0 h 22"/>
                <a:gd name="T6" fmla="*/ 1 w 58"/>
                <a:gd name="T7" fmla="*/ 0 h 22"/>
                <a:gd name="T8" fmla="*/ 3 w 58"/>
                <a:gd name="T9" fmla="*/ 1 h 22"/>
                <a:gd name="T10" fmla="*/ 5 w 58"/>
                <a:gd name="T11" fmla="*/ 1 h 22"/>
                <a:gd name="T12" fmla="*/ 58 w 58"/>
                <a:gd name="T13" fmla="*/ 20 h 22"/>
                <a:gd name="T14" fmla="*/ 57 w 58"/>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2">
                  <a:moveTo>
                    <a:pt x="57" y="22"/>
                  </a:moveTo>
                  <a:cubicBezTo>
                    <a:pt x="2" y="3"/>
                    <a:pt x="2" y="3"/>
                    <a:pt x="2" y="3"/>
                  </a:cubicBezTo>
                  <a:cubicBezTo>
                    <a:pt x="1" y="3"/>
                    <a:pt x="0" y="1"/>
                    <a:pt x="0" y="0"/>
                  </a:cubicBezTo>
                  <a:cubicBezTo>
                    <a:pt x="1" y="0"/>
                    <a:pt x="1" y="0"/>
                    <a:pt x="1" y="0"/>
                  </a:cubicBezTo>
                  <a:cubicBezTo>
                    <a:pt x="3" y="1"/>
                    <a:pt x="3" y="1"/>
                    <a:pt x="3" y="1"/>
                  </a:cubicBezTo>
                  <a:cubicBezTo>
                    <a:pt x="5" y="1"/>
                    <a:pt x="5" y="1"/>
                    <a:pt x="5" y="1"/>
                  </a:cubicBezTo>
                  <a:cubicBezTo>
                    <a:pt x="58" y="20"/>
                    <a:pt x="58" y="20"/>
                    <a:pt x="58" y="20"/>
                  </a:cubicBezTo>
                  <a:lnTo>
                    <a:pt x="57" y="22"/>
                  </a:lnTo>
                  <a:close/>
                </a:path>
              </a:pathLst>
            </a:custGeom>
            <a:solidFill>
              <a:srgbClr val="D8613D"/>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62500" lnSpcReduction="20000"/>
            </a:bodyPr>
            <a:lstStyle/>
            <a:p>
              <a:pPr algn="ctr"/>
              <a:endParaRPr/>
            </a:p>
          </p:txBody>
        </p:sp>
        <p:sp>
          <p:nvSpPr>
            <p:cNvPr id="28" name="íŝlïdé">
              <a:extLst>
                <a:ext uri="{FF2B5EF4-FFF2-40B4-BE49-F238E27FC236}">
                  <a16:creationId xmlns:a16="http://schemas.microsoft.com/office/drawing/2014/main" id="{3E2E0CF6-E468-45D5-BE18-38050C47451A}"/>
                </a:ext>
              </a:extLst>
            </p:cNvPr>
            <p:cNvSpPr/>
            <p:nvPr/>
          </p:nvSpPr>
          <p:spPr bwMode="auto">
            <a:xfrm>
              <a:off x="1408113" y="4413251"/>
              <a:ext cx="314325" cy="760413"/>
            </a:xfrm>
            <a:custGeom>
              <a:avLst/>
              <a:gdLst>
                <a:gd name="T0" fmla="*/ 4 w 19"/>
                <a:gd name="T1" fmla="*/ 45 h 46"/>
                <a:gd name="T2" fmla="*/ 2 w 19"/>
                <a:gd name="T3" fmla="*/ 46 h 46"/>
                <a:gd name="T4" fmla="*/ 0 w 19"/>
                <a:gd name="T5" fmla="*/ 43 h 46"/>
                <a:gd name="T6" fmla="*/ 15 w 19"/>
                <a:gd name="T7" fmla="*/ 0 h 46"/>
                <a:gd name="T8" fmla="*/ 19 w 19"/>
                <a:gd name="T9" fmla="*/ 1 h 46"/>
                <a:gd name="T10" fmla="*/ 4 w 19"/>
                <a:gd name="T11" fmla="*/ 45 h 46"/>
              </a:gdLst>
              <a:ahLst/>
              <a:cxnLst>
                <a:cxn ang="0">
                  <a:pos x="T0" y="T1"/>
                </a:cxn>
                <a:cxn ang="0">
                  <a:pos x="T2" y="T3"/>
                </a:cxn>
                <a:cxn ang="0">
                  <a:pos x="T4" y="T5"/>
                </a:cxn>
                <a:cxn ang="0">
                  <a:pos x="T6" y="T7"/>
                </a:cxn>
                <a:cxn ang="0">
                  <a:pos x="T8" y="T9"/>
                </a:cxn>
                <a:cxn ang="0">
                  <a:pos x="T10" y="T11"/>
                </a:cxn>
              </a:cxnLst>
              <a:rect l="0" t="0" r="r" b="b"/>
              <a:pathLst>
                <a:path w="19" h="46">
                  <a:moveTo>
                    <a:pt x="4" y="45"/>
                  </a:moveTo>
                  <a:cubicBezTo>
                    <a:pt x="4" y="46"/>
                    <a:pt x="3" y="46"/>
                    <a:pt x="2" y="46"/>
                  </a:cubicBezTo>
                  <a:cubicBezTo>
                    <a:pt x="1" y="46"/>
                    <a:pt x="0" y="44"/>
                    <a:pt x="0" y="43"/>
                  </a:cubicBezTo>
                  <a:cubicBezTo>
                    <a:pt x="15" y="0"/>
                    <a:pt x="15" y="0"/>
                    <a:pt x="15" y="0"/>
                  </a:cubicBezTo>
                  <a:cubicBezTo>
                    <a:pt x="19" y="1"/>
                    <a:pt x="19" y="1"/>
                    <a:pt x="19" y="1"/>
                  </a:cubicBezTo>
                  <a:lnTo>
                    <a:pt x="4" y="45"/>
                  </a:lnTo>
                  <a:close/>
                </a:path>
              </a:pathLst>
            </a:custGeom>
            <a:solidFill>
              <a:srgbClr val="F1E9D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29" name="ïŝḷîḑê">
              <a:extLst>
                <a:ext uri="{FF2B5EF4-FFF2-40B4-BE49-F238E27FC236}">
                  <a16:creationId xmlns:a16="http://schemas.microsoft.com/office/drawing/2014/main" id="{534FA0DE-A8C5-4D22-8912-254AB9334BBD}"/>
                </a:ext>
              </a:extLst>
            </p:cNvPr>
            <p:cNvSpPr/>
            <p:nvPr/>
          </p:nvSpPr>
          <p:spPr bwMode="auto">
            <a:xfrm>
              <a:off x="495300" y="4098926"/>
              <a:ext cx="1160463" cy="1025525"/>
            </a:xfrm>
            <a:custGeom>
              <a:avLst/>
              <a:gdLst>
                <a:gd name="T0" fmla="*/ 157 w 731"/>
                <a:gd name="T1" fmla="*/ 0 h 646"/>
                <a:gd name="T2" fmla="*/ 0 w 731"/>
                <a:gd name="T3" fmla="*/ 448 h 646"/>
                <a:gd name="T4" fmla="*/ 575 w 731"/>
                <a:gd name="T5" fmla="*/ 646 h 646"/>
                <a:gd name="T6" fmla="*/ 731 w 731"/>
                <a:gd name="T7" fmla="*/ 198 h 646"/>
                <a:gd name="T8" fmla="*/ 157 w 731"/>
                <a:gd name="T9" fmla="*/ 0 h 646"/>
              </a:gdLst>
              <a:ahLst/>
              <a:cxnLst>
                <a:cxn ang="0">
                  <a:pos x="T0" y="T1"/>
                </a:cxn>
                <a:cxn ang="0">
                  <a:pos x="T2" y="T3"/>
                </a:cxn>
                <a:cxn ang="0">
                  <a:pos x="T4" y="T5"/>
                </a:cxn>
                <a:cxn ang="0">
                  <a:pos x="T6" y="T7"/>
                </a:cxn>
                <a:cxn ang="0">
                  <a:pos x="T8" y="T9"/>
                </a:cxn>
              </a:cxnLst>
              <a:rect l="0" t="0" r="r" b="b"/>
              <a:pathLst>
                <a:path w="731" h="646">
                  <a:moveTo>
                    <a:pt x="157" y="0"/>
                  </a:moveTo>
                  <a:lnTo>
                    <a:pt x="0" y="448"/>
                  </a:lnTo>
                  <a:lnTo>
                    <a:pt x="575" y="646"/>
                  </a:lnTo>
                  <a:lnTo>
                    <a:pt x="731" y="198"/>
                  </a:lnTo>
                  <a:lnTo>
                    <a:pt x="157" y="0"/>
                  </a:lnTo>
                  <a:close/>
                </a:path>
              </a:pathLst>
            </a:custGeom>
            <a:solidFill>
              <a:srgbClr val="F26F4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30" name="îs1îdè">
              <a:extLst>
                <a:ext uri="{FF2B5EF4-FFF2-40B4-BE49-F238E27FC236}">
                  <a16:creationId xmlns:a16="http://schemas.microsoft.com/office/drawing/2014/main" id="{4EE6750B-B69C-4CC4-A0A6-8D0876FA6DD5}"/>
                </a:ext>
              </a:extLst>
            </p:cNvPr>
            <p:cNvSpPr/>
            <p:nvPr/>
          </p:nvSpPr>
          <p:spPr bwMode="auto">
            <a:xfrm>
              <a:off x="1655763" y="4413251"/>
              <a:ext cx="66675" cy="66675"/>
            </a:xfrm>
            <a:custGeom>
              <a:avLst/>
              <a:gdLst>
                <a:gd name="T0" fmla="*/ 4 w 4"/>
                <a:gd name="T1" fmla="*/ 1 h 4"/>
                <a:gd name="T2" fmla="*/ 1 w 4"/>
                <a:gd name="T3" fmla="*/ 3 h 4"/>
                <a:gd name="T4" fmla="*/ 0 w 4"/>
                <a:gd name="T5" fmla="*/ 0 h 4"/>
                <a:gd name="T6" fmla="*/ 4 w 4"/>
                <a:gd name="T7" fmla="*/ 1 h 4"/>
              </a:gdLst>
              <a:ahLst/>
              <a:cxnLst>
                <a:cxn ang="0">
                  <a:pos x="T0" y="T1"/>
                </a:cxn>
                <a:cxn ang="0">
                  <a:pos x="T2" y="T3"/>
                </a:cxn>
                <a:cxn ang="0">
                  <a:pos x="T4" y="T5"/>
                </a:cxn>
                <a:cxn ang="0">
                  <a:pos x="T6" y="T7"/>
                </a:cxn>
              </a:cxnLst>
              <a:rect l="0" t="0" r="r" b="b"/>
              <a:pathLst>
                <a:path w="4" h="4">
                  <a:moveTo>
                    <a:pt x="4" y="1"/>
                  </a:moveTo>
                  <a:cubicBezTo>
                    <a:pt x="4" y="3"/>
                    <a:pt x="3" y="4"/>
                    <a:pt x="1" y="3"/>
                  </a:cubicBezTo>
                  <a:cubicBezTo>
                    <a:pt x="0" y="3"/>
                    <a:pt x="0" y="1"/>
                    <a:pt x="0" y="0"/>
                  </a:cubicBezTo>
                  <a:lnTo>
                    <a:pt x="4" y="1"/>
                  </a:lnTo>
                  <a:close/>
                </a:path>
              </a:pathLst>
            </a:custGeom>
            <a:solidFill>
              <a:srgbClr val="D3CCB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31" name="ïṧ1iḍê">
              <a:extLst>
                <a:ext uri="{FF2B5EF4-FFF2-40B4-BE49-F238E27FC236}">
                  <a16:creationId xmlns:a16="http://schemas.microsoft.com/office/drawing/2014/main" id="{CBC267AA-6D92-4827-9BDB-D11A2F456D68}"/>
                </a:ext>
              </a:extLst>
            </p:cNvPr>
            <p:cNvSpPr/>
            <p:nvPr/>
          </p:nvSpPr>
          <p:spPr bwMode="auto">
            <a:xfrm>
              <a:off x="744538" y="4694238"/>
              <a:ext cx="331788" cy="447675"/>
            </a:xfrm>
            <a:custGeom>
              <a:avLst/>
              <a:gdLst>
                <a:gd name="T0" fmla="*/ 4 w 20"/>
                <a:gd name="T1" fmla="*/ 0 h 27"/>
                <a:gd name="T2" fmla="*/ 5 w 20"/>
                <a:gd name="T3" fmla="*/ 20 h 27"/>
                <a:gd name="T4" fmla="*/ 16 w 20"/>
                <a:gd name="T5" fmla="*/ 17 h 27"/>
                <a:gd name="T6" fmla="*/ 17 w 20"/>
                <a:gd name="T7" fmla="*/ 12 h 27"/>
                <a:gd name="T8" fmla="*/ 13 w 20"/>
                <a:gd name="T9" fmla="*/ 3 h 27"/>
                <a:gd name="T10" fmla="*/ 4 w 20"/>
                <a:gd name="T11" fmla="*/ 0 h 27"/>
              </a:gdLst>
              <a:ahLst/>
              <a:cxnLst>
                <a:cxn ang="0">
                  <a:pos x="T0" y="T1"/>
                </a:cxn>
                <a:cxn ang="0">
                  <a:pos x="T2" y="T3"/>
                </a:cxn>
                <a:cxn ang="0">
                  <a:pos x="T4" y="T5"/>
                </a:cxn>
                <a:cxn ang="0">
                  <a:pos x="T6" y="T7"/>
                </a:cxn>
                <a:cxn ang="0">
                  <a:pos x="T8" y="T9"/>
                </a:cxn>
                <a:cxn ang="0">
                  <a:pos x="T10" y="T11"/>
                </a:cxn>
              </a:cxnLst>
              <a:rect l="0" t="0" r="r" b="b"/>
              <a:pathLst>
                <a:path w="20" h="27">
                  <a:moveTo>
                    <a:pt x="4" y="0"/>
                  </a:moveTo>
                  <a:cubicBezTo>
                    <a:pt x="4" y="0"/>
                    <a:pt x="0" y="13"/>
                    <a:pt x="5" y="20"/>
                  </a:cubicBezTo>
                  <a:cubicBezTo>
                    <a:pt x="10" y="27"/>
                    <a:pt x="16" y="20"/>
                    <a:pt x="16" y="17"/>
                  </a:cubicBezTo>
                  <a:cubicBezTo>
                    <a:pt x="16" y="17"/>
                    <a:pt x="20" y="15"/>
                    <a:pt x="17" y="12"/>
                  </a:cubicBezTo>
                  <a:cubicBezTo>
                    <a:pt x="15" y="10"/>
                    <a:pt x="13" y="3"/>
                    <a:pt x="13" y="3"/>
                  </a:cubicBezTo>
                  <a:lnTo>
                    <a:pt x="4" y="0"/>
                  </a:lnTo>
                  <a:close/>
                </a:path>
              </a:pathLst>
            </a:custGeom>
            <a:solidFill>
              <a:srgbClr val="FFC48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85000" lnSpcReduction="20000"/>
            </a:bodyPr>
            <a:lstStyle/>
            <a:p>
              <a:pPr algn="ctr"/>
              <a:endParaRPr/>
            </a:p>
          </p:txBody>
        </p:sp>
        <p:sp>
          <p:nvSpPr>
            <p:cNvPr id="32" name="îŝlîḍe">
              <a:extLst>
                <a:ext uri="{FF2B5EF4-FFF2-40B4-BE49-F238E27FC236}">
                  <a16:creationId xmlns:a16="http://schemas.microsoft.com/office/drawing/2014/main" id="{E84C53AD-FB48-40C4-A725-AD23CF5C5CFA}"/>
                </a:ext>
              </a:extLst>
            </p:cNvPr>
            <p:cNvSpPr/>
            <p:nvPr/>
          </p:nvSpPr>
          <p:spPr bwMode="auto">
            <a:xfrm>
              <a:off x="811213" y="3271838"/>
              <a:ext cx="679450" cy="1471613"/>
            </a:xfrm>
            <a:custGeom>
              <a:avLst/>
              <a:gdLst>
                <a:gd name="T0" fmla="*/ 36 w 41"/>
                <a:gd name="T1" fmla="*/ 0 h 89"/>
                <a:gd name="T2" fmla="*/ 0 w 41"/>
                <a:gd name="T3" fmla="*/ 86 h 89"/>
                <a:gd name="T4" fmla="*/ 9 w 41"/>
                <a:gd name="T5" fmla="*/ 89 h 89"/>
                <a:gd name="T6" fmla="*/ 41 w 41"/>
                <a:gd name="T7" fmla="*/ 29 h 89"/>
                <a:gd name="T8" fmla="*/ 36 w 41"/>
                <a:gd name="T9" fmla="*/ 0 h 89"/>
              </a:gdLst>
              <a:ahLst/>
              <a:cxnLst>
                <a:cxn ang="0">
                  <a:pos x="T0" y="T1"/>
                </a:cxn>
                <a:cxn ang="0">
                  <a:pos x="T2" y="T3"/>
                </a:cxn>
                <a:cxn ang="0">
                  <a:pos x="T4" y="T5"/>
                </a:cxn>
                <a:cxn ang="0">
                  <a:pos x="T6" y="T7"/>
                </a:cxn>
                <a:cxn ang="0">
                  <a:pos x="T8" y="T9"/>
                </a:cxn>
              </a:cxnLst>
              <a:rect l="0" t="0" r="r" b="b"/>
              <a:pathLst>
                <a:path w="41" h="89">
                  <a:moveTo>
                    <a:pt x="36" y="0"/>
                  </a:moveTo>
                  <a:cubicBezTo>
                    <a:pt x="36" y="0"/>
                    <a:pt x="11" y="41"/>
                    <a:pt x="0" y="86"/>
                  </a:cubicBezTo>
                  <a:cubicBezTo>
                    <a:pt x="9" y="89"/>
                    <a:pt x="9" y="89"/>
                    <a:pt x="9" y="89"/>
                  </a:cubicBezTo>
                  <a:cubicBezTo>
                    <a:pt x="9" y="89"/>
                    <a:pt x="34" y="35"/>
                    <a:pt x="41" y="29"/>
                  </a:cubicBezTo>
                  <a:lnTo>
                    <a:pt x="36" y="0"/>
                  </a:lnTo>
                  <a:close/>
                </a:path>
              </a:pathLst>
            </a:custGeom>
            <a:solidFill>
              <a:srgbClr val="FCF5EA"/>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grpSp>
      <p:graphicFrame>
        <p:nvGraphicFramePr>
          <p:cNvPr id="54" name="表格 53"/>
          <p:cNvGraphicFramePr>
            <a:graphicFrameLocks noGrp="1"/>
          </p:cNvGraphicFramePr>
          <p:nvPr>
            <p:extLst>
              <p:ext uri="{D42A27DB-BD31-4B8C-83A1-F6EECF244321}">
                <p14:modId xmlns:p14="http://schemas.microsoft.com/office/powerpoint/2010/main" val="3335756170"/>
              </p:ext>
            </p:extLst>
          </p:nvPr>
        </p:nvGraphicFramePr>
        <p:xfrm>
          <a:off x="720425" y="1349544"/>
          <a:ext cx="9240032" cy="4013612"/>
        </p:xfrm>
        <a:graphic>
          <a:graphicData uri="http://schemas.openxmlformats.org/drawingml/2006/table">
            <a:tbl>
              <a:tblPr firstRow="1" bandRow="1">
                <a:tableStyleId>{5C22544A-7EE6-4342-B048-85BDC9FD1C3A}</a:tableStyleId>
              </a:tblPr>
              <a:tblGrid>
                <a:gridCol w="1901316">
                  <a:extLst>
                    <a:ext uri="{9D8B030D-6E8A-4147-A177-3AD203B41FA5}">
                      <a16:colId xmlns:a16="http://schemas.microsoft.com/office/drawing/2014/main" val="20000"/>
                    </a:ext>
                  </a:extLst>
                </a:gridCol>
                <a:gridCol w="3605099">
                  <a:extLst>
                    <a:ext uri="{9D8B030D-6E8A-4147-A177-3AD203B41FA5}">
                      <a16:colId xmlns:a16="http://schemas.microsoft.com/office/drawing/2014/main" val="20001"/>
                    </a:ext>
                  </a:extLst>
                </a:gridCol>
                <a:gridCol w="2001111">
                  <a:extLst>
                    <a:ext uri="{9D8B030D-6E8A-4147-A177-3AD203B41FA5}">
                      <a16:colId xmlns:a16="http://schemas.microsoft.com/office/drawing/2014/main" val="20002"/>
                    </a:ext>
                  </a:extLst>
                </a:gridCol>
                <a:gridCol w="1732506">
                  <a:extLst>
                    <a:ext uri="{9D8B030D-6E8A-4147-A177-3AD203B41FA5}">
                      <a16:colId xmlns:a16="http://schemas.microsoft.com/office/drawing/2014/main" val="20003"/>
                    </a:ext>
                  </a:extLst>
                </a:gridCol>
              </a:tblGrid>
              <a:tr h="48879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itchFamily="34" charset="-120"/>
                          <a:ea typeface="微軟正黑體" pitchFamily="34" charset="-120"/>
                        </a:rPr>
                        <a:t>        </a:t>
                      </a:r>
                      <a:r>
                        <a:rPr lang="zh-TW" altLang="en-US" sz="1400" dirty="0">
                          <a:latin typeface="微軟正黑體" pitchFamily="34" charset="-120"/>
                          <a:ea typeface="微軟正黑體" pitchFamily="34" charset="-120"/>
                        </a:rPr>
                        <a:t>報名資格</a:t>
                      </a:r>
                      <a:endParaRPr lang="en-US" altLang="zh-TW" sz="1400" dirty="0">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itchFamily="34" charset="-120"/>
                          <a:ea typeface="微軟正黑體" pitchFamily="34" charset="-120"/>
                        </a:rPr>
                        <a:t>報名辦法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itchFamily="34" charset="-120"/>
                          <a:ea typeface="微軟正黑體" pitchFamily="34" charset="-120"/>
                        </a:rPr>
                        <a:t>國中應屆畢業生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itchFamily="34" charset="-120"/>
                          <a:ea typeface="微軟正黑體" pitchFamily="34" charset="-120"/>
                        </a:rPr>
                        <a:t>非應屆畢業生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itchFamily="34" charset="-120"/>
                          <a:ea typeface="微軟正黑體" pitchFamily="34" charset="-120"/>
                        </a:rPr>
                        <a:t>同等學力者</a:t>
                      </a:r>
                      <a:endParaRPr lang="en-US" altLang="zh-TW" sz="2000" dirty="0">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1026572">
                <a:tc>
                  <a:txBody>
                    <a:bodyPr/>
                    <a:lstStyle/>
                    <a:p>
                      <a:pPr algn="ctr"/>
                      <a:r>
                        <a:rPr lang="zh-TW" altLang="en-US" sz="2000" b="1" dirty="0">
                          <a:latin typeface="微軟正黑體" pitchFamily="34" charset="-120"/>
                          <a:ea typeface="微軟正黑體" pitchFamily="34" charset="-120"/>
                        </a:rPr>
                        <a:t>網路</a:t>
                      </a:r>
                      <a:endParaRPr lang="en-US" altLang="zh-TW" sz="2000" b="1" dirty="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報名</a:t>
                      </a:r>
                      <a:endParaRPr lang="zh-TW" altLang="en-US" sz="2000" b="1" dirty="0">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微軟正黑體" pitchFamily="34" charset="-120"/>
                          <a:ea typeface="微軟正黑體" pitchFamily="34" charset="-120"/>
                        </a:rPr>
                        <a:t>國中</a:t>
                      </a:r>
                      <a:r>
                        <a:rPr lang="zh-TW" altLang="en-US" sz="2000" b="1" dirty="0" smtClean="0">
                          <a:solidFill>
                            <a:srgbClr val="7030A0"/>
                          </a:solidFill>
                          <a:latin typeface="微軟正黑體" pitchFamily="34" charset="-120"/>
                          <a:ea typeface="微軟正黑體" pitchFamily="34" charset="-120"/>
                        </a:rPr>
                        <a:t>集體報名</a:t>
                      </a:r>
                      <a:endParaRPr lang="en-US" altLang="zh-TW" sz="2000" b="1" dirty="0">
                        <a:solidFill>
                          <a:srgbClr val="7030A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C00000"/>
                          </a:solidFill>
                          <a:latin typeface="微軟正黑體" pitchFamily="34" charset="-120"/>
                          <a:ea typeface="微軟正黑體" pitchFamily="34" charset="-120"/>
                        </a:rPr>
                        <a:t>109/5/18</a:t>
                      </a:r>
                      <a:r>
                        <a:rPr lang="zh-TW" altLang="en-US" sz="1800" b="1" dirty="0" smtClean="0">
                          <a:solidFill>
                            <a:srgbClr val="C00000"/>
                          </a:solidFill>
                          <a:latin typeface="微軟正黑體" pitchFamily="34" charset="-120"/>
                          <a:ea typeface="微軟正黑體" pitchFamily="34" charset="-120"/>
                        </a:rPr>
                        <a:t>（一）</a:t>
                      </a:r>
                      <a:r>
                        <a:rPr lang="en-US" altLang="zh-TW" sz="1800" b="1" dirty="0" smtClean="0">
                          <a:solidFill>
                            <a:srgbClr val="C00000"/>
                          </a:solidFill>
                          <a:latin typeface="微軟正黑體" pitchFamily="34" charset="-120"/>
                          <a:ea typeface="微軟正黑體" pitchFamily="34" charset="-120"/>
                        </a:rPr>
                        <a:t>10:00</a:t>
                      </a:r>
                      <a:r>
                        <a:rPr lang="zh-TW" altLang="en-US" sz="1800" b="1" dirty="0" smtClean="0">
                          <a:solidFill>
                            <a:srgbClr val="C00000"/>
                          </a:solidFill>
                          <a:latin typeface="微軟正黑體" pitchFamily="34" charset="-120"/>
                          <a:ea typeface="微軟正黑體" pitchFamily="34" charset="-120"/>
                        </a:rPr>
                        <a:t>至</a:t>
                      </a:r>
                      <a:endParaRPr lang="en-US" altLang="zh-TW" sz="1800" b="1" dirty="0" smtClean="0">
                        <a:solidFill>
                          <a:srgbClr val="C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C00000"/>
                          </a:solidFill>
                          <a:latin typeface="微軟正黑體" pitchFamily="34" charset="-120"/>
                          <a:ea typeface="微軟正黑體" pitchFamily="34" charset="-120"/>
                        </a:rPr>
                        <a:t>109/5/22</a:t>
                      </a:r>
                      <a:r>
                        <a:rPr lang="zh-TW" altLang="en-US" sz="1800" b="1" dirty="0" smtClean="0">
                          <a:solidFill>
                            <a:srgbClr val="C00000"/>
                          </a:solidFill>
                          <a:latin typeface="微軟正黑體" pitchFamily="34" charset="-120"/>
                          <a:ea typeface="微軟正黑體" pitchFamily="34" charset="-120"/>
                        </a:rPr>
                        <a:t>（</a:t>
                      </a:r>
                      <a:r>
                        <a:rPr lang="zh-TW" altLang="en-US" sz="1800" b="1" dirty="0">
                          <a:solidFill>
                            <a:srgbClr val="C00000"/>
                          </a:solidFill>
                          <a:latin typeface="微軟正黑體" pitchFamily="34" charset="-120"/>
                          <a:ea typeface="微軟正黑體" pitchFamily="34" charset="-120"/>
                        </a:rPr>
                        <a:t>五</a:t>
                      </a:r>
                      <a:r>
                        <a:rPr lang="zh-TW" altLang="en-US" sz="1800" b="1" dirty="0" smtClean="0">
                          <a:solidFill>
                            <a:srgbClr val="C00000"/>
                          </a:solidFill>
                          <a:latin typeface="微軟正黑體" pitchFamily="34" charset="-120"/>
                          <a:ea typeface="微軟正黑體" pitchFamily="34" charset="-120"/>
                        </a:rPr>
                        <a:t>）</a:t>
                      </a:r>
                      <a:r>
                        <a:rPr lang="en-US" altLang="zh-TW" sz="1800" b="1" dirty="0" smtClean="0">
                          <a:solidFill>
                            <a:srgbClr val="C00000"/>
                          </a:solidFill>
                          <a:latin typeface="微軟正黑體" pitchFamily="34" charset="-120"/>
                          <a:ea typeface="微軟正黑體" pitchFamily="34" charset="-120"/>
                        </a:rPr>
                        <a:t>12:00</a:t>
                      </a:r>
                      <a:r>
                        <a:rPr lang="zh-TW" altLang="en-US" sz="1800" b="1" dirty="0" smtClean="0">
                          <a:solidFill>
                            <a:srgbClr val="C00000"/>
                          </a:solidFill>
                          <a:latin typeface="微軟正黑體" pitchFamily="34" charset="-120"/>
                          <a:ea typeface="微軟正黑體" pitchFamily="34" charset="-120"/>
                        </a:rPr>
                        <a:t>止</a:t>
                      </a:r>
                      <a:endParaRPr lang="en-US" altLang="zh-TW" sz="1800" b="1" dirty="0" smtClean="0">
                        <a:solidFill>
                          <a:srgbClr val="C0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kern="1200" dirty="0">
                          <a:solidFill>
                            <a:srgbClr val="7030A0"/>
                          </a:solidFill>
                          <a:latin typeface="微軟正黑體" pitchFamily="34" charset="-120"/>
                          <a:ea typeface="微軟正黑體" pitchFamily="34" charset="-120"/>
                          <a:cs typeface="+mn-cs"/>
                        </a:rPr>
                        <a:t>個別</a:t>
                      </a:r>
                      <a:r>
                        <a:rPr lang="zh-TW" altLang="en-US" sz="2000" b="1" kern="1200" dirty="0" smtClean="0">
                          <a:solidFill>
                            <a:srgbClr val="7030A0"/>
                          </a:solidFill>
                          <a:latin typeface="微軟正黑體" pitchFamily="34" charset="-120"/>
                          <a:ea typeface="微軟正黑體" pitchFamily="34" charset="-120"/>
                          <a:cs typeface="+mn-cs"/>
                        </a:rPr>
                        <a:t>網路報名</a:t>
                      </a:r>
                      <a:r>
                        <a:rPr lang="en-US" altLang="zh-TW" sz="2000" dirty="0">
                          <a:latin typeface="微軟正黑體" pitchFamily="34" charset="-120"/>
                          <a:ea typeface="微軟正黑體" pitchFamily="34" charset="-120"/>
                        </a:rPr>
                        <a:t/>
                      </a:r>
                      <a:br>
                        <a:rPr lang="en-US" altLang="zh-TW" sz="2000" dirty="0">
                          <a:latin typeface="微軟正黑體" pitchFamily="34" charset="-120"/>
                          <a:ea typeface="微軟正黑體" pitchFamily="34" charset="-120"/>
                        </a:rPr>
                      </a:br>
                      <a:r>
                        <a:rPr lang="en-US" altLang="zh-TW" sz="1800" b="1" dirty="0" smtClean="0">
                          <a:solidFill>
                            <a:srgbClr val="C00000"/>
                          </a:solidFill>
                          <a:latin typeface="微軟正黑體" pitchFamily="34" charset="-120"/>
                          <a:ea typeface="微軟正黑體" pitchFamily="34" charset="-120"/>
                        </a:rPr>
                        <a:t>109/5/18</a:t>
                      </a:r>
                      <a:r>
                        <a:rPr lang="zh-TW" altLang="en-US" sz="1800" b="1" dirty="0" smtClean="0">
                          <a:solidFill>
                            <a:srgbClr val="C00000"/>
                          </a:solidFill>
                          <a:latin typeface="微軟正黑體" pitchFamily="34" charset="-120"/>
                          <a:ea typeface="微軟正黑體" pitchFamily="34" charset="-120"/>
                        </a:rPr>
                        <a:t>（一）</a:t>
                      </a:r>
                      <a:r>
                        <a:rPr lang="en-US" altLang="zh-TW" sz="1800" b="1" dirty="0" smtClean="0">
                          <a:solidFill>
                            <a:srgbClr val="C00000"/>
                          </a:solidFill>
                          <a:latin typeface="微軟正黑體" pitchFamily="34" charset="-120"/>
                          <a:ea typeface="微軟正黑體" pitchFamily="34" charset="-120"/>
                        </a:rPr>
                        <a:t>10:00</a:t>
                      </a:r>
                      <a:r>
                        <a:rPr lang="zh-TW" altLang="en-US" sz="1800" b="1" dirty="0" smtClean="0">
                          <a:solidFill>
                            <a:srgbClr val="C00000"/>
                          </a:solidFill>
                          <a:latin typeface="微軟正黑體" pitchFamily="34" charset="-120"/>
                          <a:ea typeface="微軟正黑體" pitchFamily="34" charset="-120"/>
                        </a:rPr>
                        <a:t>至</a:t>
                      </a:r>
                      <a:endParaRPr lang="en-US" altLang="zh-TW" sz="1800" b="1" dirty="0" smtClean="0">
                        <a:solidFill>
                          <a:srgbClr val="C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smtClean="0">
                          <a:solidFill>
                            <a:srgbClr val="C00000"/>
                          </a:solidFill>
                          <a:latin typeface="微軟正黑體" pitchFamily="34" charset="-120"/>
                          <a:ea typeface="微軟正黑體" pitchFamily="34" charset="-120"/>
                        </a:rPr>
                        <a:t>109/5/22</a:t>
                      </a:r>
                      <a:r>
                        <a:rPr lang="zh-TW" altLang="en-US" sz="1800" b="1" dirty="0" smtClean="0">
                          <a:solidFill>
                            <a:srgbClr val="C00000"/>
                          </a:solidFill>
                          <a:latin typeface="微軟正黑體" pitchFamily="34" charset="-120"/>
                          <a:ea typeface="微軟正黑體" pitchFamily="34" charset="-120"/>
                        </a:rPr>
                        <a:t>（五）</a:t>
                      </a:r>
                      <a:r>
                        <a:rPr lang="en-US" altLang="zh-TW" sz="1800" b="1" dirty="0" smtClean="0">
                          <a:solidFill>
                            <a:srgbClr val="C00000"/>
                          </a:solidFill>
                          <a:latin typeface="微軟正黑體" pitchFamily="34" charset="-120"/>
                          <a:ea typeface="微軟正黑體" pitchFamily="34" charset="-120"/>
                        </a:rPr>
                        <a:t>15:00</a:t>
                      </a:r>
                      <a:r>
                        <a:rPr lang="zh-TW" altLang="en-US" sz="1800" b="1" dirty="0" smtClean="0">
                          <a:solidFill>
                            <a:srgbClr val="C00000"/>
                          </a:solidFill>
                          <a:latin typeface="微軟正黑體" pitchFamily="34" charset="-120"/>
                          <a:ea typeface="微軟正黑體" pitchFamily="34" charset="-120"/>
                        </a:rPr>
                        <a:t>止</a:t>
                      </a:r>
                      <a:endParaRPr lang="en-US" altLang="zh-TW" sz="1800" b="1" dirty="0" smtClean="0">
                        <a:solidFill>
                          <a:srgbClr val="C0000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zh-TW" altLang="en-US" dirty="0"/>
                    </a:p>
                  </a:txBody>
                  <a:tcPr/>
                </a:tc>
                <a:extLst>
                  <a:ext uri="{0D108BD9-81ED-4DB2-BD59-A6C34878D82A}">
                    <a16:rowId xmlns:a16="http://schemas.microsoft.com/office/drawing/2014/main" val="10001"/>
                  </a:ext>
                </a:extLst>
              </a:tr>
              <a:tr h="2307576">
                <a:tc>
                  <a:txBody>
                    <a:bodyPr/>
                    <a:lstStyle/>
                    <a:p>
                      <a:pPr algn="ctr"/>
                      <a:r>
                        <a:rPr lang="zh-TW" altLang="en-US" sz="2000" b="1" dirty="0">
                          <a:latin typeface="微軟正黑體" pitchFamily="34" charset="-120"/>
                          <a:ea typeface="微軟正黑體" pitchFamily="34" charset="-120"/>
                        </a:rPr>
                        <a:t>報名</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文件</a:t>
                      </a:r>
                      <a:endParaRPr lang="en-US" altLang="zh-TW" sz="2000" b="1" dirty="0">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lang="zh-TW" altLang="en-US" sz="2000" b="1" dirty="0">
                          <a:solidFill>
                            <a:schemeClr val="tx1"/>
                          </a:solidFill>
                          <a:latin typeface="微軟正黑體" pitchFamily="34" charset="-120"/>
                          <a:ea typeface="微軟正黑體" pitchFamily="34" charset="-120"/>
                        </a:rPr>
                        <a:t>由就讀國中出</a:t>
                      </a:r>
                      <a:r>
                        <a:rPr lang="zh-TW" altLang="en-US" sz="2000" b="1" dirty="0" smtClean="0">
                          <a:solidFill>
                            <a:schemeClr val="tx1"/>
                          </a:solidFill>
                          <a:latin typeface="微軟正黑體" pitchFamily="34" charset="-120"/>
                          <a:ea typeface="微軟正黑體" pitchFamily="34" charset="-120"/>
                        </a:rPr>
                        <a:t>具</a:t>
                      </a:r>
                      <a:endParaRPr lang="en-US" altLang="zh-TW" sz="2000" b="1" dirty="0" smtClean="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1" dirty="0" smtClean="0">
                          <a:solidFill>
                            <a:schemeClr val="tx1"/>
                          </a:solidFill>
                          <a:latin typeface="微軟正黑體" pitchFamily="34" charset="-120"/>
                          <a:ea typeface="微軟正黑體" pitchFamily="34" charset="-120"/>
                        </a:rPr>
                        <a:t>  「</a:t>
                      </a:r>
                      <a:r>
                        <a:rPr lang="en-US" altLang="zh-TW" sz="2000" b="1" dirty="0" smtClean="0">
                          <a:solidFill>
                            <a:schemeClr val="tx1"/>
                          </a:solidFill>
                          <a:latin typeface="微軟正黑體" pitchFamily="34" charset="-120"/>
                          <a:ea typeface="微軟正黑體" pitchFamily="34" charset="-120"/>
                        </a:rPr>
                        <a:t>109</a:t>
                      </a:r>
                      <a:r>
                        <a:rPr lang="zh-TW" altLang="en-US" sz="2000" b="1" dirty="0" smtClean="0">
                          <a:solidFill>
                            <a:schemeClr val="tx1"/>
                          </a:solidFill>
                          <a:latin typeface="微軟正黑體" pitchFamily="34" charset="-120"/>
                          <a:ea typeface="微軟正黑體" pitchFamily="34" charset="-120"/>
                        </a:rPr>
                        <a:t>學年</a:t>
                      </a:r>
                      <a:r>
                        <a:rPr lang="zh-TW" altLang="en-US" sz="2000" b="1" dirty="0">
                          <a:solidFill>
                            <a:schemeClr val="tx1"/>
                          </a:solidFill>
                          <a:latin typeface="微軟正黑體" pitchFamily="34" charset="-120"/>
                          <a:ea typeface="微軟正黑體" pitchFamily="34" charset="-120"/>
                        </a:rPr>
                        <a:t>度</a:t>
                      </a:r>
                      <a:r>
                        <a:rPr lang="zh-TW" altLang="en-US" sz="2000" b="1" dirty="0" smtClean="0">
                          <a:solidFill>
                            <a:schemeClr val="tx1"/>
                          </a:solidFill>
                          <a:latin typeface="微軟正黑體" pitchFamily="34" charset="-120"/>
                          <a:ea typeface="微軟正黑體" pitchFamily="34" charset="-120"/>
                        </a:rPr>
                        <a:t>五專優先免試入</a:t>
                      </a:r>
                      <a:endParaRPr lang="en-US" altLang="zh-TW" sz="2000" b="1" dirty="0" smtClean="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1" dirty="0" smtClean="0">
                          <a:solidFill>
                            <a:schemeClr val="tx1"/>
                          </a:solidFill>
                          <a:latin typeface="微軟正黑體" pitchFamily="34" charset="-120"/>
                          <a:ea typeface="微軟正黑體" pitchFamily="34" charset="-120"/>
                        </a:rPr>
                        <a:t>    學</a:t>
                      </a:r>
                      <a:r>
                        <a:rPr lang="zh-TW" altLang="en-US" sz="2000" b="1" dirty="0">
                          <a:solidFill>
                            <a:schemeClr val="tx1"/>
                          </a:solidFill>
                          <a:latin typeface="微軟正黑體" pitchFamily="34" charset="-120"/>
                          <a:ea typeface="微軟正黑體" pitchFamily="34" charset="-120"/>
                        </a:rPr>
                        <a:t>專用超額比序項目</a:t>
                      </a:r>
                      <a:r>
                        <a:rPr lang="zh-TW" altLang="en-US" sz="2000" b="1" dirty="0" smtClean="0">
                          <a:solidFill>
                            <a:schemeClr val="tx1"/>
                          </a:solidFill>
                          <a:latin typeface="微軟正黑體" pitchFamily="34" charset="-120"/>
                          <a:ea typeface="微軟正黑體" pitchFamily="34" charset="-120"/>
                        </a:rPr>
                        <a:t>積分證</a:t>
                      </a:r>
                      <a:endParaRPr lang="en-US" altLang="zh-TW" sz="2000" b="1" dirty="0" smtClean="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600"/>
                        </a:spcAft>
                        <a:buClrTx/>
                        <a:buSzTx/>
                        <a:buFont typeface="Wingdings" pitchFamily="2" charset="2"/>
                        <a:buNone/>
                        <a:tabLst/>
                        <a:defRPr/>
                      </a:pPr>
                      <a:r>
                        <a:rPr lang="zh-TW" altLang="en-US" sz="2000" b="1" dirty="0" smtClean="0">
                          <a:solidFill>
                            <a:schemeClr val="tx1"/>
                          </a:solidFill>
                          <a:latin typeface="微軟正黑體" pitchFamily="34" charset="-120"/>
                          <a:ea typeface="微軟正黑體" pitchFamily="34" charset="-120"/>
                        </a:rPr>
                        <a:t>    明</a:t>
                      </a:r>
                      <a:r>
                        <a:rPr lang="zh-TW" altLang="en-US" sz="2000" b="1" dirty="0">
                          <a:solidFill>
                            <a:schemeClr val="tx1"/>
                          </a:solidFill>
                          <a:latin typeface="微軟正黑體" pitchFamily="34" charset="-120"/>
                          <a:ea typeface="微軟正黑體" pitchFamily="34" charset="-120"/>
                        </a:rPr>
                        <a:t>單」</a:t>
                      </a:r>
                      <a:endParaRPr lang="en-US" altLang="zh-TW" sz="2000" b="1" dirty="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lang="zh-TW" altLang="en-US" sz="2000" b="1" dirty="0">
                          <a:solidFill>
                            <a:schemeClr val="tx1"/>
                          </a:solidFill>
                          <a:latin typeface="微軟正黑體" pitchFamily="34" charset="-120"/>
                          <a:ea typeface="微軟正黑體" pitchFamily="34" charset="-120"/>
                        </a:rPr>
                        <a:t>免出具學歷證明文件</a:t>
                      </a:r>
                      <a:endParaRPr lang="zh-TW" altLang="en-US" sz="2000" b="1" kern="1200" dirty="0">
                        <a:solidFill>
                          <a:schemeClr val="tx1"/>
                        </a:solidFill>
                        <a:latin typeface="微軟正黑體" pitchFamily="34" charset="-120"/>
                        <a:ea typeface="微軟正黑體"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gridSpan="2">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lang="zh-TW" altLang="en-US" sz="2000" b="1" kern="1200" dirty="0">
                          <a:solidFill>
                            <a:schemeClr val="tx1"/>
                          </a:solidFill>
                          <a:latin typeface="微軟正黑體" pitchFamily="34" charset="-120"/>
                          <a:ea typeface="微軟正黑體" pitchFamily="34" charset="-120"/>
                          <a:cs typeface="+mn-cs"/>
                        </a:rPr>
                        <a:t>出具國中畢業證書或學力</a:t>
                      </a:r>
                      <a:r>
                        <a:rPr lang="zh-TW" altLang="en-US" sz="2000" b="1" kern="1200" dirty="0" smtClean="0">
                          <a:solidFill>
                            <a:schemeClr val="tx1"/>
                          </a:solidFill>
                          <a:latin typeface="微軟正黑體" pitchFamily="34" charset="-120"/>
                          <a:ea typeface="微軟正黑體" pitchFamily="34" charset="-120"/>
                          <a:cs typeface="+mn-cs"/>
                        </a:rPr>
                        <a:t>證</a:t>
                      </a:r>
                      <a:endParaRPr lang="en-US" altLang="zh-TW" sz="2000" b="1" kern="1200" dirty="0" smtClean="0">
                        <a:solidFill>
                          <a:schemeClr val="tx1"/>
                        </a:solidFill>
                        <a:latin typeface="微軟正黑體" pitchFamily="34" charset="-120"/>
                        <a:ea typeface="微軟正黑體" pitchFamily="34" charset="-120"/>
                        <a:cs typeface="+mn-cs"/>
                      </a:endParaRPr>
                    </a:p>
                    <a:p>
                      <a:pPr marL="0" marR="0" indent="0" algn="l" defTabSz="914400" rtl="0" eaLnBrk="1" fontAlgn="auto" latinLnBrk="0" hangingPunct="1">
                        <a:lnSpc>
                          <a:spcPct val="100000"/>
                        </a:lnSpc>
                        <a:spcBef>
                          <a:spcPts val="0"/>
                        </a:spcBef>
                        <a:spcAft>
                          <a:spcPts val="600"/>
                        </a:spcAft>
                        <a:buClrTx/>
                        <a:buSzTx/>
                        <a:buFont typeface="Wingdings" pitchFamily="2" charset="2"/>
                        <a:buNone/>
                        <a:tabLst/>
                        <a:defRPr/>
                      </a:pPr>
                      <a:r>
                        <a:rPr lang="zh-TW" altLang="en-US" sz="2000" b="1" kern="1200" dirty="0" smtClean="0">
                          <a:solidFill>
                            <a:schemeClr val="tx1"/>
                          </a:solidFill>
                          <a:latin typeface="微軟正黑體" pitchFamily="34" charset="-120"/>
                          <a:ea typeface="微軟正黑體" pitchFamily="34" charset="-120"/>
                          <a:cs typeface="+mn-cs"/>
                        </a:rPr>
                        <a:t>    明</a:t>
                      </a:r>
                      <a:r>
                        <a:rPr lang="zh-TW" altLang="en-US" sz="2000" b="1" kern="1200" dirty="0">
                          <a:solidFill>
                            <a:schemeClr val="tx1"/>
                          </a:solidFill>
                          <a:latin typeface="微軟正黑體" pitchFamily="34" charset="-120"/>
                          <a:ea typeface="微軟正黑體" pitchFamily="34" charset="-120"/>
                          <a:cs typeface="+mn-cs"/>
                        </a:rPr>
                        <a:t>文件</a:t>
                      </a:r>
                      <a:endParaRPr lang="en-US" altLang="zh-TW" sz="2000" b="1" kern="1200" dirty="0">
                        <a:solidFill>
                          <a:schemeClr val="tx1"/>
                        </a:solidFill>
                        <a:latin typeface="微軟正黑體" pitchFamily="34" charset="-120"/>
                        <a:ea typeface="微軟正黑體" pitchFamily="34" charset="-120"/>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lang="zh-TW" altLang="en-US" sz="2000" b="1" kern="1200" dirty="0">
                          <a:solidFill>
                            <a:schemeClr val="tx1"/>
                          </a:solidFill>
                          <a:latin typeface="微軟正黑體" pitchFamily="34" charset="-120"/>
                          <a:ea typeface="微軟正黑體" pitchFamily="34" charset="-120"/>
                          <a:cs typeface="+mn-cs"/>
                        </a:rPr>
                        <a:t>向原就讀國中</a:t>
                      </a:r>
                      <a:r>
                        <a:rPr lang="zh-TW" altLang="en-US" sz="2000" b="1" kern="1200" dirty="0" smtClean="0">
                          <a:solidFill>
                            <a:schemeClr val="tx1"/>
                          </a:solidFill>
                          <a:latin typeface="微軟正黑體" pitchFamily="34" charset="-120"/>
                          <a:ea typeface="微軟正黑體" pitchFamily="34" charset="-120"/>
                          <a:cs typeface="+mn-cs"/>
                        </a:rPr>
                        <a:t>申請</a:t>
                      </a:r>
                      <a:endParaRPr lang="en-US" altLang="zh-TW" sz="2000" b="1" kern="1200" dirty="0" smtClean="0">
                        <a:solidFill>
                          <a:schemeClr val="tx1"/>
                        </a:solidFill>
                        <a:latin typeface="微軟正黑體" pitchFamily="34" charset="-120"/>
                        <a:ea typeface="微軟正黑體" pitchFamily="34" charset="-120"/>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1" kern="1200" dirty="0" smtClean="0">
                          <a:solidFill>
                            <a:srgbClr val="C00000"/>
                          </a:solidFill>
                          <a:latin typeface="微軟正黑體" pitchFamily="34" charset="-120"/>
                          <a:ea typeface="微軟正黑體" pitchFamily="34" charset="-120"/>
                          <a:cs typeface="+mn-cs"/>
                        </a:rPr>
                        <a:t>  「</a:t>
                      </a:r>
                      <a:r>
                        <a:rPr lang="en-US" altLang="zh-TW" sz="2000" b="1" dirty="0" smtClean="0">
                          <a:solidFill>
                            <a:srgbClr val="C00000"/>
                          </a:solidFill>
                          <a:latin typeface="微軟正黑體" pitchFamily="34" charset="-120"/>
                          <a:ea typeface="微軟正黑體" pitchFamily="34" charset="-120"/>
                        </a:rPr>
                        <a:t>109</a:t>
                      </a:r>
                      <a:r>
                        <a:rPr lang="zh-TW" altLang="en-US" sz="2000" b="1" dirty="0" smtClean="0">
                          <a:solidFill>
                            <a:srgbClr val="C00000"/>
                          </a:solidFill>
                          <a:latin typeface="微軟正黑體" pitchFamily="34" charset="-120"/>
                          <a:ea typeface="微軟正黑體" pitchFamily="34" charset="-120"/>
                        </a:rPr>
                        <a:t>學年度五專優先免試入</a:t>
                      </a:r>
                      <a:endParaRPr lang="en-US" altLang="zh-TW" sz="2000" b="1" dirty="0" smtClean="0">
                        <a:solidFill>
                          <a:srgbClr val="C00000"/>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1" dirty="0" smtClean="0">
                          <a:solidFill>
                            <a:srgbClr val="C00000"/>
                          </a:solidFill>
                          <a:latin typeface="微軟正黑體" pitchFamily="34" charset="-120"/>
                          <a:ea typeface="微軟正黑體" pitchFamily="34" charset="-120"/>
                        </a:rPr>
                        <a:t>    學</a:t>
                      </a:r>
                      <a:r>
                        <a:rPr lang="zh-TW" altLang="en-US" sz="2000" b="1" dirty="0">
                          <a:solidFill>
                            <a:srgbClr val="C00000"/>
                          </a:solidFill>
                          <a:latin typeface="微軟正黑體" pitchFamily="34" charset="-120"/>
                          <a:ea typeface="微軟正黑體" pitchFamily="34" charset="-120"/>
                        </a:rPr>
                        <a:t>專用超額比序</a:t>
                      </a:r>
                      <a:r>
                        <a:rPr lang="zh-TW" altLang="en-US" sz="2000" b="1" dirty="0" smtClean="0">
                          <a:solidFill>
                            <a:srgbClr val="C00000"/>
                          </a:solidFill>
                          <a:latin typeface="微軟正黑體" pitchFamily="34" charset="-120"/>
                          <a:ea typeface="微軟正黑體" pitchFamily="34" charset="-120"/>
                        </a:rPr>
                        <a:t>項目積分證</a:t>
                      </a:r>
                      <a:endParaRPr lang="en-US" altLang="zh-TW" sz="2000" b="1" dirty="0" smtClean="0">
                        <a:solidFill>
                          <a:srgbClr val="C00000"/>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600"/>
                        </a:spcAft>
                        <a:buClrTx/>
                        <a:buSzTx/>
                        <a:buFont typeface="Wingdings" pitchFamily="2" charset="2"/>
                        <a:buNone/>
                        <a:tabLst/>
                        <a:defRPr/>
                      </a:pPr>
                      <a:r>
                        <a:rPr lang="zh-TW" altLang="en-US" sz="2000" b="1" dirty="0" smtClean="0">
                          <a:solidFill>
                            <a:srgbClr val="C00000"/>
                          </a:solidFill>
                          <a:latin typeface="微軟正黑體" pitchFamily="34" charset="-120"/>
                          <a:ea typeface="微軟正黑體" pitchFamily="34" charset="-120"/>
                        </a:rPr>
                        <a:t>    明</a:t>
                      </a:r>
                      <a:r>
                        <a:rPr lang="zh-TW" altLang="en-US" sz="2000" b="1" dirty="0">
                          <a:solidFill>
                            <a:srgbClr val="C00000"/>
                          </a:solidFill>
                          <a:latin typeface="微軟正黑體" pitchFamily="34" charset="-120"/>
                          <a:ea typeface="微軟正黑體" pitchFamily="34" charset="-120"/>
                        </a:rPr>
                        <a:t>單</a:t>
                      </a:r>
                      <a:r>
                        <a:rPr lang="zh-TW" altLang="en-US" sz="2000" b="1" kern="1200" dirty="0">
                          <a:solidFill>
                            <a:srgbClr val="C00000"/>
                          </a:solidFill>
                          <a:latin typeface="微軟正黑體" pitchFamily="34" charset="-120"/>
                          <a:ea typeface="微軟正黑體" pitchFamily="34" charset="-120"/>
                          <a:cs typeface="+mn-cs"/>
                        </a:rPr>
                        <a:t>」</a:t>
                      </a:r>
                      <a:endParaRPr lang="en-US" altLang="zh-TW" sz="2000" b="1" kern="1200" dirty="0">
                        <a:solidFill>
                          <a:srgbClr val="C00000"/>
                        </a:solidFill>
                        <a:latin typeface="微軟正黑體" pitchFamily="34" charset="-120"/>
                        <a:ea typeface="微軟正黑體" pitchFamily="34" charset="-120"/>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u"/>
                        <a:tabLst/>
                        <a:defRPr/>
                      </a:pPr>
                      <a:r>
                        <a:rPr lang="zh-TW" altLang="en-US" sz="2000" b="1" kern="1200" dirty="0">
                          <a:solidFill>
                            <a:schemeClr val="tx1"/>
                          </a:solidFill>
                          <a:latin typeface="微軟正黑體" pitchFamily="34" charset="-120"/>
                          <a:ea typeface="微軟正黑體" pitchFamily="34" charset="-120"/>
                          <a:cs typeface="+mn-cs"/>
                        </a:rPr>
                        <a:t>自備積分採計項目證明文件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3" name="文字方塊 2"/>
          <p:cNvSpPr txBox="1"/>
          <p:nvPr/>
        </p:nvSpPr>
        <p:spPr>
          <a:xfrm>
            <a:off x="969818" y="5661891"/>
            <a:ext cx="8990639" cy="923330"/>
          </a:xfrm>
          <a:prstGeom prst="rect">
            <a:avLst/>
          </a:prstGeom>
          <a:noFill/>
        </p:spPr>
        <p:txBody>
          <a:bodyPr wrap="square" rtlCol="0">
            <a:spAutoFit/>
          </a:bodyPr>
          <a:lstStyle/>
          <a:p>
            <a:pPr algn="just"/>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zh-TW" altLang="zh-TW" b="1" dirty="0" smtClean="0">
                <a:latin typeface="微軟正黑體" panose="020B0604030504040204" pitchFamily="34" charset="-120"/>
                <a:ea typeface="微軟正黑體" panose="020B0604030504040204" pitchFamily="34" charset="-120"/>
              </a:rPr>
              <a:t>國中</a:t>
            </a:r>
            <a:r>
              <a:rPr lang="zh-TW" altLang="zh-TW" b="1" dirty="0">
                <a:latin typeface="微軟正黑體" panose="020B0604030504040204" pitchFamily="34" charset="-120"/>
                <a:ea typeface="微軟正黑體" panose="020B0604030504040204" pitchFamily="34" charset="-120"/>
              </a:rPr>
              <a:t>應屆畢業生以</a:t>
            </a:r>
            <a:r>
              <a:rPr lang="zh-TW" altLang="zh-TW" b="1" dirty="0" smtClean="0">
                <a:latin typeface="微軟正黑體" panose="020B0604030504040204" pitchFamily="34" charset="-120"/>
                <a:ea typeface="微軟正黑體" panose="020B0604030504040204" pitchFamily="34" charset="-120"/>
              </a:rPr>
              <a:t>參</a:t>
            </a:r>
            <a:r>
              <a:rPr lang="zh-TW" altLang="en-US" b="1" dirty="0" smtClean="0">
                <a:latin typeface="微軟正黑體" panose="020B0604030504040204" pitchFamily="34" charset="-120"/>
                <a:ea typeface="微軟正黑體" panose="020B0604030504040204" pitchFamily="34" charset="-120"/>
              </a:rPr>
              <a:t>加</a:t>
            </a:r>
            <a:r>
              <a:rPr lang="zh-TW" altLang="zh-TW" b="1" dirty="0" smtClean="0">
                <a:latin typeface="微軟正黑體" panose="020B0604030504040204" pitchFamily="34" charset="-120"/>
                <a:ea typeface="微軟正黑體" panose="020B0604030504040204" pitchFamily="34" charset="-120"/>
              </a:rPr>
              <a:t>就讀</a:t>
            </a:r>
            <a:r>
              <a:rPr lang="zh-TW" altLang="zh-TW" b="1" dirty="0">
                <a:latin typeface="微軟正黑體" panose="020B0604030504040204" pitchFamily="34" charset="-120"/>
                <a:ea typeface="微軟正黑體" panose="020B0604030504040204" pitchFamily="34" charset="-120"/>
              </a:rPr>
              <a:t>國中「國中集體報名」為原則，如不及參加「國中集體</a:t>
            </a:r>
            <a:r>
              <a:rPr lang="zh-TW" altLang="zh-TW" b="1" dirty="0" smtClean="0">
                <a:latin typeface="微軟正黑體" panose="020B0604030504040204" pitchFamily="34" charset="-120"/>
                <a:ea typeface="微軟正黑體" panose="020B0604030504040204" pitchFamily="34" charset="-120"/>
              </a:rPr>
              <a:t>報</a:t>
            </a:r>
            <a:endParaRPr lang="en-US" altLang="zh-TW" b="1" dirty="0" smtClean="0">
              <a:latin typeface="微軟正黑體" panose="020B0604030504040204" pitchFamily="34" charset="-120"/>
              <a:ea typeface="微軟正黑體" panose="020B0604030504040204" pitchFamily="34" charset="-120"/>
            </a:endParaRPr>
          </a:p>
          <a:p>
            <a:pPr algn="just"/>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a:t>
            </a:r>
            <a:r>
              <a:rPr lang="zh-TW" altLang="zh-TW" b="1" dirty="0" smtClean="0">
                <a:latin typeface="微軟正黑體" panose="020B0604030504040204" pitchFamily="34" charset="-120"/>
                <a:ea typeface="微軟正黑體" panose="020B0604030504040204" pitchFamily="34" charset="-120"/>
              </a:rPr>
              <a:t>名</a:t>
            </a:r>
            <a:r>
              <a:rPr lang="zh-TW" altLang="zh-TW" b="1" dirty="0">
                <a:latin typeface="微軟正黑體" panose="020B0604030504040204" pitchFamily="34" charset="-120"/>
                <a:ea typeface="微軟正黑體" panose="020B0604030504040204" pitchFamily="34" charset="-120"/>
              </a:rPr>
              <a:t>」者，</a:t>
            </a:r>
            <a:r>
              <a:rPr lang="zh-TW" altLang="zh-TW" b="1" dirty="0" smtClean="0">
                <a:latin typeface="微軟正黑體" panose="020B0604030504040204" pitchFamily="34" charset="-120"/>
                <a:ea typeface="微軟正黑體" panose="020B0604030504040204" pitchFamily="34" charset="-120"/>
              </a:rPr>
              <a:t>可以</a:t>
            </a:r>
            <a:r>
              <a:rPr lang="zh-TW" altLang="zh-TW" b="1" dirty="0">
                <a:latin typeface="微軟正黑體" panose="020B0604030504040204" pitchFamily="34" charset="-120"/>
                <a:ea typeface="微軟正黑體" panose="020B0604030504040204" pitchFamily="34" charset="-120"/>
              </a:rPr>
              <a:t>「個別網路報名」方式報名，僅得「國中集體報名」及「個別網路報名</a:t>
            </a:r>
            <a:r>
              <a:rPr lang="zh-TW" altLang="zh-TW"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pPr algn="just"/>
            <a:r>
              <a:rPr lang="zh-TW" altLang="en-US" b="1" dirty="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   </a:t>
            </a:r>
            <a:r>
              <a:rPr lang="zh-TW" altLang="zh-TW" b="1" dirty="0" smtClean="0">
                <a:latin typeface="微軟正黑體" panose="020B0604030504040204" pitchFamily="34" charset="-120"/>
                <a:ea typeface="微軟正黑體" panose="020B0604030504040204" pitchFamily="34" charset="-120"/>
              </a:rPr>
              <a:t>擇</a:t>
            </a:r>
            <a:r>
              <a:rPr lang="zh-TW" altLang="zh-TW" b="1" dirty="0">
                <a:latin typeface="微軟正黑體" panose="020B0604030504040204" pitchFamily="34" charset="-120"/>
                <a:ea typeface="微軟正黑體" panose="020B0604030504040204" pitchFamily="34" charset="-120"/>
              </a:rPr>
              <a:t>一</a:t>
            </a:r>
            <a:r>
              <a:rPr lang="zh-TW" altLang="zh-TW" b="1" dirty="0" smtClean="0">
                <a:latin typeface="微軟正黑體" panose="020B0604030504040204" pitchFamily="34" charset="-120"/>
                <a:ea typeface="微軟正黑體" panose="020B0604030504040204" pitchFamily="34" charset="-120"/>
              </a:rPr>
              <a:t>辦理。</a:t>
            </a:r>
            <a:endParaRPr lang="zh-TW"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675155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90</a:t>
            </a:fld>
            <a:endParaRPr lang="zh-TW" altLang="en-US" sz="2000" dirty="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錄取狀態</a:t>
            </a:r>
          </a:p>
        </p:txBody>
      </p:sp>
      <p:pic>
        <p:nvPicPr>
          <p:cNvPr id="15" name="圖片 14"/>
          <p:cNvPicPr>
            <a:picLocks noChangeAspect="1"/>
          </p:cNvPicPr>
          <p:nvPr/>
        </p:nvPicPr>
        <p:blipFill>
          <a:blip r:embed="rId3"/>
          <a:stretch>
            <a:fillRect/>
          </a:stretch>
        </p:blipFill>
        <p:spPr>
          <a:xfrm>
            <a:off x="511394" y="3237213"/>
            <a:ext cx="5441731" cy="251590"/>
          </a:xfrm>
          <a:prstGeom prst="rect">
            <a:avLst/>
          </a:prstGeom>
        </p:spPr>
      </p:pic>
      <p:grpSp>
        <p:nvGrpSpPr>
          <p:cNvPr id="2" name="群組 1"/>
          <p:cNvGrpSpPr/>
          <p:nvPr/>
        </p:nvGrpSpPr>
        <p:grpSpPr>
          <a:xfrm>
            <a:off x="493021" y="927470"/>
            <a:ext cx="11238959" cy="5569866"/>
            <a:chOff x="493021" y="927470"/>
            <a:chExt cx="11238959" cy="5569866"/>
          </a:xfrm>
        </p:grpSpPr>
        <p:pic>
          <p:nvPicPr>
            <p:cNvPr id="29" name="圖片 28"/>
            <p:cNvPicPr>
              <a:picLocks noChangeAspect="1"/>
            </p:cNvPicPr>
            <p:nvPr/>
          </p:nvPicPr>
          <p:blipFill>
            <a:blip r:embed="rId4"/>
            <a:stretch>
              <a:fillRect/>
            </a:stretch>
          </p:blipFill>
          <p:spPr>
            <a:xfrm>
              <a:off x="7274652" y="1441345"/>
              <a:ext cx="4457328" cy="4428756"/>
            </a:xfrm>
            <a:prstGeom prst="rect">
              <a:avLst/>
            </a:prstGeom>
            <a:ln>
              <a:solidFill>
                <a:schemeClr val="accent1"/>
              </a:solidFill>
            </a:ln>
          </p:spPr>
        </p:pic>
        <p:pic>
          <p:nvPicPr>
            <p:cNvPr id="27" name="圖片 26"/>
            <p:cNvPicPr>
              <a:picLocks noChangeAspect="1"/>
            </p:cNvPicPr>
            <p:nvPr/>
          </p:nvPicPr>
          <p:blipFill>
            <a:blip r:embed="rId5"/>
            <a:stretch>
              <a:fillRect/>
            </a:stretch>
          </p:blipFill>
          <p:spPr>
            <a:xfrm>
              <a:off x="493021" y="3199135"/>
              <a:ext cx="6261432" cy="3287389"/>
            </a:xfrm>
            <a:prstGeom prst="rect">
              <a:avLst/>
            </a:prstGeom>
            <a:ln>
              <a:solidFill>
                <a:schemeClr val="accent1"/>
              </a:solidFill>
            </a:ln>
          </p:spPr>
        </p:pic>
        <p:sp>
          <p:nvSpPr>
            <p:cNvPr id="8" name="文字方塊 7"/>
            <p:cNvSpPr txBox="1"/>
            <p:nvPr/>
          </p:nvSpPr>
          <p:spPr>
            <a:xfrm>
              <a:off x="582598" y="927470"/>
              <a:ext cx="6628900" cy="2208297"/>
            </a:xfrm>
            <a:prstGeom prst="rect">
              <a:avLst/>
            </a:prstGeom>
            <a:noFill/>
          </p:spPr>
          <p:txBody>
            <a:bodyPr wrap="square" rtlCol="0">
              <a:spAutoFit/>
            </a:bodyPr>
            <a:lstStyle/>
            <a:p>
              <a:pPr marL="285750" indent="-285750">
                <a:lnSpc>
                  <a:spcPts val="33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109.6.11(</a:t>
              </a:r>
              <a:r>
                <a:rPr lang="zh-TW" altLang="en-US" sz="2400" b="1" dirty="0">
                  <a:solidFill>
                    <a:srgbClr val="C00000"/>
                  </a:solidFill>
                  <a:latin typeface="微軟正黑體" panose="020B0604030504040204" pitchFamily="34" charset="-120"/>
                  <a:ea typeface="微軟正黑體" panose="020B0604030504040204" pitchFamily="34" charset="-120"/>
                </a:rPr>
                <a:t>四</a:t>
              </a:r>
              <a:r>
                <a:rPr lang="en-US" altLang="zh-TW" sz="2400" b="1" dirty="0" smtClean="0">
                  <a:solidFill>
                    <a:srgbClr val="C00000"/>
                  </a:solidFill>
                  <a:latin typeface="微軟正黑體" panose="020B0604030504040204" pitchFamily="34" charset="-120"/>
                  <a:ea typeface="微軟正黑體" panose="020B0604030504040204" pitchFamily="34" charset="-120"/>
                </a:rPr>
                <a:t>)9:00</a:t>
              </a:r>
              <a:r>
                <a:rPr lang="zh-TW" altLang="en-US" sz="2400" b="1" dirty="0">
                  <a:solidFill>
                    <a:srgbClr val="C00000"/>
                  </a:solidFill>
                  <a:latin typeface="微軟正黑體" panose="020B0604030504040204" pitchFamily="34" charset="-120"/>
                  <a:ea typeface="微軟正黑體" panose="020B0604030504040204" pitchFamily="34" charset="-12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rPr>
                <a:t>109.6.30(</a:t>
              </a:r>
              <a:r>
                <a:rPr lang="zh-TW" altLang="en-US" sz="2400" b="1" dirty="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18:00</a:t>
              </a:r>
              <a:r>
                <a:rPr lang="zh-TW" altLang="en-US" sz="2400" b="1" dirty="0">
                  <a:solidFill>
                    <a:srgbClr val="C00000"/>
                  </a:solidFill>
                  <a:latin typeface="微軟正黑體" panose="020B0604030504040204" pitchFamily="34" charset="-120"/>
                  <a:ea typeface="微軟正黑體" panose="020B0604030504040204" pitchFamily="34" charset="-120"/>
                </a:rPr>
                <a:t>止查詢</a:t>
              </a:r>
              <a:r>
                <a:rPr lang="zh-TW" altLang="en-US" sz="2400" b="1" dirty="0" smtClean="0">
                  <a:solidFill>
                    <a:srgbClr val="C00000"/>
                  </a:solidFill>
                  <a:latin typeface="微軟正黑體" panose="020B0604030504040204" pitchFamily="34" charset="-120"/>
                  <a:ea typeface="微軟正黑體" panose="020B0604030504040204" pitchFamily="34" charset="-120"/>
                </a:rPr>
                <a:t>免試生錄取狀態</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nSpc>
                  <a:spcPts val="33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狀態：錄取校科</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組</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、未錄取</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3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顯示免試生全名</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3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錄取狀態匯出</a:t>
              </a:r>
              <a:endParaRPr lang="zh-TW" altLang="en-US" sz="2400" b="1" dirty="0">
                <a:latin typeface="微軟正黑體" panose="020B0604030504040204" pitchFamily="34" charset="-120"/>
                <a:ea typeface="微軟正黑體" panose="020B0604030504040204" pitchFamily="34" charset="-120"/>
              </a:endParaRPr>
            </a:p>
          </p:txBody>
        </p:sp>
        <p:sp>
          <p:nvSpPr>
            <p:cNvPr id="10" name="矩形 9"/>
            <p:cNvSpPr/>
            <p:nvPr/>
          </p:nvSpPr>
          <p:spPr>
            <a:xfrm>
              <a:off x="4593154" y="4963017"/>
              <a:ext cx="2161300" cy="1523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rot="5400000">
              <a:off x="3176101" y="5577688"/>
              <a:ext cx="1329921" cy="509375"/>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769336" y="4175683"/>
              <a:ext cx="980338" cy="2764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510927" y="3223649"/>
              <a:ext cx="516817" cy="2536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a:stCxn id="11" idx="3"/>
            </p:cNvCxnSpPr>
            <p:nvPr/>
          </p:nvCxnSpPr>
          <p:spPr>
            <a:xfrm flipV="1">
              <a:off x="4749674" y="3674498"/>
              <a:ext cx="2524978" cy="6394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rot="5400000">
              <a:off x="7295390" y="4234862"/>
              <a:ext cx="2581091" cy="434568"/>
            </a:xfrm>
            <a:prstGeom prst="roundRect">
              <a:avLst/>
            </a:prstGeom>
            <a:blipFill dpi="0" rotWithShape="1">
              <a:blip r:embed="rId6"/>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127197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91</a:t>
            </a:fld>
            <a:endParaRPr lang="zh-TW" altLang="en-US" sz="2000" dirty="0">
              <a:solidFill>
                <a:schemeClr val="tx1"/>
              </a:solidFill>
            </a:endParaRPr>
          </a:p>
        </p:txBody>
      </p:sp>
      <p:sp>
        <p:nvSpPr>
          <p:cNvPr id="6" name="Rectangle 2"/>
          <p:cNvSpPr>
            <a:spLocks noGrp="1" noChangeArrowheads="1"/>
          </p:cNvSpPr>
          <p:nvPr>
            <p:ph type="title"/>
          </p:nvPr>
        </p:nvSpPr>
        <p:spPr>
          <a:xfrm>
            <a:off x="574506" y="237485"/>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報到狀態</a:t>
            </a:r>
          </a:p>
        </p:txBody>
      </p:sp>
      <p:grpSp>
        <p:nvGrpSpPr>
          <p:cNvPr id="3" name="群組 2"/>
          <p:cNvGrpSpPr/>
          <p:nvPr/>
        </p:nvGrpSpPr>
        <p:grpSpPr>
          <a:xfrm>
            <a:off x="251516" y="1084603"/>
            <a:ext cx="11320610" cy="5348448"/>
            <a:chOff x="251516" y="1084603"/>
            <a:chExt cx="11320610" cy="5348448"/>
          </a:xfrm>
        </p:grpSpPr>
        <p:pic>
          <p:nvPicPr>
            <p:cNvPr id="18" name="圖片 17"/>
            <p:cNvPicPr>
              <a:picLocks noChangeAspect="1"/>
            </p:cNvPicPr>
            <p:nvPr/>
          </p:nvPicPr>
          <p:blipFill>
            <a:blip r:embed="rId3"/>
            <a:stretch>
              <a:fillRect/>
            </a:stretch>
          </p:blipFill>
          <p:spPr>
            <a:xfrm>
              <a:off x="251516" y="3644798"/>
              <a:ext cx="8168584" cy="2763201"/>
            </a:xfrm>
            <a:prstGeom prst="rect">
              <a:avLst/>
            </a:prstGeom>
            <a:ln>
              <a:solidFill>
                <a:schemeClr val="accent1"/>
              </a:solidFill>
            </a:ln>
          </p:spPr>
        </p:pic>
        <p:sp>
          <p:nvSpPr>
            <p:cNvPr id="9" name="文字方塊 8"/>
            <p:cNvSpPr txBox="1"/>
            <p:nvPr/>
          </p:nvSpPr>
          <p:spPr>
            <a:xfrm>
              <a:off x="626232" y="1084603"/>
              <a:ext cx="7582238" cy="2336537"/>
            </a:xfrm>
            <a:prstGeom prst="rect">
              <a:avLst/>
            </a:prstGeom>
            <a:noFill/>
          </p:spPr>
          <p:txBody>
            <a:bodyPr wrap="square" rtlCol="0">
              <a:spAutoFit/>
            </a:bodyPr>
            <a:lstStyle/>
            <a:p>
              <a:pPr marL="285750" indent="-285750">
                <a:lnSpc>
                  <a:spcPts val="35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109.6.11(</a:t>
              </a:r>
              <a:r>
                <a:rPr lang="zh-TW" altLang="en-US" sz="2400" b="1" dirty="0" smtClean="0">
                  <a:solidFill>
                    <a:srgbClr val="C00000"/>
                  </a:solidFill>
                  <a:latin typeface="微軟正黑體" panose="020B0604030504040204" pitchFamily="34" charset="-120"/>
                  <a:ea typeface="微軟正黑體" panose="020B0604030504040204" pitchFamily="34" charset="-120"/>
                </a:rPr>
                <a:t>四</a:t>
              </a:r>
              <a:r>
                <a:rPr lang="en-US" altLang="zh-TW" sz="2400" b="1" dirty="0" smtClean="0">
                  <a:solidFill>
                    <a:srgbClr val="C00000"/>
                  </a:solidFill>
                  <a:latin typeface="微軟正黑體" panose="020B0604030504040204" pitchFamily="34" charset="-120"/>
                  <a:ea typeface="微軟正黑體" panose="020B0604030504040204" pitchFamily="34" charset="-120"/>
                </a:rPr>
                <a:t>)9:00</a:t>
              </a:r>
              <a:r>
                <a:rPr lang="zh-TW" altLang="en-US" sz="2400" b="1" dirty="0">
                  <a:solidFill>
                    <a:srgbClr val="C00000"/>
                  </a:solidFill>
                  <a:latin typeface="微軟正黑體" panose="020B0604030504040204" pitchFamily="34" charset="-120"/>
                  <a:ea typeface="微軟正黑體" panose="020B0604030504040204" pitchFamily="34" charset="-12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rPr>
                <a:t>109.6.30(</a:t>
              </a:r>
              <a:r>
                <a:rPr lang="zh-TW" altLang="en-US" sz="2400" b="1" dirty="0" smtClean="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18:00</a:t>
              </a:r>
              <a:r>
                <a:rPr lang="zh-TW" altLang="en-US" sz="2400" b="1" dirty="0" smtClean="0">
                  <a:solidFill>
                    <a:srgbClr val="C00000"/>
                  </a:solidFill>
                  <a:latin typeface="微軟正黑體" panose="020B0604030504040204" pitchFamily="34" charset="-120"/>
                  <a:ea typeface="微軟正黑體" panose="020B0604030504040204" pitchFamily="34" charset="-120"/>
                </a:rPr>
                <a:t>止</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nSpc>
                  <a:spcPts val="3500"/>
                </a:lnSpc>
              </a:pPr>
              <a:r>
                <a:rPr lang="en-US" altLang="zh-TW" sz="2400" b="1" dirty="0">
                  <a:solidFill>
                    <a:srgbClr val="C00000"/>
                  </a:solidFill>
                  <a:latin typeface="微軟正黑體" panose="020B0604030504040204" pitchFamily="34" charset="-120"/>
                  <a:ea typeface="微軟正黑體" panose="020B0604030504040204" pitchFamily="34" charset="-120"/>
                </a:rPr>
                <a:t> </a:t>
              </a:r>
              <a:r>
                <a:rPr lang="en-US" altLang="zh-TW" sz="2400" b="1" dirty="0" smtClean="0">
                  <a:solidFill>
                    <a:srgbClr val="C00000"/>
                  </a:solidFill>
                  <a:latin typeface="微軟正黑體" panose="020B0604030504040204" pitchFamily="34" charset="-120"/>
                  <a:ea typeface="微軟正黑體" panose="020B0604030504040204" pitchFamily="34" charset="-120"/>
                </a:rPr>
                <a:t>   </a:t>
              </a:r>
              <a:r>
                <a:rPr lang="zh-TW" altLang="en-US" sz="2400" b="1" dirty="0" smtClean="0">
                  <a:solidFill>
                    <a:srgbClr val="C00000"/>
                  </a:solidFill>
                  <a:latin typeface="微軟正黑體" panose="020B0604030504040204" pitchFamily="34" charset="-120"/>
                  <a:ea typeface="微軟正黑體" panose="020B0604030504040204" pitchFamily="34" charset="-120"/>
                </a:rPr>
                <a:t>查詢免試生報到狀態</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nSpc>
                  <a:spcPts val="35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狀態：錄取校科</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組</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、未報到、已報到、報到後放棄</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5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顯示免試生全名</a:t>
              </a:r>
              <a:endParaRPr lang="en-US" altLang="zh-TW" sz="2400" b="1" dirty="0" smtClean="0">
                <a:latin typeface="微軟正黑體" panose="020B0604030504040204" pitchFamily="34" charset="-120"/>
                <a:ea typeface="微軟正黑體" panose="020B0604030504040204" pitchFamily="34" charset="-120"/>
              </a:endParaRPr>
            </a:p>
            <a:p>
              <a:pPr marL="285750" indent="-285750">
                <a:lnSpc>
                  <a:spcPts val="35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報到狀態匯出</a:t>
              </a:r>
              <a:endParaRPr lang="zh-TW" altLang="en-US" sz="2400" b="1" dirty="0">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3537" y="2113055"/>
              <a:ext cx="3558589" cy="3222500"/>
            </a:xfrm>
            <a:prstGeom prst="rect">
              <a:avLst/>
            </a:prstGeom>
            <a:ln>
              <a:solidFill>
                <a:schemeClr val="accent1"/>
              </a:solidFill>
            </a:ln>
            <a:effectLst/>
          </p:spPr>
        </p:pic>
        <p:sp>
          <p:nvSpPr>
            <p:cNvPr id="10" name="矩形 9"/>
            <p:cNvSpPr/>
            <p:nvPr/>
          </p:nvSpPr>
          <p:spPr>
            <a:xfrm>
              <a:off x="3801673" y="4721089"/>
              <a:ext cx="983185" cy="3731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17657" y="5457545"/>
              <a:ext cx="3497593" cy="9504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rot="5400000">
              <a:off x="2916997" y="5806128"/>
              <a:ext cx="793520" cy="460326"/>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rot="5400000">
              <a:off x="8900635" y="3754498"/>
              <a:ext cx="560820" cy="341420"/>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rot="5400000">
              <a:off x="7425550" y="3383027"/>
              <a:ext cx="326215" cy="849757"/>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a:stCxn id="10" idx="3"/>
            </p:cNvCxnSpPr>
            <p:nvPr/>
          </p:nvCxnSpPr>
          <p:spPr>
            <a:xfrm flipV="1">
              <a:off x="4784858" y="3784430"/>
              <a:ext cx="3228679" cy="11232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圖片 14"/>
          <p:cNvPicPr>
            <a:picLocks noChangeAspect="1"/>
          </p:cNvPicPr>
          <p:nvPr/>
        </p:nvPicPr>
        <p:blipFill>
          <a:blip r:embed="rId6"/>
          <a:stretch>
            <a:fillRect/>
          </a:stretch>
        </p:blipFill>
        <p:spPr>
          <a:xfrm>
            <a:off x="277580" y="3710129"/>
            <a:ext cx="6243060" cy="288638"/>
          </a:xfrm>
          <a:prstGeom prst="rect">
            <a:avLst/>
          </a:prstGeom>
        </p:spPr>
      </p:pic>
      <p:sp>
        <p:nvSpPr>
          <p:cNvPr id="2" name="矩形 1"/>
          <p:cNvSpPr/>
          <p:nvPr/>
        </p:nvSpPr>
        <p:spPr>
          <a:xfrm>
            <a:off x="4562475" y="3710129"/>
            <a:ext cx="638175" cy="2886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76805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006424-D9F2-4793-8C2C-FF1240B9B1D0}" type="slidenum">
              <a:rPr lang="zh-TW" altLang="en-US" smtClean="0"/>
              <a:pPr/>
              <a:t>92</a:t>
            </a:fld>
            <a:endParaRPr lang="zh-TW" altLang="en-US" dirty="0"/>
          </a:p>
        </p:txBody>
      </p:sp>
      <p:sp>
        <p:nvSpPr>
          <p:cNvPr id="5" name="Rectangle 2"/>
          <p:cNvSpPr>
            <a:spLocks noGrp="1" noChangeArrowheads="1"/>
          </p:cNvSpPr>
          <p:nvPr>
            <p:ph type="title"/>
          </p:nvPr>
        </p:nvSpPr>
        <p:spPr>
          <a:xfrm>
            <a:off x="574506" y="237485"/>
            <a:ext cx="9083844" cy="792162"/>
          </a:xfrm>
        </p:spPr>
        <p:txBody>
          <a:bodyPr>
            <a:no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二、國</a:t>
            </a:r>
            <a:r>
              <a:rPr lang="zh-TW" altLang="en-US" sz="3200" b="1" dirty="0">
                <a:solidFill>
                  <a:srgbClr val="002060"/>
                </a:solidFill>
                <a:latin typeface="微軟正黑體" panose="020B0604030504040204" pitchFamily="34" charset="-120"/>
                <a:ea typeface="微軟正黑體" panose="020B0604030504040204" pitchFamily="34" charset="-120"/>
              </a:rPr>
              <a:t>中</a:t>
            </a:r>
            <a:r>
              <a:rPr lang="zh-TW" altLang="en-US" sz="3200" b="1" dirty="0" smtClean="0">
                <a:solidFill>
                  <a:srgbClr val="002060"/>
                </a:solidFill>
                <a:latin typeface="微軟正黑體" panose="020B0604030504040204" pitchFamily="34" charset="-120"/>
                <a:ea typeface="微軟正黑體" panose="020B0604030504040204" pitchFamily="34" charset="-120"/>
              </a:rPr>
              <a:t>學校查詢系統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個別網路報名狀態查詢</a:t>
            </a:r>
          </a:p>
        </p:txBody>
      </p:sp>
      <p:pic>
        <p:nvPicPr>
          <p:cNvPr id="6" name="圖片 5"/>
          <p:cNvPicPr>
            <a:picLocks noChangeAspect="1"/>
          </p:cNvPicPr>
          <p:nvPr/>
        </p:nvPicPr>
        <p:blipFill>
          <a:blip r:embed="rId2"/>
          <a:stretch>
            <a:fillRect/>
          </a:stretch>
        </p:blipFill>
        <p:spPr>
          <a:xfrm>
            <a:off x="672245" y="1262336"/>
            <a:ext cx="9214705" cy="4852713"/>
          </a:xfrm>
          <a:prstGeom prst="rect">
            <a:avLst/>
          </a:prstGeom>
          <a:ln>
            <a:solidFill>
              <a:schemeClr val="accent1"/>
            </a:solidFill>
          </a:ln>
        </p:spPr>
      </p:pic>
      <p:sp>
        <p:nvSpPr>
          <p:cNvPr id="7" name="矩形 6"/>
          <p:cNvSpPr/>
          <p:nvPr/>
        </p:nvSpPr>
        <p:spPr>
          <a:xfrm>
            <a:off x="5792398" y="1262336"/>
            <a:ext cx="1284677" cy="21095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7515224" y="1407206"/>
            <a:ext cx="4524375" cy="3388107"/>
          </a:xfrm>
          <a:prstGeom prst="rect">
            <a:avLst/>
          </a:prstGeom>
          <a:solidFill>
            <a:schemeClr val="accent4">
              <a:lumMod val="20000"/>
              <a:lumOff val="80000"/>
            </a:schemeClr>
          </a:solidFill>
          <a:ln>
            <a:solidFill>
              <a:schemeClr val="accent2">
                <a:lumMod val="75000"/>
              </a:schemeClr>
            </a:solidFill>
          </a:ln>
        </p:spPr>
        <p:txBody>
          <a:bodyPr wrap="square" rtlCol="0">
            <a:spAutoFit/>
          </a:bodyPr>
          <a:lstStyle/>
          <a:p>
            <a:pPr algn="just">
              <a:lnSpc>
                <a:spcPts val="3500"/>
              </a:lnSpc>
              <a:spcAft>
                <a:spcPts val="600"/>
              </a:spcAft>
            </a:pPr>
            <a:r>
              <a:rPr lang="zh-TW" altLang="en-US" sz="2800" b="1" dirty="0" smtClean="0">
                <a:latin typeface="微軟正黑體" panose="020B0604030504040204" pitchFamily="34" charset="-120"/>
                <a:ea typeface="微軟正黑體" panose="020B0604030504040204" pitchFamily="34" charset="-120"/>
              </a:rPr>
              <a:t>國中學校可查詢</a:t>
            </a:r>
            <a:endParaRPr lang="en-US" altLang="zh-TW" sz="2800" b="1" dirty="0" smtClean="0">
              <a:latin typeface="微軟正黑體" panose="020B0604030504040204" pitchFamily="34" charset="-120"/>
              <a:ea typeface="微軟正黑體" panose="020B0604030504040204" pitchFamily="34" charset="-120"/>
            </a:endParaRPr>
          </a:p>
          <a:p>
            <a:pPr algn="just">
              <a:lnSpc>
                <a:spcPts val="3500"/>
              </a:lnSpc>
              <a:spcAft>
                <a:spcPts val="600"/>
              </a:spcAft>
            </a:pPr>
            <a:r>
              <a:rPr lang="zh-TW" altLang="en-US" sz="2800" b="1" dirty="0" smtClean="0">
                <a:latin typeface="微軟正黑體" panose="020B0604030504040204" pitchFamily="34" charset="-120"/>
                <a:ea typeface="微軟正黑體" panose="020B0604030504040204" pitchFamily="34" charset="-120"/>
              </a:rPr>
              <a:t>「個別網路報名」免試</a:t>
            </a:r>
            <a:r>
              <a:rPr lang="zh-TW" altLang="en-US" sz="2800" b="1" dirty="0">
                <a:latin typeface="微軟正黑體" panose="020B0604030504040204" pitchFamily="34" charset="-120"/>
                <a:ea typeface="微軟正黑體" panose="020B0604030504040204" pitchFamily="34" charset="-120"/>
              </a:rPr>
              <a:t>生</a:t>
            </a:r>
            <a:r>
              <a:rPr lang="zh-TW" altLang="en-US" sz="2800" b="1" dirty="0" smtClean="0">
                <a:latin typeface="微軟正黑體" panose="020B0604030504040204" pitchFamily="34" charset="-120"/>
                <a:ea typeface="微軟正黑體" panose="020B0604030504040204" pitchFamily="34" charset="-120"/>
              </a:rPr>
              <a:t>之</a:t>
            </a:r>
            <a:endParaRPr lang="en-US" altLang="zh-TW" sz="2800" b="1" dirty="0" smtClean="0">
              <a:latin typeface="微軟正黑體" panose="020B0604030504040204" pitchFamily="34" charset="-120"/>
              <a:ea typeface="微軟正黑體" panose="020B0604030504040204" pitchFamily="34" charset="-120"/>
            </a:endParaRPr>
          </a:p>
          <a:p>
            <a:pPr marL="457200" indent="-457200" algn="just">
              <a:lnSpc>
                <a:spcPts val="3500"/>
              </a:lnSpc>
              <a:buFont typeface="Wingdings" panose="05000000000000000000" pitchFamily="2" charset="2"/>
              <a:buChar char="ü"/>
            </a:pP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收件狀態</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endParaRPr lang="en-US" altLang="zh-TW" sz="2800" b="1" dirty="0" smtClean="0">
              <a:solidFill>
                <a:srgbClr val="0070C0"/>
              </a:solidFill>
              <a:latin typeface="微軟正黑體" panose="020B0604030504040204" pitchFamily="34" charset="-120"/>
              <a:ea typeface="微軟正黑體" panose="020B0604030504040204" pitchFamily="34" charset="-120"/>
            </a:endParaRPr>
          </a:p>
          <a:p>
            <a:pPr marL="457200" indent="-457200" algn="just">
              <a:lnSpc>
                <a:spcPts val="3500"/>
              </a:lnSpc>
              <a:buFont typeface="Wingdings" panose="05000000000000000000" pitchFamily="2" charset="2"/>
              <a:buChar char="ü"/>
            </a:pP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審查狀態</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endParaRPr lang="en-US" altLang="zh-TW" sz="2800" b="1" dirty="0" smtClean="0">
              <a:solidFill>
                <a:srgbClr val="0070C0"/>
              </a:solidFill>
              <a:latin typeface="微軟正黑體" panose="020B0604030504040204" pitchFamily="34" charset="-120"/>
              <a:ea typeface="微軟正黑體" panose="020B0604030504040204" pitchFamily="34" charset="-120"/>
            </a:endParaRPr>
          </a:p>
          <a:p>
            <a:pPr marL="457200" indent="-457200" algn="just">
              <a:lnSpc>
                <a:spcPts val="3500"/>
              </a:lnSpc>
              <a:buFont typeface="Wingdings" panose="05000000000000000000" pitchFamily="2" charset="2"/>
              <a:buChar char="ü"/>
            </a:pP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志願序送出狀態</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endParaRPr lang="en-US" altLang="zh-TW" sz="2800" b="1" dirty="0" smtClean="0">
              <a:solidFill>
                <a:srgbClr val="0070C0"/>
              </a:solidFill>
              <a:latin typeface="微軟正黑體" panose="020B0604030504040204" pitchFamily="34" charset="-120"/>
              <a:ea typeface="微軟正黑體" panose="020B0604030504040204" pitchFamily="34" charset="-120"/>
            </a:endParaRPr>
          </a:p>
          <a:p>
            <a:pPr marL="457200" indent="-457200" algn="just">
              <a:lnSpc>
                <a:spcPts val="3500"/>
              </a:lnSpc>
              <a:buFont typeface="Wingdings" panose="05000000000000000000" pitchFamily="2" charset="2"/>
              <a:buChar char="ü"/>
            </a:pP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錄取狀態</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endParaRPr lang="en-US" altLang="zh-TW" sz="2800" b="1" dirty="0" smtClean="0">
              <a:solidFill>
                <a:srgbClr val="0070C0"/>
              </a:solidFill>
              <a:latin typeface="微軟正黑體" panose="020B0604030504040204" pitchFamily="34" charset="-120"/>
              <a:ea typeface="微軟正黑體" panose="020B0604030504040204" pitchFamily="34" charset="-120"/>
            </a:endParaRPr>
          </a:p>
          <a:p>
            <a:pPr marL="457200" indent="-457200" algn="just">
              <a:lnSpc>
                <a:spcPts val="3500"/>
              </a:lnSpc>
              <a:buFont typeface="Wingdings" panose="05000000000000000000" pitchFamily="2" charset="2"/>
              <a:buChar char="ü"/>
            </a:pP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報到狀態</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21604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6483034" y="1029646"/>
            <a:ext cx="5340791" cy="3578417"/>
          </a:xfrm>
          <a:prstGeom prst="rect">
            <a:avLst/>
          </a:prstGeom>
          <a:ln>
            <a:solidFill>
              <a:schemeClr val="accent1"/>
            </a:solidFill>
          </a:ln>
        </p:spPr>
      </p:pic>
      <p:pic>
        <p:nvPicPr>
          <p:cNvPr id="2" name="圖片 1"/>
          <p:cNvPicPr>
            <a:picLocks noChangeAspect="1"/>
          </p:cNvPicPr>
          <p:nvPr/>
        </p:nvPicPr>
        <p:blipFill>
          <a:blip r:embed="rId4"/>
          <a:stretch>
            <a:fillRect/>
          </a:stretch>
        </p:blipFill>
        <p:spPr>
          <a:xfrm>
            <a:off x="371253" y="1074071"/>
            <a:ext cx="5519109" cy="5505631"/>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93</a:t>
            </a:fld>
            <a:endParaRPr lang="zh-TW" altLang="en-US" sz="2000" dirty="0">
              <a:solidFill>
                <a:schemeClr val="tx1"/>
              </a:solidFill>
            </a:endParaRPr>
          </a:p>
        </p:txBody>
      </p:sp>
      <p:sp>
        <p:nvSpPr>
          <p:cNvPr id="6" name="Rectangle 2"/>
          <p:cNvSpPr>
            <a:spLocks noGrp="1" noChangeArrowheads="1"/>
          </p:cNvSpPr>
          <p:nvPr>
            <p:ph type="title"/>
          </p:nvPr>
        </p:nvSpPr>
        <p:spPr>
          <a:xfrm>
            <a:off x="574506" y="237485"/>
            <a:ext cx="8229600" cy="792162"/>
          </a:xfrm>
        </p:spPr>
        <p:txBody>
          <a:bodyPr>
            <a:normAutofit/>
          </a:bodyPr>
          <a:lstStyle/>
          <a:p>
            <a:pPr eaLnBrk="1" hangingPunct="1"/>
            <a:r>
              <a:rPr lang="zh-TW" altLang="en-US" sz="3200" b="1" dirty="0" smtClean="0">
                <a:solidFill>
                  <a:srgbClr val="002060"/>
                </a:solidFill>
                <a:latin typeface="微軟正黑體" panose="020B0604030504040204" pitchFamily="34" charset="-120"/>
                <a:ea typeface="微軟正黑體" panose="020B0604030504040204" pitchFamily="34" charset="-120"/>
              </a:rPr>
              <a:t>三、免試生查詢系統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系統登入</a:t>
            </a:r>
          </a:p>
        </p:txBody>
      </p:sp>
      <p:sp>
        <p:nvSpPr>
          <p:cNvPr id="13" name="矩形 12"/>
          <p:cNvSpPr/>
          <p:nvPr/>
        </p:nvSpPr>
        <p:spPr>
          <a:xfrm>
            <a:off x="6986258" y="4747118"/>
            <a:ext cx="4925084" cy="511422"/>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800" b="1" dirty="0" smtClean="0">
                <a:solidFill>
                  <a:srgbClr val="002060"/>
                </a:solidFill>
                <a:latin typeface="微軟正黑體" panose="020B0604030504040204" pitchFamily="34" charset="-120"/>
                <a:ea typeface="微軟正黑體" panose="020B0604030504040204" pitchFamily="34" charset="-120"/>
              </a:rPr>
              <a:t>進入免試生查詢系統</a:t>
            </a:r>
            <a:endParaRPr lang="en-US" altLang="zh-TW" sz="2800" b="1" dirty="0">
              <a:solidFill>
                <a:srgbClr val="00206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7334192" y="2592467"/>
            <a:ext cx="3665768" cy="11013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7047841" y="5215473"/>
            <a:ext cx="4630102" cy="1323439"/>
          </a:xfrm>
          <a:prstGeom prst="rect">
            <a:avLst/>
          </a:prstGeom>
          <a:noFill/>
        </p:spPr>
        <p:txBody>
          <a:bodyPr wrap="square" rtlCol="0">
            <a:spAutoFit/>
          </a:bodyPr>
          <a:lstStyle/>
          <a:p>
            <a:r>
              <a:rPr lang="en-US" altLang="zh-TW" sz="2000" b="1" dirty="0" smtClean="0">
                <a:solidFill>
                  <a:srgbClr val="002060"/>
                </a:solidFill>
                <a:latin typeface="微軟正黑體" panose="020B0604030504040204" pitchFamily="34" charset="-120"/>
                <a:ea typeface="微軟正黑體" panose="020B0604030504040204" pitchFamily="34" charset="-120"/>
              </a:rPr>
              <a:t>1.</a:t>
            </a: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身分證字號</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r>
              <a:rPr lang="en-US" altLang="zh-TW" sz="2000" b="1" dirty="0" smtClean="0">
                <a:solidFill>
                  <a:srgbClr val="002060"/>
                </a:solidFill>
                <a:latin typeface="微軟正黑體" panose="020B0604030504040204" pitchFamily="34" charset="-120"/>
                <a:ea typeface="微軟正黑體" panose="020B0604030504040204" pitchFamily="34" charset="-120"/>
              </a:rPr>
              <a:t>   (</a:t>
            </a:r>
            <a:r>
              <a:rPr lang="zh-TW" altLang="en-US" sz="2000" b="1" dirty="0" smtClean="0">
                <a:solidFill>
                  <a:srgbClr val="002060"/>
                </a:solidFill>
                <a:latin typeface="微軟正黑體" panose="020B0604030504040204" pitchFamily="34" charset="-120"/>
                <a:ea typeface="微軟正黑體" panose="020B0604030504040204" pitchFamily="34" charset="-120"/>
              </a:rPr>
              <a:t>居留證號或入出境許可證統一證號</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p>
          <a:p>
            <a:r>
              <a:rPr lang="en-US" altLang="zh-TW" sz="2000" b="1" dirty="0" smtClean="0">
                <a:solidFill>
                  <a:srgbClr val="002060"/>
                </a:solidFill>
                <a:latin typeface="微軟正黑體" panose="020B0604030504040204" pitchFamily="34" charset="-120"/>
                <a:ea typeface="微軟正黑體" panose="020B0604030504040204" pitchFamily="34" charset="-120"/>
              </a:rPr>
              <a:t>2.</a:t>
            </a: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出生年月日</a:t>
            </a:r>
            <a:r>
              <a:rPr lang="en-US" altLang="zh-TW" sz="2000" b="1" dirty="0" smtClean="0">
                <a:solidFill>
                  <a:srgbClr val="C00000"/>
                </a:solidFill>
                <a:latin typeface="微軟正黑體" panose="020B0604030504040204" pitchFamily="34" charset="-120"/>
                <a:ea typeface="微軟正黑體" panose="020B0604030504040204" pitchFamily="34" charset="-120"/>
              </a:rPr>
              <a:t>(</a:t>
            </a:r>
            <a:r>
              <a:rPr lang="zh-TW" altLang="en-US" sz="2000" b="1" dirty="0" smtClean="0">
                <a:solidFill>
                  <a:srgbClr val="C00000"/>
                </a:solidFill>
                <a:latin typeface="微軟正黑體" panose="020B0604030504040204" pitchFamily="34" charset="-120"/>
                <a:ea typeface="微軟正黑體" panose="020B0604030504040204" pitchFamily="34" charset="-120"/>
              </a:rPr>
              <a:t>共</a:t>
            </a:r>
            <a:r>
              <a:rPr lang="en-US" altLang="zh-TW" sz="2000" b="1" dirty="0" smtClean="0">
                <a:solidFill>
                  <a:srgbClr val="C00000"/>
                </a:solidFill>
                <a:latin typeface="微軟正黑體" panose="020B0604030504040204" pitchFamily="34" charset="-120"/>
                <a:ea typeface="微軟正黑體" panose="020B0604030504040204" pitchFamily="34" charset="-120"/>
              </a:rPr>
              <a:t>6</a:t>
            </a:r>
            <a:r>
              <a:rPr lang="zh-TW" altLang="en-US" sz="2000" b="1" dirty="0" smtClean="0">
                <a:solidFill>
                  <a:srgbClr val="C00000"/>
                </a:solidFill>
                <a:latin typeface="微軟正黑體" panose="020B0604030504040204" pitchFamily="34" charset="-120"/>
                <a:ea typeface="微軟正黑體" panose="020B0604030504040204" pitchFamily="34" charset="-120"/>
              </a:rPr>
              <a:t>碼</a:t>
            </a:r>
            <a:r>
              <a:rPr lang="en-US" altLang="zh-TW" sz="2000" b="1" dirty="0" smtClean="0">
                <a:solidFill>
                  <a:srgbClr val="C00000"/>
                </a:solidFill>
                <a:latin typeface="微軟正黑體" panose="020B0604030504040204" pitchFamily="34" charset="-120"/>
                <a:ea typeface="微軟正黑體" panose="020B0604030504040204" pitchFamily="34" charset="-120"/>
              </a:rPr>
              <a:t>)</a:t>
            </a:r>
          </a:p>
          <a:p>
            <a:r>
              <a:rPr lang="en-US" altLang="zh-TW" sz="2000" b="1" dirty="0" smtClean="0">
                <a:solidFill>
                  <a:srgbClr val="002060"/>
                </a:solidFill>
                <a:latin typeface="微軟正黑體" panose="020B0604030504040204" pitchFamily="34" charset="-120"/>
                <a:ea typeface="微軟正黑體" panose="020B0604030504040204" pitchFamily="34" charset="-120"/>
              </a:rPr>
              <a:t>3.</a:t>
            </a: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驗證碼</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p:txBody>
      </p:sp>
      <p:sp>
        <p:nvSpPr>
          <p:cNvPr id="12" name="向右箭號 11"/>
          <p:cNvSpPr/>
          <p:nvPr/>
        </p:nvSpPr>
        <p:spPr>
          <a:xfrm>
            <a:off x="5931898" y="2550077"/>
            <a:ext cx="478303" cy="37179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sp>
        <p:nvSpPr>
          <p:cNvPr id="7" name="矩形 6"/>
          <p:cNvSpPr/>
          <p:nvPr/>
        </p:nvSpPr>
        <p:spPr>
          <a:xfrm>
            <a:off x="2081805" y="2592467"/>
            <a:ext cx="1005428" cy="2050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324366" y="1590562"/>
            <a:ext cx="565995" cy="1788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446728" y="1813845"/>
            <a:ext cx="1443634" cy="338554"/>
          </a:xfrm>
          <a:prstGeom prst="rect">
            <a:avLst/>
          </a:prstGeom>
          <a:noFill/>
          <a:ln w="28575">
            <a:solidFill>
              <a:srgbClr val="C00000"/>
            </a:solidFill>
            <a:prstDash val="dash"/>
          </a:ln>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考生作業系統</a:t>
            </a:r>
            <a:endParaRPr lang="zh-TW" altLang="en-US" sz="1600"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081805" y="2880726"/>
            <a:ext cx="2442457" cy="338554"/>
          </a:xfrm>
          <a:prstGeom prst="rect">
            <a:avLst/>
          </a:prstGeom>
          <a:noFill/>
          <a:ln w="28575">
            <a:solidFill>
              <a:srgbClr val="C00000"/>
            </a:solidFill>
            <a:prstDash val="dash"/>
          </a:ln>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五專優免免試生查詢系統</a:t>
            </a:r>
            <a:endParaRPr lang="zh-TW" altLang="en-US" sz="1600" b="1" dirty="0">
              <a:latin typeface="微軟正黑體" panose="020B0604030504040204" pitchFamily="34" charset="-120"/>
              <a:ea typeface="微軟正黑體" panose="020B0604030504040204" pitchFamily="34" charset="-120"/>
            </a:endParaRPr>
          </a:p>
        </p:txBody>
      </p:sp>
      <p:sp>
        <p:nvSpPr>
          <p:cNvPr id="17" name="矩形 16"/>
          <p:cNvSpPr/>
          <p:nvPr/>
        </p:nvSpPr>
        <p:spPr>
          <a:xfrm>
            <a:off x="371253" y="5148939"/>
            <a:ext cx="1312692" cy="2469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613579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94</a:t>
            </a:fld>
            <a:endParaRPr lang="zh-TW" altLang="en-US" sz="2000" dirty="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三、免試生查詢系統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查詢收件狀態</a:t>
            </a:r>
          </a:p>
        </p:txBody>
      </p:sp>
      <p:sp>
        <p:nvSpPr>
          <p:cNvPr id="9" name="文字方塊 8"/>
          <p:cNvSpPr txBox="1"/>
          <p:nvPr/>
        </p:nvSpPr>
        <p:spPr>
          <a:xfrm>
            <a:off x="1553671" y="1487853"/>
            <a:ext cx="9144000" cy="1015663"/>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109.5.26(</a:t>
            </a:r>
            <a:r>
              <a:rPr lang="zh-TW" altLang="en-US" sz="2400" b="1" dirty="0" smtClean="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)12:00-5.28(</a:t>
            </a:r>
            <a:r>
              <a:rPr lang="zh-TW" altLang="en-US" sz="2400" b="1" dirty="0">
                <a:solidFill>
                  <a:srgbClr val="C00000"/>
                </a:solidFill>
                <a:latin typeface="微軟正黑體" panose="020B0604030504040204" pitchFamily="34" charset="-120"/>
                <a:ea typeface="微軟正黑體" panose="020B0604030504040204" pitchFamily="34" charset="-120"/>
              </a:rPr>
              <a:t>四</a:t>
            </a:r>
            <a:r>
              <a:rPr lang="en-US" altLang="zh-TW" sz="2400" b="1" dirty="0" smtClean="0">
                <a:solidFill>
                  <a:srgbClr val="C00000"/>
                </a:solidFill>
                <a:latin typeface="微軟正黑體" panose="020B0604030504040204" pitchFamily="34" charset="-120"/>
                <a:ea typeface="微軟正黑體" panose="020B0604030504040204" pitchFamily="34" charset="-120"/>
              </a:rPr>
              <a:t>)17:00</a:t>
            </a:r>
            <a:r>
              <a:rPr lang="zh-TW" altLang="en-US" sz="2400" b="1" dirty="0" smtClean="0">
                <a:solidFill>
                  <a:srgbClr val="C00000"/>
                </a:solidFill>
                <a:latin typeface="微軟正黑體" panose="020B0604030504040204" pitchFamily="34" charset="-120"/>
                <a:ea typeface="微軟正黑體" panose="020B0604030504040204" pitchFamily="34" charset="-120"/>
              </a:rPr>
              <a:t>止 查詢免試生報</a:t>
            </a:r>
            <a:r>
              <a:rPr lang="zh-TW" altLang="en-US" sz="2400" b="1" dirty="0">
                <a:solidFill>
                  <a:srgbClr val="C00000"/>
                </a:solidFill>
                <a:latin typeface="微軟正黑體" panose="020B0604030504040204" pitchFamily="34" charset="-120"/>
                <a:ea typeface="微軟正黑體" panose="020B0604030504040204" pitchFamily="34" charset="-120"/>
              </a:rPr>
              <a:t>名</a:t>
            </a:r>
            <a:r>
              <a:rPr lang="zh-TW" altLang="en-US" sz="2400" b="1" dirty="0" smtClean="0">
                <a:solidFill>
                  <a:srgbClr val="C00000"/>
                </a:solidFill>
                <a:latin typeface="微軟正黑體" panose="020B0604030504040204" pitchFamily="34" charset="-120"/>
                <a:ea typeface="微軟正黑體" panose="020B0604030504040204" pitchFamily="34" charset="-120"/>
              </a:rPr>
              <a:t>狀態</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nSpc>
                <a:spcPts val="36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狀態：已收件或未收件</a:t>
            </a:r>
          </a:p>
        </p:txBody>
      </p:sp>
      <p:grpSp>
        <p:nvGrpSpPr>
          <p:cNvPr id="3" name="群組 2"/>
          <p:cNvGrpSpPr/>
          <p:nvPr/>
        </p:nvGrpSpPr>
        <p:grpSpPr>
          <a:xfrm>
            <a:off x="1462102" y="2611672"/>
            <a:ext cx="9327137" cy="3978890"/>
            <a:chOff x="1462102" y="2611672"/>
            <a:chExt cx="9327137" cy="3978890"/>
          </a:xfrm>
        </p:grpSpPr>
        <p:pic>
          <p:nvPicPr>
            <p:cNvPr id="2" name="圖片 1"/>
            <p:cNvPicPr>
              <a:picLocks noChangeAspect="1"/>
            </p:cNvPicPr>
            <p:nvPr/>
          </p:nvPicPr>
          <p:blipFill>
            <a:blip r:embed="rId3"/>
            <a:stretch>
              <a:fillRect/>
            </a:stretch>
          </p:blipFill>
          <p:spPr>
            <a:xfrm>
              <a:off x="1462102" y="2611672"/>
              <a:ext cx="9327137" cy="3978890"/>
            </a:xfrm>
            <a:prstGeom prst="rect">
              <a:avLst/>
            </a:prstGeom>
            <a:ln>
              <a:solidFill>
                <a:schemeClr val="accent1"/>
              </a:solidFill>
            </a:ln>
          </p:spPr>
        </p:pic>
        <p:sp>
          <p:nvSpPr>
            <p:cNvPr id="10" name="矩形 9"/>
            <p:cNvSpPr/>
            <p:nvPr/>
          </p:nvSpPr>
          <p:spPr>
            <a:xfrm>
              <a:off x="1675650" y="4055181"/>
              <a:ext cx="857756" cy="3499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656786" y="5532581"/>
              <a:ext cx="2783661" cy="4507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p:cNvGrpSpPr/>
            <p:nvPr/>
          </p:nvGrpSpPr>
          <p:grpSpPr>
            <a:xfrm>
              <a:off x="2354287" y="4992247"/>
              <a:ext cx="2765207" cy="295627"/>
              <a:chOff x="2447924" y="4859269"/>
              <a:chExt cx="2765207" cy="295627"/>
            </a:xfrm>
          </p:grpSpPr>
          <p:sp>
            <p:nvSpPr>
              <p:cNvPr id="12" name="圓角矩形 11"/>
              <p:cNvSpPr/>
              <p:nvPr/>
            </p:nvSpPr>
            <p:spPr>
              <a:xfrm>
                <a:off x="4291113" y="4859269"/>
                <a:ext cx="922018" cy="287809"/>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447924" y="4867087"/>
                <a:ext cx="1691239" cy="287809"/>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40742973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792185" y="2232356"/>
            <a:ext cx="3831641" cy="4397044"/>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95</a:t>
            </a:fld>
            <a:endParaRPr lang="zh-TW" altLang="en-US" sz="2000" dirty="0">
              <a:solidFill>
                <a:schemeClr val="tx1"/>
              </a:solidFill>
            </a:endParaRPr>
          </a:p>
        </p:txBody>
      </p:sp>
      <p:sp>
        <p:nvSpPr>
          <p:cNvPr id="6" name="Rectangle 2"/>
          <p:cNvSpPr>
            <a:spLocks noGrp="1" noChangeArrowheads="1"/>
          </p:cNvSpPr>
          <p:nvPr>
            <p:ph type="title"/>
          </p:nvPr>
        </p:nvSpPr>
        <p:spPr>
          <a:xfrm>
            <a:off x="509026" y="160272"/>
            <a:ext cx="8229600" cy="53218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三、免試生查詢系統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成績查詢</a:t>
            </a:r>
          </a:p>
        </p:txBody>
      </p:sp>
      <p:sp>
        <p:nvSpPr>
          <p:cNvPr id="11" name="矩形 10"/>
          <p:cNvSpPr/>
          <p:nvPr/>
        </p:nvSpPr>
        <p:spPr>
          <a:xfrm>
            <a:off x="377563" y="1309567"/>
            <a:ext cx="5899716" cy="99001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400" b="1" dirty="0" smtClean="0">
                <a:solidFill>
                  <a:srgbClr val="002060"/>
                </a:solidFill>
                <a:latin typeface="微軟正黑體" panose="020B0604030504040204" pitchFamily="34" charset="-120"/>
                <a:ea typeface="微軟正黑體" panose="020B0604030504040204" pitchFamily="34" charset="-120"/>
              </a:rPr>
              <a:t>審查狀態通過之免試生，可查詢成績</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zh-TW" altLang="en-US" sz="2400" b="1" dirty="0" smtClean="0">
                <a:solidFill>
                  <a:srgbClr val="002060"/>
                </a:solidFill>
                <a:latin typeface="微軟正黑體" panose="020B0604030504040204" pitchFamily="34" charset="-120"/>
                <a:ea typeface="微軟正黑體" panose="020B0604030504040204" pitchFamily="34" charset="-120"/>
              </a:rPr>
              <a:t>    且可列印出含會考及不含會考之成績單</a:t>
            </a:r>
            <a:endParaRPr lang="zh-TW" altLang="en-US" sz="2400" b="1" dirty="0">
              <a:solidFill>
                <a:srgbClr val="00206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6277279" y="2324974"/>
            <a:ext cx="5176490" cy="99001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審查狀態不通過之免試生，不產出成績單</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     查詢系統顯示不通過之原因</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1112925" y="2211938"/>
            <a:ext cx="2125575" cy="2912512"/>
            <a:chOff x="1112925" y="2211938"/>
            <a:chExt cx="2125575" cy="2912512"/>
          </a:xfrm>
        </p:grpSpPr>
        <p:sp>
          <p:nvSpPr>
            <p:cNvPr id="8" name="矩形 7"/>
            <p:cNvSpPr/>
            <p:nvPr/>
          </p:nvSpPr>
          <p:spPr>
            <a:xfrm>
              <a:off x="1189125" y="2211938"/>
              <a:ext cx="311883" cy="17528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10128" y="3373034"/>
              <a:ext cx="1118822" cy="1416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008063" y="5001223"/>
              <a:ext cx="1230437" cy="1232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112925" y="3167972"/>
              <a:ext cx="296926" cy="65435"/>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2263848" y="3177497"/>
              <a:ext cx="521577" cy="65435"/>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6688513" y="3340381"/>
            <a:ext cx="4909928" cy="1419562"/>
            <a:chOff x="6933318" y="3624251"/>
            <a:chExt cx="4909928" cy="1419562"/>
          </a:xfrm>
        </p:grpSpPr>
        <p:pic>
          <p:nvPicPr>
            <p:cNvPr id="12" name="圖片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3318" y="3624251"/>
              <a:ext cx="4909928" cy="1419562"/>
            </a:xfrm>
            <a:prstGeom prst="rect">
              <a:avLst/>
            </a:prstGeom>
            <a:ln>
              <a:solidFill>
                <a:srgbClr val="0070C0"/>
              </a:solidFill>
            </a:ln>
            <a:effectLst>
              <a:outerShdw blurRad="292100" dist="139700" dir="2700000" algn="tl" rotWithShape="0">
                <a:srgbClr val="333333">
                  <a:alpha val="65000"/>
                </a:srgbClr>
              </a:outerShdw>
            </a:effectLst>
          </p:spPr>
        </p:pic>
        <p:pic>
          <p:nvPicPr>
            <p:cNvPr id="22" name="圖片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71225" y="3717793"/>
              <a:ext cx="1545150" cy="213601"/>
            </a:xfrm>
            <a:prstGeom prst="rect">
              <a:avLst/>
            </a:prstGeom>
          </p:spPr>
        </p:pic>
        <p:sp>
          <p:nvSpPr>
            <p:cNvPr id="13" name="矩形 12"/>
            <p:cNvSpPr/>
            <p:nvPr/>
          </p:nvSpPr>
          <p:spPr>
            <a:xfrm>
              <a:off x="7453811" y="3718270"/>
              <a:ext cx="384421" cy="2136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文字方塊 16"/>
          <p:cNvSpPr txBox="1"/>
          <p:nvPr/>
        </p:nvSpPr>
        <p:spPr>
          <a:xfrm>
            <a:off x="377562" y="840778"/>
            <a:ext cx="11220879" cy="553998"/>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109.6.2(</a:t>
            </a:r>
            <a:r>
              <a:rPr lang="zh-TW" altLang="en-US" sz="2400" b="1" dirty="0" smtClean="0">
                <a:solidFill>
                  <a:srgbClr val="C00000"/>
                </a:solidFill>
                <a:latin typeface="微軟正黑體" panose="020B0604030504040204" pitchFamily="34" charset="-120"/>
                <a:ea typeface="微軟正黑體" panose="020B0604030504040204" pitchFamily="34" charset="-120"/>
              </a:rPr>
              <a:t>二</a:t>
            </a:r>
            <a:r>
              <a:rPr lang="en-US" altLang="zh-TW" sz="2400" b="1" dirty="0" smtClean="0">
                <a:solidFill>
                  <a:srgbClr val="C00000"/>
                </a:solidFill>
                <a:latin typeface="微軟正黑體" panose="020B0604030504040204" pitchFamily="34" charset="-120"/>
                <a:ea typeface="微軟正黑體" panose="020B0604030504040204" pitchFamily="34" charset="-120"/>
              </a:rPr>
              <a:t>) 10:00</a:t>
            </a:r>
            <a:r>
              <a:rPr lang="zh-TW" altLang="en-US" sz="2400" b="1" dirty="0" smtClean="0">
                <a:solidFill>
                  <a:srgbClr val="C00000"/>
                </a:solidFill>
                <a:latin typeface="微軟正黑體" panose="020B0604030504040204" pitchFamily="34" charset="-120"/>
                <a:ea typeface="微軟正黑體" panose="020B0604030504040204" pitchFamily="34" charset="-120"/>
              </a:rPr>
              <a:t> 查詢免試生成績</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不含會考成績及志願序積分</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endParaRPr lang="zh-TW" altLang="en-US" sz="2400" b="1" dirty="0" smtClean="0">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5224053" y="5362072"/>
            <a:ext cx="6511446" cy="1015663"/>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109.6.5(</a:t>
            </a:r>
            <a:r>
              <a:rPr lang="zh-TW" altLang="en-US" sz="2400" b="1" dirty="0" smtClean="0">
                <a:solidFill>
                  <a:srgbClr val="C00000"/>
                </a:solidFill>
                <a:latin typeface="微軟正黑體" panose="020B0604030504040204" pitchFamily="34" charset="-120"/>
                <a:ea typeface="微軟正黑體" panose="020B0604030504040204" pitchFamily="34" charset="-120"/>
              </a:rPr>
              <a:t>五</a:t>
            </a:r>
            <a:r>
              <a:rPr lang="en-US" altLang="zh-TW" sz="2400" b="1" dirty="0" smtClean="0">
                <a:solidFill>
                  <a:srgbClr val="C00000"/>
                </a:solidFill>
                <a:latin typeface="微軟正黑體" panose="020B0604030504040204" pitchFamily="34" charset="-120"/>
                <a:ea typeface="微軟正黑體" panose="020B0604030504040204" pitchFamily="34" charset="-120"/>
              </a:rPr>
              <a:t>)15:00</a:t>
            </a:r>
            <a:r>
              <a:rPr lang="zh-TW" altLang="en-US" sz="2400" b="1" dirty="0" smtClean="0">
                <a:solidFill>
                  <a:srgbClr val="C00000"/>
                </a:solidFill>
                <a:latin typeface="微軟正黑體" panose="020B0604030504040204" pitchFamily="34" charset="-120"/>
                <a:ea typeface="微軟正黑體" panose="020B0604030504040204" pitchFamily="34" charset="-120"/>
              </a:rPr>
              <a:t>起 </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nSpc>
                <a:spcPts val="3600"/>
              </a:lnSpc>
            </a:pPr>
            <a:r>
              <a:rPr lang="zh-TW" altLang="en-US" sz="2400" b="1" dirty="0" smtClean="0">
                <a:solidFill>
                  <a:srgbClr val="C00000"/>
                </a:solidFill>
                <a:latin typeface="微軟正黑體" panose="020B0604030504040204" pitchFamily="34" charset="-120"/>
                <a:ea typeface="微軟正黑體" panose="020B0604030504040204" pitchFamily="34" charset="-120"/>
              </a:rPr>
              <a:t>查詢免試生成績</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含會考成績，不含志願序積分</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endParaRPr lang="zh-TW" altLang="en-US" sz="2400" b="1" dirty="0" smtClean="0">
              <a:latin typeface="微軟正黑體" panose="020B0604030504040204" pitchFamily="34" charset="-120"/>
              <a:ea typeface="微軟正黑體" panose="020B0604030504040204" pitchFamily="34" charset="-120"/>
            </a:endParaRPr>
          </a:p>
        </p:txBody>
      </p:sp>
      <p:sp>
        <p:nvSpPr>
          <p:cNvPr id="24" name="向右箭號 23"/>
          <p:cNvSpPr/>
          <p:nvPr/>
        </p:nvSpPr>
        <p:spPr>
          <a:xfrm flipH="1">
            <a:off x="4873556" y="5499914"/>
            <a:ext cx="350496" cy="24913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spTree>
    <p:extLst>
      <p:ext uri="{BB962C8B-B14F-4D97-AF65-F5344CB8AC3E}">
        <p14:creationId xmlns:p14="http://schemas.microsoft.com/office/powerpoint/2010/main" val="28156659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96</a:t>
            </a:fld>
            <a:endParaRPr lang="zh-TW" altLang="en-US" sz="2000" dirty="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三、免試生查詢系統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分發結果查詢</a:t>
            </a:r>
          </a:p>
        </p:txBody>
      </p:sp>
      <p:sp>
        <p:nvSpPr>
          <p:cNvPr id="17" name="矩形 16"/>
          <p:cNvSpPr/>
          <p:nvPr/>
        </p:nvSpPr>
        <p:spPr>
          <a:xfrm>
            <a:off x="206428" y="973715"/>
            <a:ext cx="6314770" cy="99001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錄取狀態顯示：錄取之校科組及未錄取志願之原因</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若錄取第</a:t>
            </a:r>
            <a:r>
              <a:rPr lang="en-US" altLang="zh-TW" sz="2000" b="1" dirty="0" smtClean="0">
                <a:solidFill>
                  <a:srgbClr val="002060"/>
                </a:solidFill>
                <a:latin typeface="微軟正黑體" panose="020B0604030504040204" pitchFamily="34" charset="-120"/>
                <a:ea typeface="微軟正黑體" panose="020B0604030504040204" pitchFamily="34" charset="-120"/>
              </a:rPr>
              <a:t>1</a:t>
            </a:r>
            <a:r>
              <a:rPr lang="zh-TW" altLang="en-US" sz="2000" b="1" dirty="0" smtClean="0">
                <a:solidFill>
                  <a:srgbClr val="002060"/>
                </a:solidFill>
                <a:latin typeface="微軟正黑體" panose="020B0604030504040204" pitchFamily="34" charset="-120"/>
                <a:ea typeface="微軟正黑體" panose="020B0604030504040204" pitchFamily="34" charset="-120"/>
              </a:rPr>
              <a:t>志願，其第</a:t>
            </a:r>
            <a:r>
              <a:rPr lang="en-US" altLang="zh-TW" sz="2000" b="1" dirty="0" smtClean="0">
                <a:solidFill>
                  <a:srgbClr val="002060"/>
                </a:solidFill>
                <a:latin typeface="微軟正黑體" panose="020B0604030504040204" pitchFamily="34" charset="-120"/>
                <a:ea typeface="微軟正黑體" panose="020B0604030504040204" pitchFamily="34" charset="-120"/>
              </a:rPr>
              <a:t>2</a:t>
            </a:r>
            <a:r>
              <a:rPr lang="zh-TW" altLang="en-US" sz="2000" b="1" dirty="0" smtClean="0">
                <a:solidFill>
                  <a:srgbClr val="002060"/>
                </a:solidFill>
                <a:latin typeface="微軟正黑體" panose="020B0604030504040204" pitchFamily="34" charset="-120"/>
                <a:ea typeface="微軟正黑體" panose="020B0604030504040204" pitchFamily="34" charset="-120"/>
              </a:rPr>
              <a:t>志願以後僅顯示志願序</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反灰</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6733684" y="906637"/>
            <a:ext cx="5384885" cy="2015936"/>
          </a:xfrm>
          <a:prstGeom prst="rect">
            <a:avLst/>
          </a:prstGeom>
        </p:spPr>
        <p:txBody>
          <a:bodyPr wrap="square">
            <a:spAutoFit/>
          </a:bodyPr>
          <a:lstStyle/>
          <a:p>
            <a:pPr marL="285750" indent="-285750">
              <a:lnSpc>
                <a:spcPts val="30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若免試生未錄取，錄取狀態會顯示「</a:t>
            </a:r>
            <a:r>
              <a:rPr lang="zh-TW" altLang="en-US" sz="2000" b="1" dirty="0" smtClean="0">
                <a:solidFill>
                  <a:srgbClr val="C00000"/>
                </a:solidFill>
                <a:latin typeface="微軟正黑體" panose="020B0604030504040204" pitchFamily="34" charset="-120"/>
                <a:ea typeface="微軟正黑體" panose="020B0604030504040204" pitchFamily="34" charset="-120"/>
              </a:rPr>
              <a:t>未錄取，未達錄取標準</a:t>
            </a:r>
            <a:r>
              <a:rPr lang="zh-TW" altLang="en-US" sz="2000" b="1" dirty="0" smtClean="0">
                <a:solidFill>
                  <a:srgbClr val="002060"/>
                </a:solidFill>
                <a:latin typeface="微軟正黑體" panose="020B0604030504040204" pitchFamily="34" charset="-120"/>
                <a:ea typeface="微軟正黑體" panose="020B0604030504040204" pitchFamily="34" charset="-120"/>
              </a:rPr>
              <a:t>」</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marL="285750" indent="-285750">
              <a:lnSpc>
                <a:spcPts val="30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若欲申請分發結果複查，則須使用網路選填登記志願時留存之志願表及分發結果複查申請表併同提出申請</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206428" y="2145486"/>
            <a:ext cx="11761734" cy="4152836"/>
            <a:chOff x="206428" y="2145486"/>
            <a:chExt cx="11761734" cy="4152836"/>
          </a:xfrm>
        </p:grpSpPr>
        <p:pic>
          <p:nvPicPr>
            <p:cNvPr id="2" name="圖片 1"/>
            <p:cNvPicPr>
              <a:picLocks noChangeAspect="1"/>
            </p:cNvPicPr>
            <p:nvPr/>
          </p:nvPicPr>
          <p:blipFill>
            <a:blip r:embed="rId3"/>
            <a:stretch>
              <a:fillRect/>
            </a:stretch>
          </p:blipFill>
          <p:spPr>
            <a:xfrm>
              <a:off x="206428" y="2145486"/>
              <a:ext cx="6410325" cy="4143375"/>
            </a:xfrm>
            <a:prstGeom prst="rect">
              <a:avLst/>
            </a:prstGeom>
            <a:ln>
              <a:solidFill>
                <a:schemeClr val="accent1"/>
              </a:solidFill>
            </a:ln>
          </p:spPr>
        </p:pic>
        <p:pic>
          <p:nvPicPr>
            <p:cNvPr id="10" name="圖片 9"/>
            <p:cNvPicPr>
              <a:picLocks noChangeAspect="1"/>
            </p:cNvPicPr>
            <p:nvPr/>
          </p:nvPicPr>
          <p:blipFill>
            <a:blip r:embed="rId4"/>
            <a:stretch>
              <a:fillRect/>
            </a:stretch>
          </p:blipFill>
          <p:spPr>
            <a:xfrm>
              <a:off x="6896183" y="2922573"/>
              <a:ext cx="5071979" cy="3375749"/>
            </a:xfrm>
            <a:prstGeom prst="rect">
              <a:avLst/>
            </a:prstGeom>
            <a:ln>
              <a:solidFill>
                <a:schemeClr val="accent1"/>
              </a:solidFill>
            </a:ln>
          </p:spPr>
        </p:pic>
        <p:grpSp>
          <p:nvGrpSpPr>
            <p:cNvPr id="3" name="群組 2"/>
            <p:cNvGrpSpPr/>
            <p:nvPr/>
          </p:nvGrpSpPr>
          <p:grpSpPr>
            <a:xfrm>
              <a:off x="9894051" y="5788805"/>
              <a:ext cx="334127" cy="445107"/>
              <a:chOff x="9880389" y="4875470"/>
              <a:chExt cx="334127" cy="315791"/>
            </a:xfrm>
          </p:grpSpPr>
          <p:sp>
            <p:nvSpPr>
              <p:cNvPr id="30" name="文字方塊 29"/>
              <p:cNvSpPr txBox="1"/>
              <p:nvPr/>
            </p:nvSpPr>
            <p:spPr>
              <a:xfrm>
                <a:off x="9880389" y="4875470"/>
                <a:ext cx="334127" cy="192360"/>
              </a:xfrm>
              <a:prstGeom prst="rect">
                <a:avLst/>
              </a:prstGeom>
              <a:noFill/>
              <a:ln>
                <a:noFill/>
              </a:ln>
            </p:spPr>
            <p:txBody>
              <a:bodyPr wrap="square" rtlCol="0">
                <a:spAutoFit/>
              </a:bodyPr>
              <a:lstStyle/>
              <a:p>
                <a:r>
                  <a:rPr lang="en-US" altLang="zh-TW" sz="630" kern="1000" spc="-100" dirty="0" smtClean="0">
                    <a:solidFill>
                      <a:schemeClr val="tx1">
                        <a:lumMod val="75000"/>
                        <a:lumOff val="25000"/>
                      </a:schemeClr>
                    </a:solidFill>
                    <a:latin typeface="NSimSun" panose="02010609030101010101" pitchFamily="49" charset="-122"/>
                    <a:ea typeface="NSimSun" panose="02010609030101010101" pitchFamily="49" charset="-122"/>
                  </a:rPr>
                  <a:t>63.90</a:t>
                </a:r>
                <a:endParaRPr lang="zh-TW" altLang="en-US" sz="630" kern="1000" spc="-100" dirty="0">
                  <a:solidFill>
                    <a:schemeClr val="tx1">
                      <a:lumMod val="75000"/>
                      <a:lumOff val="25000"/>
                    </a:schemeClr>
                  </a:solidFill>
                  <a:latin typeface="NSimSun" panose="02010609030101010101" pitchFamily="49" charset="-122"/>
                  <a:ea typeface="NSimSun" panose="02010609030101010101" pitchFamily="49" charset="-122"/>
                </a:endParaRPr>
              </a:p>
            </p:txBody>
          </p:sp>
          <p:sp>
            <p:nvSpPr>
              <p:cNvPr id="52" name="文字方塊 51"/>
              <p:cNvSpPr txBox="1"/>
              <p:nvPr/>
            </p:nvSpPr>
            <p:spPr>
              <a:xfrm>
                <a:off x="9880389" y="4998901"/>
                <a:ext cx="334127" cy="192360"/>
              </a:xfrm>
              <a:prstGeom prst="rect">
                <a:avLst/>
              </a:prstGeom>
              <a:noFill/>
              <a:ln>
                <a:noFill/>
              </a:ln>
            </p:spPr>
            <p:txBody>
              <a:bodyPr wrap="square" rtlCol="0">
                <a:spAutoFit/>
              </a:bodyPr>
              <a:lstStyle/>
              <a:p>
                <a:r>
                  <a:rPr lang="en-US" altLang="zh-TW" sz="630" kern="1000" spc="-100" dirty="0" smtClean="0">
                    <a:solidFill>
                      <a:schemeClr val="tx1">
                        <a:lumMod val="75000"/>
                        <a:lumOff val="25000"/>
                      </a:schemeClr>
                    </a:solidFill>
                    <a:latin typeface="NSimSun" panose="02010609030101010101" pitchFamily="49" charset="-122"/>
                    <a:ea typeface="NSimSun" panose="02010609030101010101" pitchFamily="49" charset="-122"/>
                  </a:rPr>
                  <a:t>64.20</a:t>
                </a:r>
                <a:endParaRPr lang="zh-TW" altLang="en-US" sz="630" kern="1000" spc="-100" dirty="0">
                  <a:solidFill>
                    <a:schemeClr val="tx1">
                      <a:lumMod val="75000"/>
                      <a:lumOff val="25000"/>
                    </a:schemeClr>
                  </a:solidFill>
                  <a:latin typeface="NSimSun" panose="02010609030101010101" pitchFamily="49" charset="-122"/>
                  <a:ea typeface="NSimSun" panose="02010609030101010101" pitchFamily="49" charset="-122"/>
                </a:endParaRPr>
              </a:p>
            </p:txBody>
          </p:sp>
        </p:grpSp>
        <p:sp>
          <p:nvSpPr>
            <p:cNvPr id="24" name="矩形 23"/>
            <p:cNvSpPr/>
            <p:nvPr/>
          </p:nvSpPr>
          <p:spPr>
            <a:xfrm>
              <a:off x="7853655" y="2917161"/>
              <a:ext cx="509130" cy="3127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圓角矩形 24"/>
            <p:cNvSpPr/>
            <p:nvPr/>
          </p:nvSpPr>
          <p:spPr>
            <a:xfrm>
              <a:off x="7533592" y="3493761"/>
              <a:ext cx="365562" cy="137564"/>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11109090" y="5314948"/>
              <a:ext cx="768585" cy="9833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9568095" y="3493761"/>
              <a:ext cx="442679" cy="137564"/>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461335" y="2145486"/>
              <a:ext cx="637128" cy="2582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83657" y="4504798"/>
              <a:ext cx="6237542" cy="81015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1115216" y="2707704"/>
              <a:ext cx="492867" cy="105747"/>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3923206" y="2695440"/>
              <a:ext cx="492867" cy="105747"/>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文字方塊 20"/>
          <p:cNvSpPr txBox="1"/>
          <p:nvPr/>
        </p:nvSpPr>
        <p:spPr>
          <a:xfrm>
            <a:off x="7716373" y="347227"/>
            <a:ext cx="3419506" cy="553998"/>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109.6.11(</a:t>
            </a:r>
            <a:r>
              <a:rPr lang="zh-TW" altLang="en-US" sz="2400" b="1" dirty="0" smtClean="0">
                <a:solidFill>
                  <a:srgbClr val="C00000"/>
                </a:solidFill>
                <a:latin typeface="微軟正黑體" panose="020B0604030504040204" pitchFamily="34" charset="-120"/>
                <a:ea typeface="微軟正黑體" panose="020B0604030504040204" pitchFamily="34" charset="-120"/>
              </a:rPr>
              <a:t>四</a:t>
            </a:r>
            <a:r>
              <a:rPr lang="en-US" altLang="zh-TW" sz="2400" b="1" dirty="0" smtClean="0">
                <a:solidFill>
                  <a:srgbClr val="C00000"/>
                </a:solidFill>
                <a:latin typeface="微軟正黑體" panose="020B0604030504040204" pitchFamily="34" charset="-120"/>
                <a:ea typeface="微軟正黑體" panose="020B0604030504040204" pitchFamily="34" charset="-120"/>
              </a:rPr>
              <a:t>)9:00</a:t>
            </a:r>
            <a:r>
              <a:rPr lang="zh-TW" altLang="en-US" sz="2400" b="1" dirty="0" smtClean="0">
                <a:solidFill>
                  <a:srgbClr val="C00000"/>
                </a:solidFill>
                <a:latin typeface="微軟正黑體" panose="020B0604030504040204" pitchFamily="34" charset="-120"/>
                <a:ea typeface="微軟正黑體" panose="020B0604030504040204" pitchFamily="34" charset="-120"/>
              </a:rPr>
              <a:t>起</a:t>
            </a:r>
            <a:endParaRPr lang="zh-TW" altLang="en-US" sz="24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349835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82546" y="1029493"/>
            <a:ext cx="5808375" cy="5772915"/>
          </a:xfrm>
          <a:prstGeom prst="rect">
            <a:avLst/>
          </a:prstGeom>
          <a:ln>
            <a:solidFill>
              <a:schemeClr val="accent1"/>
            </a:solidFill>
          </a:ln>
        </p:spPr>
      </p:pic>
      <p:sp>
        <p:nvSpPr>
          <p:cNvPr id="12" name="向右箭號 11"/>
          <p:cNvSpPr/>
          <p:nvPr/>
        </p:nvSpPr>
        <p:spPr>
          <a:xfrm>
            <a:off x="6050105" y="3393007"/>
            <a:ext cx="503603" cy="36576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pic>
        <p:nvPicPr>
          <p:cNvPr id="5" name="圖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3805" y="514322"/>
            <a:ext cx="5306673" cy="3840424"/>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97</a:t>
            </a:fld>
            <a:endParaRPr lang="zh-TW" altLang="en-US" sz="2000" dirty="0">
              <a:solidFill>
                <a:schemeClr val="tx1"/>
              </a:solidFill>
            </a:endParaRPr>
          </a:p>
        </p:txBody>
      </p:sp>
      <p:sp>
        <p:nvSpPr>
          <p:cNvPr id="6" name="Rectangle 2"/>
          <p:cNvSpPr>
            <a:spLocks noGrp="1" noChangeArrowheads="1"/>
          </p:cNvSpPr>
          <p:nvPr>
            <p:ph type="title"/>
          </p:nvPr>
        </p:nvSpPr>
        <p:spPr>
          <a:xfrm>
            <a:off x="574506" y="237485"/>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四、</a:t>
            </a:r>
            <a:r>
              <a:rPr lang="zh-TW" altLang="en-US" sz="3200" b="1" dirty="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系統登入</a:t>
            </a:r>
          </a:p>
        </p:txBody>
      </p:sp>
      <p:sp>
        <p:nvSpPr>
          <p:cNvPr id="22" name="矩形 21"/>
          <p:cNvSpPr/>
          <p:nvPr/>
        </p:nvSpPr>
        <p:spPr>
          <a:xfrm>
            <a:off x="5517932" y="1613793"/>
            <a:ext cx="557048" cy="1624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4645648" y="1860338"/>
            <a:ext cx="1404457" cy="338554"/>
          </a:xfrm>
          <a:prstGeom prst="rect">
            <a:avLst/>
          </a:prstGeom>
          <a:noFill/>
          <a:ln w="28575">
            <a:solidFill>
              <a:srgbClr val="C00000"/>
            </a:solidFill>
            <a:prstDash val="dash"/>
          </a:ln>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考生作業系統</a:t>
            </a:r>
            <a:endParaRPr lang="zh-TW" altLang="en-US" sz="1600" b="1" dirty="0">
              <a:latin typeface="微軟正黑體" panose="020B0604030504040204" pitchFamily="34" charset="-120"/>
              <a:ea typeface="微軟正黑體" panose="020B0604030504040204" pitchFamily="34" charset="-120"/>
            </a:endParaRPr>
          </a:p>
        </p:txBody>
      </p:sp>
      <p:sp>
        <p:nvSpPr>
          <p:cNvPr id="25" name="矩形 24"/>
          <p:cNvSpPr/>
          <p:nvPr/>
        </p:nvSpPr>
        <p:spPr>
          <a:xfrm>
            <a:off x="282546" y="5338954"/>
            <a:ext cx="1374238" cy="2358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881828" y="3277354"/>
            <a:ext cx="1295938" cy="10923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2386167" y="4519206"/>
            <a:ext cx="2259481" cy="338554"/>
          </a:xfrm>
          <a:prstGeom prst="rect">
            <a:avLst/>
          </a:prstGeom>
          <a:solidFill>
            <a:schemeClr val="bg1"/>
          </a:solidFill>
          <a:ln w="28575">
            <a:solidFill>
              <a:srgbClr val="C00000"/>
            </a:solidFill>
            <a:prstDash val="dash"/>
          </a:ln>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網路選填登記志願系統</a:t>
            </a:r>
            <a:endParaRPr lang="zh-TW" altLang="en-US" sz="1600" b="1"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6954214" y="4369699"/>
            <a:ext cx="4630102" cy="2246769"/>
          </a:xfrm>
          <a:prstGeom prst="rect">
            <a:avLst/>
          </a:prstGeom>
          <a:noFill/>
        </p:spPr>
        <p:txBody>
          <a:bodyPr wrap="square" rtlCol="0">
            <a:spAutoFit/>
          </a:bodyPr>
          <a:lstStyle/>
          <a:p>
            <a:pPr marL="342900" indent="-342900">
              <a:buFont typeface="Wingdings" panose="05000000000000000000" pitchFamily="2" charset="2"/>
              <a:buChar char="u"/>
            </a:pPr>
            <a:r>
              <a:rPr lang="zh-TW" altLang="en-US" sz="2000" b="1" dirty="0" smtClean="0">
                <a:solidFill>
                  <a:srgbClr val="002060"/>
                </a:solidFill>
                <a:latin typeface="微軟正黑體" panose="020B0604030504040204" pitchFamily="34" charset="-120"/>
                <a:ea typeface="微軟正黑體" panose="020B0604030504040204" pitchFamily="34" charset="-120"/>
              </a:rPr>
              <a:t>免試生登入</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r>
              <a:rPr lang="en-US" altLang="zh-TW" sz="2000" b="1" dirty="0" smtClean="0">
                <a:solidFill>
                  <a:srgbClr val="002060"/>
                </a:solidFill>
                <a:latin typeface="微軟正黑體" panose="020B0604030504040204" pitchFamily="34" charset="-120"/>
                <a:ea typeface="微軟正黑體" panose="020B0604030504040204" pitchFamily="34" charset="-120"/>
              </a:rPr>
              <a:t>1.</a:t>
            </a: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身分證統一編號</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r>
              <a:rPr lang="en-US" altLang="zh-TW" sz="2000" b="1" dirty="0" smtClean="0">
                <a:solidFill>
                  <a:srgbClr val="002060"/>
                </a:solidFill>
                <a:latin typeface="微軟正黑體" panose="020B0604030504040204" pitchFamily="34" charset="-120"/>
                <a:ea typeface="微軟正黑體" panose="020B0604030504040204" pitchFamily="34" charset="-120"/>
              </a:rPr>
              <a:t>   (</a:t>
            </a:r>
            <a:r>
              <a:rPr lang="zh-TW" altLang="en-US" sz="2000" b="1" dirty="0" smtClean="0">
                <a:solidFill>
                  <a:srgbClr val="002060"/>
                </a:solidFill>
                <a:latin typeface="微軟正黑體" panose="020B0604030504040204" pitchFamily="34" charset="-120"/>
                <a:ea typeface="微軟正黑體" panose="020B0604030504040204" pitchFamily="34" charset="-120"/>
              </a:rPr>
              <a:t>居留證號或入出境許可證統一證號</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p>
          <a:p>
            <a:r>
              <a:rPr lang="en-US" altLang="zh-TW" sz="2000" b="1" dirty="0" smtClean="0">
                <a:solidFill>
                  <a:srgbClr val="002060"/>
                </a:solidFill>
                <a:latin typeface="微軟正黑體" panose="020B0604030504040204" pitchFamily="34" charset="-120"/>
                <a:ea typeface="微軟正黑體" panose="020B0604030504040204" pitchFamily="34" charset="-120"/>
              </a:rPr>
              <a:t>2.</a:t>
            </a: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出生年月日共</a:t>
            </a:r>
            <a:r>
              <a:rPr lang="en-US" altLang="zh-TW" sz="2000" b="1" dirty="0" smtClean="0">
                <a:solidFill>
                  <a:srgbClr val="C00000"/>
                </a:solidFill>
                <a:latin typeface="微軟正黑體" panose="020B0604030504040204" pitchFamily="34" charset="-120"/>
                <a:ea typeface="微軟正黑體" panose="020B0604030504040204" pitchFamily="34" charset="-120"/>
              </a:rPr>
              <a:t>6</a:t>
            </a:r>
            <a:r>
              <a:rPr lang="zh-TW" altLang="en-US" sz="2000" b="1" dirty="0" smtClean="0">
                <a:solidFill>
                  <a:srgbClr val="C00000"/>
                </a:solidFill>
                <a:latin typeface="微軟正黑體" panose="020B0604030504040204" pitchFamily="34" charset="-120"/>
                <a:ea typeface="微軟正黑體" panose="020B0604030504040204" pitchFamily="34" charset="-120"/>
              </a:rPr>
              <a:t>碼</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r>
              <a:rPr lang="en-US" altLang="zh-TW" sz="2000" b="1" dirty="0" smtClean="0">
                <a:solidFill>
                  <a:srgbClr val="002060"/>
                </a:solidFill>
                <a:latin typeface="微軟正黑體" panose="020B0604030504040204" pitchFamily="34" charset="-120"/>
                <a:ea typeface="微軟正黑體" panose="020B0604030504040204" pitchFamily="34" charset="-120"/>
              </a:rPr>
              <a:t>3.</a:t>
            </a:r>
            <a:r>
              <a:rPr lang="zh-TW" altLang="en-US" sz="2000" b="1" dirty="0" smtClean="0">
                <a:solidFill>
                  <a:srgbClr val="002060"/>
                </a:solidFill>
                <a:latin typeface="微軟正黑體" panose="020B0604030504040204" pitchFamily="34" charset="-120"/>
                <a:ea typeface="微軟正黑體" panose="020B0604030504040204" pitchFamily="34" charset="-120"/>
              </a:rPr>
              <a:t>輸入預設</a:t>
            </a:r>
            <a:r>
              <a:rPr lang="zh-TW" altLang="en-US" sz="2000" b="1" dirty="0" smtClean="0">
                <a:solidFill>
                  <a:srgbClr val="C00000"/>
                </a:solidFill>
                <a:latin typeface="微軟正黑體" panose="020B0604030504040204" pitchFamily="34" charset="-120"/>
                <a:ea typeface="微軟正黑體" panose="020B0604030504040204" pitchFamily="34" charset="-120"/>
              </a:rPr>
              <a:t>通行碼</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r>
              <a:rPr lang="zh-TW" altLang="en-US" sz="2000" b="1" dirty="0">
                <a:solidFill>
                  <a:srgbClr val="002060"/>
                </a:solidFill>
                <a:latin typeface="微軟正黑體" panose="020B0604030504040204" pitchFamily="34" charset="-120"/>
                <a:ea typeface="微軟正黑體" panose="020B0604030504040204" pitchFamily="34" charset="-120"/>
              </a:rPr>
              <a:t> </a:t>
            </a:r>
            <a:r>
              <a:rPr lang="zh-TW" altLang="en-US" sz="2000" b="1" dirty="0" smtClean="0">
                <a:solidFill>
                  <a:srgbClr val="002060"/>
                </a:solidFill>
                <a:latin typeface="微軟正黑體" panose="020B0604030504040204" pitchFamily="34" charset="-120"/>
                <a:ea typeface="微軟正黑體" panose="020B0604030504040204" pitchFamily="34" charset="-120"/>
              </a:rPr>
              <a:t>   </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預設為身分證後</a:t>
            </a:r>
            <a:r>
              <a:rPr lang="en-US" altLang="zh-TW" sz="2000" b="1" dirty="0" smtClean="0">
                <a:solidFill>
                  <a:srgbClr val="002060"/>
                </a:solidFill>
                <a:latin typeface="微軟正黑體" panose="020B0604030504040204" pitchFamily="34" charset="-120"/>
                <a:ea typeface="微軟正黑體" panose="020B0604030504040204" pitchFamily="34" charset="-120"/>
              </a:rPr>
              <a:t>4</a:t>
            </a:r>
            <a:r>
              <a:rPr lang="zh-TW" altLang="en-US" sz="2000" b="1" dirty="0" smtClean="0">
                <a:solidFill>
                  <a:srgbClr val="002060"/>
                </a:solidFill>
                <a:latin typeface="微軟正黑體" panose="020B0604030504040204" pitchFamily="34" charset="-120"/>
                <a:ea typeface="微軟正黑體" panose="020B0604030504040204" pitchFamily="34" charset="-120"/>
              </a:rPr>
              <a:t>碼</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出生月日</a:t>
            </a:r>
            <a:r>
              <a:rPr lang="en-US" altLang="zh-TW" sz="2000" b="1" dirty="0" smtClean="0">
                <a:solidFill>
                  <a:srgbClr val="002060"/>
                </a:solidFill>
                <a:latin typeface="微軟正黑體" panose="020B0604030504040204" pitchFamily="34" charset="-120"/>
                <a:ea typeface="微軟正黑體" panose="020B0604030504040204" pitchFamily="34" charset="-120"/>
              </a:rPr>
              <a:t>4</a:t>
            </a:r>
            <a:r>
              <a:rPr lang="zh-TW" altLang="en-US" sz="2000" b="1" dirty="0" smtClean="0">
                <a:solidFill>
                  <a:srgbClr val="002060"/>
                </a:solidFill>
                <a:latin typeface="微軟正黑體" panose="020B0604030504040204" pitchFamily="34" charset="-120"/>
                <a:ea typeface="微軟正黑體" panose="020B0604030504040204" pitchFamily="34" charset="-120"/>
              </a:rPr>
              <a:t>碼</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p>
          <a:p>
            <a:r>
              <a:rPr lang="en-US" altLang="zh-TW" sz="2000" b="1" dirty="0" smtClean="0">
                <a:solidFill>
                  <a:srgbClr val="002060"/>
                </a:solidFill>
                <a:latin typeface="微軟正黑體" panose="020B0604030504040204" pitchFamily="34" charset="-120"/>
                <a:ea typeface="微軟正黑體" panose="020B0604030504040204" pitchFamily="34" charset="-120"/>
              </a:rPr>
              <a:t>4.</a:t>
            </a:r>
            <a:r>
              <a:rPr lang="zh-TW" altLang="en-US" sz="2000" b="1" dirty="0" smtClean="0">
                <a:solidFill>
                  <a:srgbClr val="002060"/>
                </a:solidFill>
                <a:latin typeface="微軟正黑體" panose="020B0604030504040204" pitchFamily="34" charset="-120"/>
                <a:ea typeface="微軟正黑體" panose="020B0604030504040204" pitchFamily="34" charset="-120"/>
              </a:rPr>
              <a:t>輸入驗證碼</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7289580" y="2345085"/>
            <a:ext cx="3855026" cy="12308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759432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11774" y="1068382"/>
            <a:ext cx="7631369" cy="5436533"/>
          </a:xfrm>
          <a:prstGeom prst="rect">
            <a:avLst/>
          </a:prstGeom>
          <a:ln>
            <a:solidFill>
              <a:schemeClr val="accent1"/>
            </a:solidFill>
          </a:ln>
        </p:spPr>
      </p:pic>
      <p:sp>
        <p:nvSpPr>
          <p:cNvPr id="4" name="投影片編號版面配置區 3"/>
          <p:cNvSpPr>
            <a:spLocks noGrp="1"/>
          </p:cNvSpPr>
          <p:nvPr>
            <p:ph type="sldNum" sz="quarter" idx="12"/>
          </p:nvPr>
        </p:nvSpPr>
        <p:spPr>
          <a:xfrm>
            <a:off x="9324000" y="6408000"/>
            <a:ext cx="2743200" cy="365125"/>
          </a:xfrm>
        </p:spPr>
        <p:txBody>
          <a:bodyPr/>
          <a:lstStyle/>
          <a:p>
            <a:fld id="{97006424-D9F2-4793-8C2C-FF1240B9B1D0}" type="slidenum">
              <a:rPr lang="zh-TW" altLang="en-US" smtClean="0">
                <a:solidFill>
                  <a:schemeClr val="tx1"/>
                </a:solidFill>
              </a:rPr>
              <a:pPr/>
              <a:t>98</a:t>
            </a:fld>
            <a:endParaRPr lang="zh-TW" altLang="en-US" dirty="0">
              <a:solidFill>
                <a:schemeClr val="tx1"/>
              </a:solidFill>
            </a:endParaRPr>
          </a:p>
        </p:txBody>
      </p:sp>
      <p:sp>
        <p:nvSpPr>
          <p:cNvPr id="6" name="Rectangle 2"/>
          <p:cNvSpPr>
            <a:spLocks noGrp="1" noChangeArrowheads="1"/>
          </p:cNvSpPr>
          <p:nvPr>
            <p:ph type="title"/>
          </p:nvPr>
        </p:nvSpPr>
        <p:spPr>
          <a:xfrm>
            <a:off x="411774" y="77401"/>
            <a:ext cx="8229600"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設定新通行碼</a:t>
            </a:r>
          </a:p>
        </p:txBody>
      </p:sp>
      <p:sp>
        <p:nvSpPr>
          <p:cNvPr id="7" name="矩形 6"/>
          <p:cNvSpPr/>
          <p:nvPr/>
        </p:nvSpPr>
        <p:spPr>
          <a:xfrm>
            <a:off x="3793740" y="3710729"/>
            <a:ext cx="3105001" cy="16489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8205701" y="1207795"/>
            <a:ext cx="3754235" cy="3416320"/>
          </a:xfrm>
          <a:prstGeom prst="rect">
            <a:avLst/>
          </a:prstGeom>
          <a:noFill/>
        </p:spPr>
        <p:txBody>
          <a:bodyPr wrap="square" rtlCol="0">
            <a:spAutoFit/>
          </a:bodyPr>
          <a:lstStyle/>
          <a:p>
            <a:pPr marL="342900" indent="-342900">
              <a:spcAft>
                <a:spcPts val="12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免試</a:t>
            </a:r>
            <a:r>
              <a:rPr lang="zh-TW" altLang="en-US" sz="2400" b="1" dirty="0">
                <a:solidFill>
                  <a:srgbClr val="002060"/>
                </a:solidFill>
                <a:latin typeface="微軟正黑體" panose="020B0604030504040204" pitchFamily="34" charset="-120"/>
                <a:ea typeface="微軟正黑體" panose="020B0604030504040204" pitchFamily="34" charset="-120"/>
              </a:rPr>
              <a:t>生首次上網選填登記志願時，</a:t>
            </a:r>
            <a:r>
              <a:rPr lang="zh-TW" altLang="en-US" sz="2400" b="1" dirty="0">
                <a:solidFill>
                  <a:srgbClr val="C00000"/>
                </a:solidFill>
                <a:latin typeface="微軟正黑體" panose="020B0604030504040204" pitchFamily="34" charset="-120"/>
                <a:ea typeface="微軟正黑體" panose="020B0604030504040204" pitchFamily="34" charset="-120"/>
              </a:rPr>
              <a:t>須自行設定通行碼，設定完後請儲存或列印通行碼設定表並妥善保存</a:t>
            </a:r>
            <a:r>
              <a:rPr lang="zh-TW" altLang="en-US" sz="2400" b="1" dirty="0">
                <a:solidFill>
                  <a:srgbClr val="002060"/>
                </a:solidFill>
                <a:latin typeface="微軟正黑體" panose="020B0604030504040204" pitchFamily="34" charset="-120"/>
                <a:ea typeface="微軟正黑體" panose="020B0604030504040204" pitchFamily="34" charset="-120"/>
              </a:rPr>
              <a:t>。通行碼切勿提供給他人使用，如果因此造成個人資料外洩或權益受損，概由免試生自行</a:t>
            </a:r>
            <a:r>
              <a:rPr lang="zh-TW" altLang="en-US" sz="2400" b="1" dirty="0" smtClean="0">
                <a:solidFill>
                  <a:srgbClr val="002060"/>
                </a:solidFill>
                <a:latin typeface="微軟正黑體" panose="020B0604030504040204" pitchFamily="34" charset="-120"/>
                <a:ea typeface="微軟正黑體" panose="020B0604030504040204" pitchFamily="34" charset="-120"/>
              </a:rPr>
              <a:t>負責。</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1703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150326" y="3650899"/>
            <a:ext cx="3559975" cy="2959914"/>
          </a:xfrm>
          <a:prstGeom prst="rect">
            <a:avLst/>
          </a:prstGeom>
          <a:ln>
            <a:solidFill>
              <a:schemeClr val="accent1"/>
            </a:solidFill>
          </a:ln>
        </p:spPr>
      </p:pic>
      <p:pic>
        <p:nvPicPr>
          <p:cNvPr id="5" name="圖片 4"/>
          <p:cNvPicPr>
            <a:picLocks noChangeAspect="1"/>
          </p:cNvPicPr>
          <p:nvPr/>
        </p:nvPicPr>
        <p:blipFill rotWithShape="1">
          <a:blip r:embed="rId4"/>
          <a:srcRect r="26362"/>
          <a:stretch/>
        </p:blipFill>
        <p:spPr>
          <a:xfrm>
            <a:off x="300753" y="801233"/>
            <a:ext cx="4722179" cy="2023842"/>
          </a:xfrm>
          <a:prstGeom prst="rect">
            <a:avLst/>
          </a:prstGeom>
          <a:ln>
            <a:solidFill>
              <a:schemeClr val="accent1"/>
            </a:solidFill>
          </a:ln>
        </p:spPr>
      </p:pic>
      <p:sp>
        <p:nvSpPr>
          <p:cNvPr id="17" name="矩形 16"/>
          <p:cNvSpPr/>
          <p:nvPr/>
        </p:nvSpPr>
        <p:spPr>
          <a:xfrm>
            <a:off x="6733310" y="4322618"/>
            <a:ext cx="4551218" cy="436189"/>
          </a:xfrm>
          <a:prstGeom prst="rect">
            <a:avLst/>
          </a:prstGeom>
          <a:solidFill>
            <a:srgbClr val="FFFFD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a:xfrm>
            <a:off x="9324000" y="6408000"/>
            <a:ext cx="2743200" cy="365125"/>
          </a:xfrm>
        </p:spPr>
        <p:txBody>
          <a:bodyPr vert="horz" lIns="91440" tIns="45720" rIns="91440" bIns="45720" rtlCol="0" anchor="ctr"/>
          <a:lstStyle/>
          <a:p>
            <a:fld id="{37291CB4-5998-4314-A655-A47EF9B9249D}" type="slidenum">
              <a:rPr lang="zh-TW" altLang="en-US" sz="2000">
                <a:solidFill>
                  <a:schemeClr val="tx1"/>
                </a:solidFill>
              </a:rPr>
              <a:pPr/>
              <a:t>99</a:t>
            </a:fld>
            <a:endParaRPr lang="zh-TW" altLang="en-US" sz="2000" dirty="0">
              <a:solidFill>
                <a:schemeClr val="tx1"/>
              </a:solidFill>
            </a:endParaRPr>
          </a:p>
        </p:txBody>
      </p:sp>
      <p:sp>
        <p:nvSpPr>
          <p:cNvPr id="6" name="Rectangle 2"/>
          <p:cNvSpPr>
            <a:spLocks noGrp="1" noChangeArrowheads="1"/>
          </p:cNvSpPr>
          <p:nvPr>
            <p:ph type="title"/>
          </p:nvPr>
        </p:nvSpPr>
        <p:spPr>
          <a:xfrm>
            <a:off x="411774" y="46228"/>
            <a:ext cx="8912226" cy="792162"/>
          </a:xfrm>
        </p:spPr>
        <p:txBody>
          <a:bodyPr>
            <a:norm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四、</a:t>
            </a:r>
            <a:r>
              <a:rPr lang="zh-TW" altLang="en-US" sz="3200" b="1" dirty="0" smtClean="0">
                <a:solidFill>
                  <a:srgbClr val="002060"/>
                </a:solidFill>
                <a:latin typeface="微軟正黑體" panose="020B0604030504040204" pitchFamily="34" charset="-120"/>
                <a:ea typeface="微軟正黑體" panose="020B0604030504040204" pitchFamily="34" charset="-120"/>
              </a:rPr>
              <a:t>選填登記志願系統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列印儲存設定通行碼</a:t>
            </a:r>
          </a:p>
        </p:txBody>
      </p:sp>
      <p:sp>
        <p:nvSpPr>
          <p:cNvPr id="10" name="矩形 9"/>
          <p:cNvSpPr/>
          <p:nvPr/>
        </p:nvSpPr>
        <p:spPr>
          <a:xfrm>
            <a:off x="2657962" y="2264133"/>
            <a:ext cx="1642434" cy="48811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17"/>
          <p:cNvCxnSpPr/>
          <p:nvPr/>
        </p:nvCxnSpPr>
        <p:spPr>
          <a:xfrm>
            <a:off x="5852575" y="1500677"/>
            <a:ext cx="0" cy="55724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7"/>
          <p:cNvPicPr>
            <a:picLocks noChangeAspect="1"/>
          </p:cNvPicPr>
          <p:nvPr/>
        </p:nvPicPr>
        <p:blipFill rotWithShape="1">
          <a:blip r:embed="rId5"/>
          <a:srcRect r="24769"/>
          <a:stretch/>
        </p:blipFill>
        <p:spPr>
          <a:xfrm>
            <a:off x="2697355" y="2907336"/>
            <a:ext cx="3857751" cy="2075711"/>
          </a:xfrm>
          <a:prstGeom prst="rect">
            <a:avLst/>
          </a:prstGeom>
          <a:ln>
            <a:solidFill>
              <a:srgbClr val="0000FF"/>
            </a:solidFill>
          </a:ln>
        </p:spPr>
      </p:pic>
      <p:sp>
        <p:nvSpPr>
          <p:cNvPr id="19" name="快取圖案 11"/>
          <p:cNvSpPr>
            <a:spLocks noChangeArrowheads="1"/>
          </p:cNvSpPr>
          <p:nvPr/>
        </p:nvSpPr>
        <p:spPr bwMode="auto">
          <a:xfrm>
            <a:off x="2198315" y="2340234"/>
            <a:ext cx="394970" cy="335915"/>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快取圖案 11"/>
          <p:cNvSpPr>
            <a:spLocks noChangeArrowheads="1"/>
          </p:cNvSpPr>
          <p:nvPr/>
        </p:nvSpPr>
        <p:spPr bwMode="auto">
          <a:xfrm>
            <a:off x="2220454" y="4588401"/>
            <a:ext cx="420382" cy="439413"/>
          </a:xfrm>
          <a:prstGeom prst="roundRect">
            <a:avLst>
              <a:gd name="adj" fmla="val 16079"/>
            </a:avLst>
          </a:prstGeom>
          <a:noFill/>
          <a:ln w="38100">
            <a:noFill/>
            <a:round/>
            <a:headEnd/>
            <a:tailEnd/>
          </a:ln>
          <a:extLst>
            <a:ext uri="{53640926-AAD7-44D8-BBD7-CCE9431645EC}">
              <a14:shadowObscured xmlns:a14="http://schemas.microsoft.com/office/drawing/2010/main" val="1"/>
            </a:ext>
          </a:extLst>
        </p:spPr>
        <p:txBody>
          <a:bodyPr rot="0" vert="horz" wrap="square" lIns="91440" tIns="45720" rIns="91440" bIns="45720" anchor="ctr" anchorCtr="0" upright="1">
            <a:noAutofit/>
          </a:bodyPr>
          <a:lstStyle/>
          <a:p>
            <a:pPr algn="ctr">
              <a:lnSpc>
                <a:spcPct val="115000"/>
              </a:lnSpc>
              <a:spcAft>
                <a:spcPts val="800"/>
              </a:spcAft>
            </a:pPr>
            <a:r>
              <a:rPr lang="en-US" sz="4000" dirty="0" smtClean="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矩形 23"/>
          <p:cNvSpPr/>
          <p:nvPr/>
        </p:nvSpPr>
        <p:spPr>
          <a:xfrm>
            <a:off x="2685121" y="4651357"/>
            <a:ext cx="1052339" cy="31350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878186" y="4588401"/>
            <a:ext cx="525101" cy="170406"/>
          </a:xfrm>
          <a:prstGeom prst="round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6376901" y="712541"/>
            <a:ext cx="5483244" cy="4832092"/>
          </a:xfrm>
          <a:prstGeom prst="rect">
            <a:avLst/>
          </a:prstGeom>
          <a:noFill/>
        </p:spPr>
        <p:txBody>
          <a:bodyPr wrap="square" rtlCol="0">
            <a:spAutoFit/>
          </a:bodyPr>
          <a:lstStyle/>
          <a:p>
            <a:pPr marL="342900" indent="-342900">
              <a:spcAft>
                <a:spcPts val="12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免試生</a:t>
            </a:r>
            <a:r>
              <a:rPr lang="zh-TW" altLang="en-US" sz="2400" b="1" dirty="0" smtClean="0">
                <a:solidFill>
                  <a:srgbClr val="C00000"/>
                </a:solidFill>
                <a:latin typeface="微軟正黑體" panose="020B0604030504040204" pitchFamily="34" charset="-120"/>
                <a:ea typeface="微軟正黑體" panose="020B0604030504040204" pitchFamily="34" charset="-120"/>
              </a:rPr>
              <a:t>自行</a:t>
            </a:r>
            <a:r>
              <a:rPr lang="zh-TW" altLang="en-US" sz="2400" b="1" dirty="0">
                <a:solidFill>
                  <a:srgbClr val="C00000"/>
                </a:solidFill>
                <a:latin typeface="微軟正黑體" panose="020B0604030504040204" pitchFamily="34" charset="-120"/>
                <a:ea typeface="微軟正黑體" panose="020B0604030504040204" pitchFamily="34" charset="-120"/>
              </a:rPr>
              <a:t>設定通行</a:t>
            </a:r>
            <a:r>
              <a:rPr lang="zh-TW" altLang="en-US" sz="2400" b="1" dirty="0" smtClean="0">
                <a:solidFill>
                  <a:srgbClr val="C00000"/>
                </a:solidFill>
                <a:latin typeface="微軟正黑體" panose="020B0604030504040204" pitchFamily="34" charset="-120"/>
                <a:ea typeface="微軟正黑體" panose="020B0604030504040204" pitchFamily="34" charset="-120"/>
              </a:rPr>
              <a:t>碼確定後，請</a:t>
            </a:r>
            <a:r>
              <a:rPr lang="zh-TW" altLang="en-US" sz="2400" b="1" dirty="0">
                <a:solidFill>
                  <a:srgbClr val="C00000"/>
                </a:solidFill>
                <a:latin typeface="微軟正黑體" panose="020B0604030504040204" pitchFamily="34" charset="-120"/>
                <a:ea typeface="微軟正黑體" panose="020B0604030504040204" pitchFamily="34" charset="-120"/>
              </a:rPr>
              <a:t>儲存或列印通行碼設定表並妥善保存</a:t>
            </a:r>
            <a:r>
              <a:rPr lang="zh-TW" altLang="en-US" sz="2400" b="1" dirty="0" smtClean="0">
                <a:solidFill>
                  <a:srgbClr val="002060"/>
                </a:solidFill>
                <a:latin typeface="微軟正黑體" panose="020B0604030504040204" pitchFamily="34" charset="-120"/>
                <a:ea typeface="微軟正黑體" panose="020B0604030504040204" pitchFamily="34" charset="-12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342900" indent="-342900">
              <a:spcAft>
                <a:spcPts val="12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免試</a:t>
            </a:r>
            <a:r>
              <a:rPr lang="zh-TW" altLang="en-US" sz="2400" b="1" dirty="0">
                <a:solidFill>
                  <a:srgbClr val="002060"/>
                </a:solidFill>
                <a:latin typeface="微軟正黑體" panose="020B0604030504040204" pitchFamily="34" charset="-120"/>
                <a:ea typeface="微軟正黑體" panose="020B0604030504040204" pitchFamily="34" charset="-120"/>
              </a:rPr>
              <a:t>生自設通行碼遺忘時，請於每日</a:t>
            </a:r>
            <a:r>
              <a:rPr lang="en-US" altLang="zh-TW" sz="2400" b="1" dirty="0">
                <a:solidFill>
                  <a:srgbClr val="002060"/>
                </a:solidFill>
                <a:latin typeface="微軟正黑體" panose="020B0604030504040204" pitchFamily="34" charset="-120"/>
                <a:ea typeface="微軟正黑體" panose="020B0604030504040204" pitchFamily="34" charset="-120"/>
              </a:rPr>
              <a:t>8</a:t>
            </a:r>
            <a:r>
              <a:rPr lang="zh-TW" altLang="en-US" sz="2400" b="1" dirty="0">
                <a:solidFill>
                  <a:srgbClr val="002060"/>
                </a:solidFill>
                <a:latin typeface="微軟正黑體" panose="020B0604030504040204" pitchFamily="34" charset="-120"/>
                <a:ea typeface="微軟正黑體" panose="020B0604030504040204" pitchFamily="34" charset="-120"/>
              </a:rPr>
              <a:t>：</a:t>
            </a:r>
            <a:r>
              <a:rPr lang="en-US" altLang="zh-TW" sz="2400" b="1" dirty="0">
                <a:solidFill>
                  <a:srgbClr val="002060"/>
                </a:solidFill>
                <a:latin typeface="微軟正黑體" panose="020B0604030504040204" pitchFamily="34" charset="-120"/>
                <a:ea typeface="微軟正黑體" panose="020B0604030504040204" pitchFamily="34" charset="-120"/>
              </a:rPr>
              <a:t>30 </a:t>
            </a:r>
            <a:r>
              <a:rPr lang="zh-TW" altLang="en-US" sz="2400" b="1" dirty="0">
                <a:solidFill>
                  <a:srgbClr val="002060"/>
                </a:solidFill>
                <a:latin typeface="微軟正黑體" panose="020B0604030504040204" pitchFamily="34" charset="-120"/>
                <a:ea typeface="微軟正黑體" panose="020B0604030504040204" pitchFamily="34" charset="-120"/>
              </a:rPr>
              <a:t>至 </a:t>
            </a:r>
            <a:r>
              <a:rPr lang="en-US" altLang="zh-TW" sz="2400" b="1" dirty="0">
                <a:solidFill>
                  <a:srgbClr val="002060"/>
                </a:solidFill>
                <a:latin typeface="微軟正黑體" panose="020B0604030504040204" pitchFamily="34" charset="-120"/>
                <a:ea typeface="微軟正黑體" panose="020B0604030504040204" pitchFamily="34" charset="-120"/>
              </a:rPr>
              <a:t>17</a:t>
            </a:r>
            <a:r>
              <a:rPr lang="zh-TW" altLang="en-US" sz="2400" b="1" dirty="0">
                <a:solidFill>
                  <a:srgbClr val="002060"/>
                </a:solidFill>
                <a:latin typeface="微軟正黑體" panose="020B0604030504040204" pitchFamily="34" charset="-120"/>
                <a:ea typeface="微軟正黑體" panose="020B0604030504040204" pitchFamily="34" charset="-120"/>
              </a:rPr>
              <a:t>：</a:t>
            </a:r>
            <a:r>
              <a:rPr lang="en-US" altLang="zh-TW" sz="2400" b="1" dirty="0">
                <a:solidFill>
                  <a:srgbClr val="002060"/>
                </a:solidFill>
                <a:latin typeface="微軟正黑體" panose="020B0604030504040204" pitchFamily="34" charset="-120"/>
                <a:ea typeface="微軟正黑體" panose="020B0604030504040204" pitchFamily="34" charset="-120"/>
              </a:rPr>
              <a:t>30</a:t>
            </a:r>
            <a:r>
              <a:rPr lang="zh-TW" altLang="en-US"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檢具國民身分證、居留證或入出境許可證影本申請補發，以</a:t>
            </a:r>
            <a:r>
              <a:rPr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次為限</a:t>
            </a:r>
            <a:r>
              <a:rPr lang="zh-TW" altLang="en-US" sz="2400" b="1" dirty="0" smtClean="0">
                <a:solidFill>
                  <a:srgbClr val="C00000"/>
                </a:solidFill>
                <a:latin typeface="微軟正黑體" panose="020B0604030504040204" pitchFamily="34" charset="-120"/>
                <a:ea typeface="微軟正黑體" panose="020B0604030504040204" pitchFamily="34" charset="-120"/>
              </a:rPr>
              <a:t>。</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400" b="1" u="sng"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通行碼補發申請表</a:t>
            </a:r>
            <a:r>
              <a:rPr lang="zh-TW" altLang="en-US" sz="2400" b="1" dirty="0" smtClean="0">
                <a:solidFill>
                  <a:srgbClr val="002060"/>
                </a:solidFill>
                <a:latin typeface="微軟正黑體" panose="020B0604030504040204" pitchFamily="34" charset="-120"/>
                <a:ea typeface="微軟正黑體" panose="020B0604030504040204" pitchFamily="34" charset="-120"/>
              </a:rPr>
              <a:t>請至本委員會網站</a:t>
            </a:r>
            <a:r>
              <a:rPr lang="zh-TW" altLang="en-US" sz="2400" b="1" dirty="0" smtClean="0">
                <a:solidFill>
                  <a:srgbClr val="C00000"/>
                </a:solidFill>
                <a:latin typeface="微軟正黑體" panose="020B0604030504040204" pitchFamily="34" charset="-120"/>
                <a:ea typeface="微軟正黑體" panose="020B0604030504040204" pitchFamily="34" charset="-120"/>
              </a:rPr>
              <a:t>「下載專區」</a:t>
            </a:r>
            <a:r>
              <a:rPr lang="zh-TW" altLang="en-US" sz="2400" b="1" dirty="0" smtClean="0">
                <a:solidFill>
                  <a:srgbClr val="002060"/>
                </a:solidFill>
                <a:latin typeface="微軟正黑體" panose="020B0604030504040204" pitchFamily="34" charset="-120"/>
                <a:ea typeface="微軟正黑體" panose="020B0604030504040204" pitchFamily="34" charset="-120"/>
              </a:rPr>
              <a:t>下載，填妥後連同</a:t>
            </a:r>
            <a:r>
              <a:rPr lang="zh-TW" altLang="en-US" sz="2400" b="1" dirty="0" smtClean="0">
                <a:solidFill>
                  <a:srgbClr val="C00000"/>
                </a:solidFill>
                <a:latin typeface="微軟正黑體" panose="020B0604030504040204" pitchFamily="34" charset="-120"/>
                <a:ea typeface="微軟正黑體" panose="020B0604030504040204" pitchFamily="34" charset="-120"/>
              </a:rPr>
              <a:t>國民身分證</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居留證或入出境許可證</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影本傳真</a:t>
            </a:r>
            <a:r>
              <a:rPr lang="en-US" altLang="zh-TW" sz="2400" b="1" dirty="0" smtClean="0">
                <a:solidFill>
                  <a:srgbClr val="002060"/>
                </a:solidFill>
                <a:latin typeface="微軟正黑體" panose="020B0604030504040204" pitchFamily="34" charset="-120"/>
                <a:ea typeface="微軟正黑體" panose="020B0604030504040204" pitchFamily="34" charset="-120"/>
              </a:rPr>
              <a:t>(02-2773-8881)</a:t>
            </a:r>
            <a:r>
              <a:rPr lang="zh-TW" altLang="en-US" sz="2400" b="1" dirty="0" smtClean="0">
                <a:solidFill>
                  <a:srgbClr val="002060"/>
                </a:solidFill>
                <a:latin typeface="微軟正黑體" panose="020B0604030504040204" pitchFamily="34" charset="-120"/>
                <a:ea typeface="微軟正黑體" panose="020B0604030504040204" pitchFamily="34" charset="-120"/>
              </a:rPr>
              <a:t>至本委員會，傳真後</a:t>
            </a:r>
            <a:r>
              <a:rPr lang="zh-TW" altLang="en-US" sz="2400" b="1" dirty="0" smtClean="0">
                <a:solidFill>
                  <a:srgbClr val="C00000"/>
                </a:solidFill>
                <a:latin typeface="微軟正黑體" panose="020B0604030504040204" pitchFamily="34" charset="-120"/>
                <a:ea typeface="微軟正黑體" panose="020B0604030504040204" pitchFamily="34" charset="-120"/>
              </a:rPr>
              <a:t>並以電話</a:t>
            </a:r>
            <a:r>
              <a:rPr lang="en-US" altLang="zh-TW" sz="2400" b="1" dirty="0" smtClean="0">
                <a:solidFill>
                  <a:srgbClr val="C00000"/>
                </a:solidFill>
                <a:latin typeface="微軟正黑體" panose="020B0604030504040204" pitchFamily="34" charset="-120"/>
                <a:ea typeface="微軟正黑體" panose="020B0604030504040204" pitchFamily="34" charset="-120"/>
              </a:rPr>
              <a:t>(02-2772-5333)</a:t>
            </a:r>
            <a:r>
              <a:rPr lang="zh-TW" altLang="en-US" sz="2400" b="1" dirty="0" smtClean="0">
                <a:solidFill>
                  <a:srgbClr val="C00000"/>
                </a:solidFill>
                <a:latin typeface="微軟正黑體" panose="020B0604030504040204" pitchFamily="34" charset="-120"/>
                <a:ea typeface="微軟正黑體" panose="020B0604030504040204" pitchFamily="34" charset="-120"/>
              </a:rPr>
              <a:t>確認已收到傳真</a:t>
            </a:r>
            <a:r>
              <a:rPr lang="zh-TW" altLang="en-US" sz="2400" b="1" dirty="0" smtClean="0">
                <a:solidFill>
                  <a:srgbClr val="002060"/>
                </a:solidFill>
                <a:latin typeface="微軟正黑體" panose="020B0604030504040204" pitchFamily="34" charset="-120"/>
                <a:ea typeface="微軟正黑體" panose="020B0604030504040204" pitchFamily="34" charset="-120"/>
              </a:rPr>
              <a:t>。</a:t>
            </a:r>
            <a:endParaRPr lang="en-US" altLang="zh-TW" sz="4000" b="1" dirty="0" smtClean="0">
              <a:solidFill>
                <a:srgbClr val="002060"/>
              </a:solidFill>
              <a:latin typeface="微軟正黑體" panose="020B0604030504040204" pitchFamily="34" charset="-120"/>
              <a:ea typeface="微軟正黑體" panose="020B0604030504040204" pitchFamily="34" charset="-120"/>
            </a:endParaRPr>
          </a:p>
        </p:txBody>
      </p:sp>
      <p:sp>
        <p:nvSpPr>
          <p:cNvPr id="25" name="矩形 24"/>
          <p:cNvSpPr/>
          <p:nvPr/>
        </p:nvSpPr>
        <p:spPr>
          <a:xfrm>
            <a:off x="3798871" y="4651355"/>
            <a:ext cx="981359" cy="31350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4717048" y="4454163"/>
            <a:ext cx="641522" cy="707886"/>
          </a:xfrm>
          <a:prstGeom prst="rect">
            <a:avLst/>
          </a:prstGeom>
        </p:spPr>
        <p:txBody>
          <a:bodyPr wrap="none">
            <a:spAutoFit/>
          </a:bodyPr>
          <a:lstStyle/>
          <a:p>
            <a:r>
              <a:rPr lang="zh-TW" altLang="en-US" sz="4000" b="1" dirty="0">
                <a:solidFill>
                  <a:srgbClr val="0000FF"/>
                </a:solidFill>
                <a:latin typeface="微軟正黑體" panose="020B0604030504040204" pitchFamily="34" charset="-120"/>
                <a:ea typeface="微軟正黑體" panose="020B0604030504040204" pitchFamily="34" charset="-120"/>
                <a:sym typeface="Wingdings" panose="05000000000000000000" pitchFamily="2" charset="2"/>
              </a:rPr>
              <a:t></a:t>
            </a:r>
            <a:endParaRPr lang="zh-TW" altLang="en-US" sz="4000" dirty="0">
              <a:solidFill>
                <a:srgbClr val="0000FF"/>
              </a:solidFill>
            </a:endParaRPr>
          </a:p>
        </p:txBody>
      </p:sp>
    </p:spTree>
    <p:extLst>
      <p:ext uri="{BB962C8B-B14F-4D97-AF65-F5344CB8AC3E}">
        <p14:creationId xmlns:p14="http://schemas.microsoft.com/office/powerpoint/2010/main" val="9845226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40736</TotalTime>
  <Words>11328</Words>
  <Application>Microsoft Office PowerPoint</Application>
  <PresentationFormat>寬螢幕</PresentationFormat>
  <Paragraphs>1433</Paragraphs>
  <Slides>106</Slides>
  <Notes>99</Notes>
  <HiddenSlides>0</HiddenSlides>
  <MMClips>0</MMClips>
  <ScaleCrop>false</ScaleCrop>
  <HeadingPairs>
    <vt:vector size="6" baseType="variant">
      <vt:variant>
        <vt:lpstr>使用字型</vt:lpstr>
      </vt:variant>
      <vt:variant>
        <vt:i4>24</vt:i4>
      </vt:variant>
      <vt:variant>
        <vt:lpstr>佈景主題</vt:lpstr>
      </vt:variant>
      <vt:variant>
        <vt:i4>1</vt:i4>
      </vt:variant>
      <vt:variant>
        <vt:lpstr>投影片標題</vt:lpstr>
      </vt:variant>
      <vt:variant>
        <vt:i4>106</vt:i4>
      </vt:variant>
    </vt:vector>
  </HeadingPairs>
  <TitlesOfParts>
    <vt:vector size="131" baseType="lpstr">
      <vt:lpstr>Arial Unicode MS</vt:lpstr>
      <vt:lpstr>DFKaiShu-SB-Estd-BF</vt:lpstr>
      <vt:lpstr>Microsoft YaHei</vt:lpstr>
      <vt:lpstr>Microsoft YaHei</vt:lpstr>
      <vt:lpstr>NSimSun</vt:lpstr>
      <vt:lpstr>黑体</vt:lpstr>
      <vt:lpstr>SimSun</vt:lpstr>
      <vt:lpstr>SimSun</vt:lpstr>
      <vt:lpstr>华康娃娃体W5</vt:lpstr>
      <vt:lpstr>華康中圓體</vt:lpstr>
      <vt:lpstr>華康儷楷書</vt:lpstr>
      <vt:lpstr>微軟正黑體</vt:lpstr>
      <vt:lpstr>新細明體</vt:lpstr>
      <vt:lpstr>標楷體</vt:lpstr>
      <vt:lpstr>Arial</vt:lpstr>
      <vt:lpstr>Book Antiqua</vt:lpstr>
      <vt:lpstr>Calibri</vt:lpstr>
      <vt:lpstr>Calibri Light</vt:lpstr>
      <vt:lpstr>Franklin Gothic Book</vt:lpstr>
      <vt:lpstr>Perpetua</vt:lpstr>
      <vt:lpstr>Times New Roman</vt:lpstr>
      <vt:lpstr>Verdana</vt:lpstr>
      <vt:lpstr>Wingdings</vt:lpstr>
      <vt:lpstr>Wingdings 2</vt:lpstr>
      <vt:lpstr>Office 佈景主題</vt:lpstr>
      <vt:lpstr>PowerPoint 簡報</vt:lpstr>
      <vt:lpstr>簡報大綱</vt:lpstr>
      <vt:lpstr>壹、五專優先免試入學-招生名額</vt:lpstr>
      <vt:lpstr>PowerPoint 簡報</vt:lpstr>
      <vt:lpstr>参、國中學校協助事項－招生資訊（1/2）</vt:lpstr>
      <vt:lpstr>参、國中學校協助事項（2/2）</vt:lpstr>
      <vt:lpstr>肆、報名作業－報名資格（1/10）</vt:lpstr>
      <vt:lpstr>PowerPoint 簡報</vt:lpstr>
      <vt:lpstr>肆、報名作業－報名方式（3/10）</vt:lpstr>
      <vt:lpstr>肆、報名作業－報名方式（4/10）</vt:lpstr>
      <vt:lpstr>肆、報名作業-集體報名應繳報名資料（5/10）</vt:lpstr>
      <vt:lpstr>肆、報名作業-集體報名應繳報名資料（6/10）</vt:lpstr>
      <vt:lpstr>肆、報名作業-集體報名應繳報名資料（7/10）</vt:lpstr>
      <vt:lpstr>肆、報名作業-集體報名應繳報名資料（8/10）</vt:lpstr>
      <vt:lpstr>肆、報名作業－報名費繳交說明（9/10）</vt:lpstr>
      <vt:lpstr>肆、報名作業－集體報名提醒注意事項（10/10）</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柒、網路選填登記志願（1/2）</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109學年度 五專優先免試入學報名方式</vt:lpstr>
      <vt:lpstr>1、報名國中學校資料登錄</vt:lpstr>
      <vt:lpstr>2、報名資料載入  (1/12)</vt:lpstr>
      <vt:lpstr>2、報名資料載入  (2/12)</vt:lpstr>
      <vt:lpstr>2、報名資料載入  (3/12)</vt:lpstr>
      <vt:lpstr>2、報名資料載入  (4/12)</vt:lpstr>
      <vt:lpstr>PowerPoint 簡報</vt:lpstr>
      <vt:lpstr>PowerPoint 簡報</vt:lpstr>
      <vt:lpstr>PowerPoint 簡報</vt:lpstr>
      <vt:lpstr>PowerPoint 簡報</vt:lpstr>
      <vt:lpstr>PowerPoint 簡報</vt:lpstr>
      <vt:lpstr>PowerPoint 簡報</vt:lpstr>
      <vt:lpstr>PowerPoint 簡報</vt:lpstr>
      <vt:lpstr>PowerPoint 簡報</vt:lpstr>
      <vt:lpstr>3、報名資料編修 (1/5)</vt:lpstr>
      <vt:lpstr>3、報名資料編修  (2/5)</vt:lpstr>
      <vt:lpstr>3、報名資料編修  (3/5)</vt:lpstr>
      <vt:lpstr>3、報名資料編修  (4/5)</vt:lpstr>
      <vt:lpstr>PowerPoint 簡報</vt:lpstr>
      <vt:lpstr>4、報名資料檢核 (1/5)</vt:lpstr>
      <vt:lpstr>4、報名資料檢核  (2/5)</vt:lpstr>
      <vt:lpstr>4、報名資料檢核  (3/5)</vt:lpstr>
      <vt:lpstr>PowerPoint 簡報</vt:lpstr>
      <vt:lpstr>4、報名資料檢核  (5/5)</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二、國中學校查詢系統-系統登入</vt:lpstr>
      <vt:lpstr>二、國中學校查詢系統-系統登入</vt:lpstr>
      <vt:lpstr>二、國中學校查詢系統-列印繳費證明單</vt:lpstr>
      <vt:lpstr>二、國中學校查詢系統-收件狀態</vt:lpstr>
      <vt:lpstr>二、國中學校查詢系統-審查狀態</vt:lpstr>
      <vt:lpstr>二、國中學校查詢系統-志願序送出狀態</vt:lpstr>
      <vt:lpstr>二、國中學校查詢系統-錄取狀態</vt:lpstr>
      <vt:lpstr>二、國中學校查詢系統-報到狀態</vt:lpstr>
      <vt:lpstr>二、國中學校查詢系統-個別網路報名狀態查詢</vt:lpstr>
      <vt:lpstr>三、免試生查詢系統-系統登入</vt:lpstr>
      <vt:lpstr>三、免試生查詢系統-查詢收件狀態</vt:lpstr>
      <vt:lpstr>三、免試生查詢系統-成績查詢</vt:lpstr>
      <vt:lpstr>三、免試生查詢系統-分發結果查詢</vt:lpstr>
      <vt:lpstr>四、選填登記志願系統-系統登入</vt:lpstr>
      <vt:lpstr>四、選填登記志願系統-設定新通行碼</vt:lpstr>
      <vt:lpstr>四、選填登記志願系統-列印儲存設定通行碼</vt:lpstr>
      <vt:lpstr>四、選填登記志願系統-選填志願及順序 (1/6)</vt:lpstr>
      <vt:lpstr>四、選填登記志願系統-選填志願及順序 (2/6) </vt:lpstr>
      <vt:lpstr>四、選填登記志願系統-選填志願及順序 (3/6)</vt:lpstr>
      <vt:lpstr>PowerPoint 簡報</vt:lpstr>
      <vt:lpstr>四、選填登記志願系統-選填志願及順序 (5/6)</vt:lpstr>
      <vt:lpstr>四、選填登記志願系統-選填志願及順序 (6/6) </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免試入學報名作業說明</dc:title>
  <dc:creator>T.S Wang</dc:creator>
  <cp:lastModifiedBy>楊蓀薇</cp:lastModifiedBy>
  <cp:revision>959</cp:revision>
  <cp:lastPrinted>2019-03-27T06:35:42Z</cp:lastPrinted>
  <dcterms:created xsi:type="dcterms:W3CDTF">2016-04-01T05:47:41Z</dcterms:created>
  <dcterms:modified xsi:type="dcterms:W3CDTF">2020-03-30T08:32:03Z</dcterms:modified>
</cp:coreProperties>
</file>