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F-疾管-檢疫-057" initials="1" lastIdx="1" clrIdx="0">
    <p:extLst>
      <p:ext uri="{19B8F6BF-5375-455C-9EA6-DF929625EA0E}">
        <p15:presenceInfo xmlns:p15="http://schemas.microsoft.com/office/powerpoint/2012/main" userId="1F-疾管-檢疫-057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51" d="100"/>
          <a:sy n="51" d="100"/>
        </p:scale>
        <p:origin x="226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6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23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90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07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50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4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27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13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531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198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38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7BC89-1591-4715-A67F-B1CB7827B3AC}" type="datetimeFigureOut">
              <a:rPr lang="zh-TW" altLang="en-US" smtClean="0"/>
              <a:t>2021/4/22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A773B-FE0E-4B57-A409-4E9A925273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8148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2DA9787B-A6B5-4BD5-9133-E42F6FE42D1A}"/>
              </a:ext>
            </a:extLst>
          </p:cNvPr>
          <p:cNvSpPr txBox="1"/>
          <p:nvPr/>
        </p:nvSpPr>
        <p:spPr>
          <a:xfrm>
            <a:off x="375987" y="0"/>
            <a:ext cx="61060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高雄市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公告</a:t>
            </a:r>
            <a:r>
              <a:rPr lang="zh-TW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八大場域之管理人、業者、</a:t>
            </a:r>
            <a:r>
              <a:rPr lang="zh-TW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負責人</a:t>
            </a:r>
            <a:endParaRPr lang="en-US" altLang="zh-TW" sz="2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應</a:t>
            </a:r>
            <a:r>
              <a:rPr lang="zh-TW" altLang="zh-TW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落實管控佩戴口罩防疫措施</a:t>
            </a:r>
            <a:r>
              <a:rPr lang="zh-TW" altLang="zh-TW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2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裁罰作業流程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B39F8C4-774E-47CF-9245-3BED225526A1}"/>
              </a:ext>
            </a:extLst>
          </p:cNvPr>
          <p:cNvSpPr txBox="1"/>
          <p:nvPr/>
        </p:nvSpPr>
        <p:spPr>
          <a:xfrm>
            <a:off x="5041232" y="693159"/>
            <a:ext cx="1816768" cy="27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訂定日期：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110.03.29.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流程圖: 替代程序 8">
            <a:extLst>
              <a:ext uri="{FF2B5EF4-FFF2-40B4-BE49-F238E27FC236}">
                <a16:creationId xmlns:a16="http://schemas.microsoft.com/office/drawing/2014/main" id="{A24EF41B-B2D8-4BAE-835E-5DDD148797AD}"/>
              </a:ext>
            </a:extLst>
          </p:cNvPr>
          <p:cNvSpPr/>
          <p:nvPr/>
        </p:nvSpPr>
        <p:spPr>
          <a:xfrm>
            <a:off x="585662" y="1016582"/>
            <a:ext cx="5664873" cy="883626"/>
          </a:xfrm>
          <a:prstGeom prst="flowChartAlternateProcess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3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以下</a:t>
            </a:r>
            <a:r>
              <a:rPr lang="zh-TW" altLang="en-US" sz="13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zh-TW" altLang="zh-TW" sz="1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中央</a:t>
            </a:r>
            <a:r>
              <a:rPr lang="zh-TW" altLang="zh-TW" sz="1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流行疫情指揮</a:t>
            </a:r>
            <a:r>
              <a:rPr lang="zh-TW" altLang="zh-TW" sz="1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zh-TW" altLang="en-US" sz="13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公告之</a:t>
            </a:r>
            <a:r>
              <a:rPr lang="zh-TW" altLang="zh-TW" sz="1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八大類高感染傳播風險場</a:t>
            </a:r>
            <a:r>
              <a:rPr lang="zh-TW" altLang="zh-TW" sz="1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域</a:t>
            </a:r>
            <a:r>
              <a:rPr lang="zh-TW" altLang="zh-TW" sz="14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之管理人、業者、</a:t>
            </a:r>
            <a:r>
              <a:rPr lang="zh-TW" altLang="zh-TW" sz="14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負責人</a:t>
            </a:r>
            <a:r>
              <a:rPr lang="en-US" altLang="zh-TW" sz="1300" b="1" baseline="30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3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13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醫療照護、大眾運輸、民生消費、教育學習、觀展觀賽、休閒娛樂、宗教祭祀、洽公機關（構</a:t>
            </a:r>
            <a:r>
              <a:rPr lang="zh-TW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endParaRPr lang="zh-TW" altLang="en-US" sz="14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218B91E-9FF4-4BB3-88B4-A692497CDCDA}"/>
              </a:ext>
            </a:extLst>
          </p:cNvPr>
          <p:cNvSpPr/>
          <p:nvPr/>
        </p:nvSpPr>
        <p:spPr>
          <a:xfrm>
            <a:off x="585661" y="2295254"/>
            <a:ext cx="5664874" cy="16896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3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經構成</a:t>
            </a:r>
            <a:r>
              <a:rPr lang="zh-TW" altLang="en-US" sz="13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以下裁罰</a:t>
            </a:r>
            <a:r>
              <a:rPr lang="zh-TW" altLang="en-US" sz="13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要件</a:t>
            </a:r>
            <a:r>
              <a:rPr lang="zh-TW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，經</a:t>
            </a:r>
            <a:r>
              <a:rPr lang="zh-TW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本府稽核人員要求</a:t>
            </a:r>
            <a:r>
              <a:rPr lang="zh-TW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改善仍不</a:t>
            </a:r>
            <a:r>
              <a:rPr lang="zh-TW" altLang="en-US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配合</a:t>
            </a:r>
            <a:r>
              <a:rPr lang="zh-TW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en-US" altLang="zh-TW" sz="1300" b="1" baseline="30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13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13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82563" indent="-182563"/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未主動</a:t>
            </a:r>
            <a:r>
              <a:rPr lang="zh-TW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要求</a:t>
            </a:r>
            <a:r>
              <a:rPr lang="zh-TW" altLang="zh-TW" sz="1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所有</a:t>
            </a:r>
            <a:r>
              <a:rPr lang="zh-TW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人員入內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佩</a:t>
            </a:r>
            <a:r>
              <a:rPr lang="zh-TW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戴口罩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82563" indent="-182563"/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</a:t>
            </a:r>
            <a:r>
              <a:rPr lang="zh-TW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於入口處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或其他類似之適當地點設置明顯「進入場所須戴口罩」意旨之告示。</a:t>
            </a:r>
            <a:endParaRPr lang="zh-TW" altLang="zh-TW" sz="1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82563" indent="-182563"/>
            <a:r>
              <a:rPr lang="en-US" altLang="zh-TW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1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未訂有要求入內人員佩戴口罩的管控措施，有飲食需求者，得於與不特定對象保持社交距離或有適當阻隔設備之情形下，於飲食期間暫時取下口罩。</a:t>
            </a:r>
            <a:endParaRPr lang="en-US" altLang="zh-TW" sz="1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D1400426-77E7-4CBA-BF4D-529E4C39A685}"/>
              </a:ext>
            </a:extLst>
          </p:cNvPr>
          <p:cNvSpPr txBox="1"/>
          <p:nvPr/>
        </p:nvSpPr>
        <p:spPr>
          <a:xfrm>
            <a:off x="72189" y="8168508"/>
            <a:ext cx="6713621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3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註：</a:t>
            </a:r>
            <a:endParaRPr lang="en-US" altLang="zh-TW" sz="13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依據衛生福利部、金融監督管理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委員會、國軍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退除役官兵輔導委員會、交通部、經濟部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、教育部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、國防部、文化部、內政部 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109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日公告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，進入「為防治嚴重特殊傳染性肺炎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進入本公告所示高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感染播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風险場域應佩戴口罩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並自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中華民國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109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生效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endParaRPr lang="en-US" altLang="zh-TW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證錄影畫面及照片需可清楚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辨識違規事項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有日期時間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註記</a:t>
            </a:r>
            <a:r>
              <a:rPr lang="en-US" altLang="zh-TW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1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及填寫改善通知書。</a:t>
            </a:r>
            <a:endParaRPr lang="en-US" altLang="zh-TW" sz="1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依傳染病防治法第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70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條第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項第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款規定，處新臺幣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千元以上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萬</a:t>
            </a:r>
            <a:r>
              <a:rPr lang="en-US" altLang="zh-TW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TW" altLang="en-US" sz="1300" dirty="0">
                <a:latin typeface="標楷體" panose="03000509000000000000" pitchFamily="65" charset="-120"/>
                <a:ea typeface="標楷體" panose="03000509000000000000" pitchFamily="65" charset="-120"/>
              </a:rPr>
              <a:t>千元以下罰鍰。</a:t>
            </a:r>
          </a:p>
        </p:txBody>
      </p:sp>
      <p:graphicFrame>
        <p:nvGraphicFramePr>
          <p:cNvPr id="6" name="表格 11">
            <a:extLst>
              <a:ext uri="{FF2B5EF4-FFF2-40B4-BE49-F238E27FC236}">
                <a16:creationId xmlns:a16="http://schemas.microsoft.com/office/drawing/2014/main" id="{5571133A-9044-4719-9201-682DCCDE98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345228"/>
              </p:ext>
            </p:extLst>
          </p:nvPr>
        </p:nvGraphicFramePr>
        <p:xfrm>
          <a:off x="2354726" y="6333578"/>
          <a:ext cx="2481138" cy="924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81138">
                  <a:extLst>
                    <a:ext uri="{9D8B030D-6E8A-4147-A177-3AD203B41FA5}">
                      <a16:colId xmlns:a16="http://schemas.microsoft.com/office/drawing/2014/main" val="4039113423"/>
                    </a:ext>
                  </a:extLst>
                </a:gridCol>
              </a:tblGrid>
              <a:tr h="53966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3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衛生局確認違規事證完備且屬實，開立行政裁處</a:t>
                      </a:r>
                      <a:r>
                        <a:rPr lang="zh-TW" altLang="en-US" sz="13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書</a:t>
                      </a:r>
                      <a:r>
                        <a:rPr lang="en-US" altLang="zh-TW" sz="1300" b="1" baseline="300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endParaRPr lang="en-US" altLang="zh-TW" sz="1300" b="1" baseline="30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9054218"/>
                  </a:ext>
                </a:extLst>
              </a:tr>
              <a:tr h="3846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3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衛生局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6269856"/>
                  </a:ext>
                </a:extLst>
              </a:tr>
            </a:tbl>
          </a:graphicData>
        </a:graphic>
      </p:graphicFrame>
      <p:sp>
        <p:nvSpPr>
          <p:cNvPr id="8" name="流程圖: 替代程序 7">
            <a:extLst>
              <a:ext uri="{FF2B5EF4-FFF2-40B4-BE49-F238E27FC236}">
                <a16:creationId xmlns:a16="http://schemas.microsoft.com/office/drawing/2014/main" id="{E5595D5D-4CE9-4DF3-978B-887094533D6F}"/>
              </a:ext>
            </a:extLst>
          </p:cNvPr>
          <p:cNvSpPr/>
          <p:nvPr/>
        </p:nvSpPr>
        <p:spPr>
          <a:xfrm>
            <a:off x="1484880" y="7628016"/>
            <a:ext cx="4220830" cy="345010"/>
          </a:xfrm>
          <a:prstGeom prst="flowChartAlternateProcess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sz="1300" b="1" kern="100" dirty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逾期未繳罰款者，移送執行署行政執行</a:t>
            </a:r>
            <a:endParaRPr lang="zh-TW" altLang="en-US" sz="13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C5295AE5-1989-49D8-9B1D-945B8E850315}"/>
              </a:ext>
            </a:extLst>
          </p:cNvPr>
          <p:cNvCxnSpPr>
            <a:cxnSpLocks/>
          </p:cNvCxnSpPr>
          <p:nvPr/>
        </p:nvCxnSpPr>
        <p:spPr>
          <a:xfrm>
            <a:off x="3595295" y="7244190"/>
            <a:ext cx="1" cy="3803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格 11">
            <a:extLst>
              <a:ext uri="{FF2B5EF4-FFF2-40B4-BE49-F238E27FC236}">
                <a16:creationId xmlns:a16="http://schemas.microsoft.com/office/drawing/2014/main" id="{BDD65665-560C-434C-8226-2694D6383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139578"/>
              </p:ext>
            </p:extLst>
          </p:nvPr>
        </p:nvGraphicFramePr>
        <p:xfrm>
          <a:off x="1880974" y="4350975"/>
          <a:ext cx="3657600" cy="15839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4039113423"/>
                    </a:ext>
                  </a:extLst>
                </a:gridCol>
              </a:tblGrid>
              <a:tr h="113626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3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由各場域權管機關檢具以下資料並於舉發次日送</a:t>
                      </a:r>
                      <a:r>
                        <a:rPr lang="zh-TW" altLang="en-US" sz="13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衛生局</a:t>
                      </a:r>
                      <a:r>
                        <a:rPr lang="en-US" altLang="zh-TW" sz="13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3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所</a:t>
                      </a:r>
                      <a:r>
                        <a:rPr lang="en-US" altLang="zh-TW" sz="13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altLang="en-US" sz="13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endParaRPr lang="en-US" altLang="zh-TW" sz="13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en-US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事證錄影畫面及照片</a:t>
                      </a:r>
                      <a:r>
                        <a:rPr lang="en-US" altLang="zh-TW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附件</a:t>
                      </a:r>
                      <a:r>
                        <a:rPr lang="en-US" altLang="zh-TW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1)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en-US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違規紀錄表</a:t>
                      </a:r>
                      <a:r>
                        <a:rPr lang="en-US" altLang="zh-TW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附件</a:t>
                      </a:r>
                      <a:r>
                        <a:rPr lang="en-US" altLang="zh-TW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2)</a:t>
                      </a:r>
                    </a:p>
                    <a:p>
                      <a:pPr marL="342900" marR="0" lvl="0" indent="-34290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en-US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改善通知書</a:t>
                      </a:r>
                      <a:r>
                        <a:rPr lang="en-US" altLang="zh-TW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altLang="en-US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附件</a:t>
                      </a:r>
                      <a:r>
                        <a:rPr lang="en-US" altLang="zh-TW" sz="1300" b="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3)</a:t>
                      </a:r>
                      <a:endParaRPr lang="en-US" altLang="zh-TW" sz="1300" b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054218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3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各場域權管機關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6269856"/>
                  </a:ext>
                </a:extLst>
              </a:tr>
            </a:tbl>
          </a:graphicData>
        </a:graphic>
      </p:graphicFrame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0C402D66-A937-480F-9825-1667EF999579}"/>
              </a:ext>
            </a:extLst>
          </p:cNvPr>
          <p:cNvCxnSpPr/>
          <p:nvPr/>
        </p:nvCxnSpPr>
        <p:spPr>
          <a:xfrm>
            <a:off x="3498849" y="3984927"/>
            <a:ext cx="0" cy="3840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C5295AE5-1989-49D8-9B1D-945B8E850315}"/>
              </a:ext>
            </a:extLst>
          </p:cNvPr>
          <p:cNvCxnSpPr>
            <a:cxnSpLocks/>
          </p:cNvCxnSpPr>
          <p:nvPr/>
        </p:nvCxnSpPr>
        <p:spPr>
          <a:xfrm>
            <a:off x="3557374" y="5941998"/>
            <a:ext cx="1" cy="3803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id="{0C402D66-A937-480F-9825-1667EF999579}"/>
              </a:ext>
            </a:extLst>
          </p:cNvPr>
          <p:cNvCxnSpPr/>
          <p:nvPr/>
        </p:nvCxnSpPr>
        <p:spPr>
          <a:xfrm>
            <a:off x="3418099" y="1911428"/>
            <a:ext cx="0" cy="38401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621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1281</TotalTime>
  <Words>398</Words>
  <Application>Microsoft Office PowerPoint</Application>
  <PresentationFormat>A4 紙張 (210x297 公釐)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1F-疾管-檢疫-057</dc:creator>
  <cp:lastModifiedBy>Windows 使用者</cp:lastModifiedBy>
  <cp:revision>60</cp:revision>
  <cp:lastPrinted>2021-03-29T06:09:12Z</cp:lastPrinted>
  <dcterms:created xsi:type="dcterms:W3CDTF">2020-09-07T06:21:43Z</dcterms:created>
  <dcterms:modified xsi:type="dcterms:W3CDTF">2021-04-22T00:27:44Z</dcterms:modified>
</cp:coreProperties>
</file>