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48" r:id="rId2"/>
  </p:sldMasterIdLst>
  <p:notesMasterIdLst>
    <p:notesMasterId r:id="rId54"/>
  </p:notesMasterIdLst>
  <p:handoutMasterIdLst>
    <p:handoutMasterId r:id="rId55"/>
  </p:handoutMasterIdLst>
  <p:sldIdLst>
    <p:sldId id="620" r:id="rId3"/>
    <p:sldId id="565" r:id="rId4"/>
    <p:sldId id="560" r:id="rId5"/>
    <p:sldId id="599" r:id="rId6"/>
    <p:sldId id="539" r:id="rId7"/>
    <p:sldId id="601" r:id="rId8"/>
    <p:sldId id="484" r:id="rId9"/>
    <p:sldId id="485" r:id="rId10"/>
    <p:sldId id="489" r:id="rId11"/>
    <p:sldId id="490" r:id="rId12"/>
    <p:sldId id="492" r:id="rId13"/>
    <p:sldId id="494" r:id="rId14"/>
    <p:sldId id="495" r:id="rId15"/>
    <p:sldId id="598" r:id="rId16"/>
    <p:sldId id="497" r:id="rId17"/>
    <p:sldId id="621" r:id="rId18"/>
    <p:sldId id="313" r:id="rId19"/>
    <p:sldId id="602" r:id="rId20"/>
    <p:sldId id="603" r:id="rId21"/>
    <p:sldId id="604" r:id="rId22"/>
    <p:sldId id="605" r:id="rId23"/>
    <p:sldId id="606" r:id="rId24"/>
    <p:sldId id="607" r:id="rId25"/>
    <p:sldId id="608" r:id="rId26"/>
    <p:sldId id="609" r:id="rId27"/>
    <p:sldId id="610" r:id="rId28"/>
    <p:sldId id="611" r:id="rId29"/>
    <p:sldId id="612" r:id="rId30"/>
    <p:sldId id="613" r:id="rId31"/>
    <p:sldId id="614" r:id="rId32"/>
    <p:sldId id="615" r:id="rId33"/>
    <p:sldId id="616" r:id="rId34"/>
    <p:sldId id="617" r:id="rId35"/>
    <p:sldId id="618" r:id="rId36"/>
    <p:sldId id="619" r:id="rId37"/>
    <p:sldId id="312" r:id="rId38"/>
    <p:sldId id="517" r:id="rId39"/>
    <p:sldId id="537" r:id="rId40"/>
    <p:sldId id="520" r:id="rId41"/>
    <p:sldId id="521" r:id="rId42"/>
    <p:sldId id="522" r:id="rId43"/>
    <p:sldId id="519" r:id="rId44"/>
    <p:sldId id="523" r:id="rId45"/>
    <p:sldId id="524" r:id="rId46"/>
    <p:sldId id="525" r:id="rId47"/>
    <p:sldId id="526" r:id="rId48"/>
    <p:sldId id="527" r:id="rId49"/>
    <p:sldId id="529" r:id="rId50"/>
    <p:sldId id="530" r:id="rId51"/>
    <p:sldId id="531" r:id="rId52"/>
    <p:sldId id="259" r:id="rId53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66FF"/>
    <a:srgbClr val="FF99FF"/>
    <a:srgbClr val="660066"/>
    <a:srgbClr val="FF6600"/>
    <a:srgbClr val="CCCCFF"/>
    <a:srgbClr val="0000FF"/>
    <a:srgbClr val="FFCC00"/>
    <a:srgbClr val="D60093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深色樣式 1 - 輔色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61" autoAdjust="0"/>
    <p:restoredTop sz="91954" autoAdjust="0"/>
  </p:normalViewPr>
  <p:slideViewPr>
    <p:cSldViewPr>
      <p:cViewPr varScale="1">
        <p:scale>
          <a:sx n="74" d="100"/>
          <a:sy n="74" d="100"/>
        </p:scale>
        <p:origin x="54" y="6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4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3082" y="-6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2AD2D-DB8B-4F35-BA02-F20F689DAC60}" type="datetimeFigureOut">
              <a:rPr lang="zh-TW" altLang="en-US" smtClean="0"/>
              <a:pPr/>
              <a:t>2018/8/8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FB066-34EC-4EBF-A41E-D5E616E165C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0927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8FF35E5-3D45-403B-A186-E4B9F4636E29}" type="datetimeFigureOut">
              <a:rPr lang="zh-TW" altLang="en-US"/>
              <a:pPr>
                <a:defRPr/>
              </a:pPr>
              <a:t>2018/8/8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1B80A4D-A57B-483A-BCBA-D8D7A727C69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02897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20272" y="630423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C6E4CFB-D5C7-44F8-8B47-D3E0F5D904E7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20272" y="630423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C6E4CFB-D5C7-44F8-8B47-D3E0F5D904E7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20272" y="630423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C6E4CFB-D5C7-44F8-8B47-D3E0F5D904E7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81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81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20272" y="630423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C6E4CFB-D5C7-44F8-8B47-D3E0F5D904E7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7020272" y="630423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C6E4CFB-D5C7-44F8-8B47-D3E0F5D904E7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20272" y="630423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C6E4CFB-D5C7-44F8-8B47-D3E0F5D904E7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20272" y="630423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C6E4CFB-D5C7-44F8-8B47-D3E0F5D904E7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20272" y="630423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C6E4CFB-D5C7-44F8-8B47-D3E0F5D904E7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20272" y="630423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C6E4CFB-D5C7-44F8-8B47-D3E0F5D904E7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20272" y="630423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C6E4CFB-D5C7-44F8-8B47-D3E0F5D904E7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071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071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20272" y="630423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C6E4CFB-D5C7-44F8-8B47-D3E0F5D904E7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108宣導簡報底圖-標題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265"/>
            <a:ext cx="9144000" cy="685747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1399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660066"/>
          </a:solidFill>
          <a:latin typeface="標楷體" pitchFamily="65" charset="-120"/>
          <a:ea typeface="標楷體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2060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2060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2060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2060"/>
          </a:solidFill>
          <a:latin typeface="Arial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5400" b="1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5400" b="1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5400" b="1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5400" b="1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108宣導簡報底圖-內文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265"/>
            <a:ext cx="9144000" cy="6857470"/>
          </a:xfrm>
          <a:prstGeom prst="rect">
            <a:avLst/>
          </a:prstGeom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20272" y="630423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C6E4CFB-D5C7-44F8-8B47-D3E0F5D904E7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2060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2060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2060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2060"/>
          </a:solidFill>
          <a:latin typeface="Arial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8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 descr="108宣導簡報底圖-計分說明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5" y="0"/>
            <a:ext cx="914299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 smtClean="0">
                <a:latin typeface="+mn-ea"/>
                <a:ea typeface="+mn-ea"/>
              </a:rPr>
              <a:t>英語科整體</a:t>
            </a:r>
            <a:r>
              <a:rPr lang="zh-TW" altLang="en-US" dirty="0" smtClean="0">
                <a:latin typeface="+mn-ea"/>
                <a:ea typeface="+mn-ea"/>
              </a:rPr>
              <a:t>能力等級如何計算？</a:t>
            </a:r>
          </a:p>
        </p:txBody>
      </p:sp>
      <p:sp>
        <p:nvSpPr>
          <p:cNvPr id="36867" name="內容版面配置區 2"/>
          <p:cNvSpPr>
            <a:spLocks noGrp="1"/>
          </p:cNvSpPr>
          <p:nvPr>
            <p:ph idx="1"/>
          </p:nvPr>
        </p:nvSpPr>
        <p:spPr>
          <a:xfrm>
            <a:off x="251520" y="1268760"/>
            <a:ext cx="8435280" cy="4680520"/>
          </a:xfrm>
        </p:spPr>
        <p:txBody>
          <a:bodyPr/>
          <a:lstStyle/>
          <a:p>
            <a:endParaRPr lang="en-US" altLang="zh-TW" sz="800" dirty="0" smtClean="0">
              <a:latin typeface="+mn-ea"/>
              <a:ea typeface="+mn-ea"/>
            </a:endParaRPr>
          </a:p>
          <a:p>
            <a:pPr>
              <a:buFont typeface="Wingdings" pitchFamily="2" charset="2"/>
              <a:buChar char="u"/>
            </a:pPr>
            <a:r>
              <a:rPr lang="zh-TW" altLang="zh-TW" dirty="0" smtClean="0">
                <a:latin typeface="+mn-ea"/>
                <a:ea typeface="+mn-ea"/>
              </a:rPr>
              <a:t>加權比重</a:t>
            </a:r>
            <a:r>
              <a:rPr lang="zh-TW" altLang="en-US" dirty="0" smtClean="0">
                <a:latin typeface="+mn-ea"/>
                <a:ea typeface="+mn-ea"/>
              </a:rPr>
              <a:t>：</a:t>
            </a:r>
            <a:r>
              <a:rPr lang="zh-TW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聽力占</a:t>
            </a:r>
            <a:r>
              <a:rPr lang="en-US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20</a:t>
            </a:r>
            <a:r>
              <a:rPr lang="zh-TW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％，閱讀占</a:t>
            </a:r>
            <a:r>
              <a:rPr lang="en-US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80</a:t>
            </a:r>
            <a:r>
              <a:rPr lang="zh-TW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％</a:t>
            </a:r>
            <a:endParaRPr lang="en-US" altLang="zh-TW" dirty="0" smtClean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>
              <a:buFontTx/>
              <a:buNone/>
            </a:pPr>
            <a:endParaRPr lang="en-US" altLang="zh-TW" dirty="0" smtClean="0">
              <a:latin typeface="+mn-ea"/>
              <a:ea typeface="+mn-ea"/>
            </a:endParaRPr>
          </a:p>
          <a:p>
            <a:pPr>
              <a:buFontTx/>
              <a:buNone/>
            </a:pPr>
            <a:endParaRPr lang="en-US" altLang="zh-TW" dirty="0" smtClean="0">
              <a:latin typeface="+mn-ea"/>
              <a:ea typeface="+mn-ea"/>
            </a:endParaRPr>
          </a:p>
          <a:p>
            <a:pPr>
              <a:buFontTx/>
              <a:buNone/>
            </a:pPr>
            <a:endParaRPr lang="en-US" altLang="zh-TW" dirty="0" smtClean="0">
              <a:latin typeface="+mn-ea"/>
              <a:ea typeface="+mn-ea"/>
            </a:endParaRPr>
          </a:p>
          <a:p>
            <a:pPr marL="457200" lvl="1" indent="0">
              <a:buNone/>
            </a:pPr>
            <a:r>
              <a:rPr lang="zh-TW" altLang="en-US" dirty="0" smtClean="0">
                <a:latin typeface="+mn-ea"/>
                <a:ea typeface="+mn-ea"/>
              </a:rPr>
              <a:t>＊</a:t>
            </a:r>
            <a:r>
              <a:rPr lang="zh-TW" alt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以</a:t>
            </a:r>
            <a:r>
              <a:rPr lang="en-US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107</a:t>
            </a:r>
            <a:r>
              <a:rPr lang="zh-TW" alt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年會考為例，若考生聽力答對</a:t>
            </a:r>
            <a:r>
              <a:rPr lang="en-US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20</a:t>
            </a:r>
            <a:r>
              <a:rPr lang="zh-TW" alt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題，閱讀答對</a:t>
            </a:r>
            <a:r>
              <a:rPr lang="en-US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32</a:t>
            </a:r>
            <a:r>
              <a:rPr lang="zh-TW" alt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題：</a:t>
            </a:r>
            <a:endParaRPr lang="en-US" altLang="zh-TW" dirty="0" smtClean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2560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1295992"/>
              </p:ext>
            </p:extLst>
          </p:nvPr>
        </p:nvGraphicFramePr>
        <p:xfrm>
          <a:off x="681848" y="2276500"/>
          <a:ext cx="7994650" cy="1517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50" name="方程式" r:id="rId3" imgW="3340080" imgH="634680" progId="">
                  <p:embed/>
                </p:oleObj>
              </mc:Choice>
              <mc:Fallback>
                <p:oleObj name="方程式" r:id="rId3" imgW="3340080" imgH="634680" progId="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848" y="2276500"/>
                        <a:ext cx="7994650" cy="15177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3316410"/>
              </p:ext>
            </p:extLst>
          </p:nvPr>
        </p:nvGraphicFramePr>
        <p:xfrm>
          <a:off x="681848" y="4653136"/>
          <a:ext cx="5713413" cy="148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51" name="方程式" r:id="rId5" imgW="2387520" imgH="634680" progId="">
                  <p:embed/>
                </p:oleObj>
              </mc:Choice>
              <mc:Fallback>
                <p:oleObj name="方程式" r:id="rId5" imgW="2387520" imgH="634680" progId="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848" y="4653136"/>
                        <a:ext cx="5713413" cy="1487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標題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107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年會考</a:t>
            </a:r>
            <a:r>
              <a:rPr lang="zh-TW" altLang="zh-TW" dirty="0" smtClean="0"/>
              <a:t>英語</a:t>
            </a:r>
            <a:r>
              <a:rPr lang="zh-TW" altLang="zh-TW" dirty="0" smtClean="0"/>
              <a:t>科</a:t>
            </a:r>
            <a:r>
              <a:rPr lang="zh-TW" altLang="en-US" dirty="0" smtClean="0"/>
              <a:t>三等級四標示</a:t>
            </a:r>
          </a:p>
        </p:txBody>
      </p:sp>
      <p:sp>
        <p:nvSpPr>
          <p:cNvPr id="38915" name="內容版面配置區 2"/>
          <p:cNvSpPr>
            <a:spLocks noGrp="1"/>
          </p:cNvSpPr>
          <p:nvPr>
            <p:ph idx="1"/>
          </p:nvPr>
        </p:nvSpPr>
        <p:spPr>
          <a:xfrm>
            <a:off x="251520" y="1339850"/>
            <a:ext cx="8893175" cy="2736850"/>
          </a:xfrm>
        </p:spPr>
        <p:txBody>
          <a:bodyPr/>
          <a:lstStyle/>
          <a:p>
            <a:pPr>
              <a:buFontTx/>
              <a:buNone/>
            </a:pPr>
            <a:endParaRPr lang="en-US" altLang="zh-TW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sz="80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zh-TW" altLang="en-US" smtClean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995489"/>
              </p:ext>
            </p:extLst>
          </p:nvPr>
        </p:nvGraphicFramePr>
        <p:xfrm>
          <a:off x="863328" y="1484784"/>
          <a:ext cx="7488832" cy="420572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55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3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8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等級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標示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800" kern="0" dirty="0" smtClean="0">
                          <a:effectLst/>
                        </a:rPr>
                        <a:t>英語科</a:t>
                      </a:r>
                      <a:r>
                        <a:rPr lang="zh-TW" sz="2800" kern="0" dirty="0" smtClean="0">
                          <a:effectLst/>
                        </a:rPr>
                        <a:t>加權</a:t>
                      </a:r>
                      <a:r>
                        <a:rPr lang="zh-TW" sz="2800" kern="0" dirty="0">
                          <a:effectLst/>
                        </a:rPr>
                        <a:t>分數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69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精熟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.29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-100.00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97.10-100.00  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6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94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.15-96.19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6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88.29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93.33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69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基礎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39.70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87.62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78.54-87.62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6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66.88-78.05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6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39.70-66.83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33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待加強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0.00-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39.65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橢圓形圖說文字 4"/>
          <p:cNvSpPr/>
          <p:nvPr/>
        </p:nvSpPr>
        <p:spPr>
          <a:xfrm>
            <a:off x="6466810" y="5031986"/>
            <a:ext cx="2389406" cy="1349342"/>
          </a:xfrm>
          <a:prstGeom prst="wedgeEllipseCallout">
            <a:avLst>
              <a:gd name="adj1" fmla="val 4883"/>
              <a:gd name="adj2" fmla="val -142582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800" dirty="0" smtClean="0">
                <a:solidFill>
                  <a:srgbClr val="0000FF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81.49</a:t>
            </a:r>
            <a:r>
              <a:rPr lang="zh-TW" altLang="en-US" sz="280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分</a:t>
            </a:r>
            <a:r>
              <a:rPr lang="zh-TW" altLang="en-US" sz="2800" dirty="0" smtClean="0">
                <a:solidFill>
                  <a:srgbClr val="0000FF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>
                <a:solidFill>
                  <a:srgbClr val="0000FF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/>
            </a:r>
            <a:br>
              <a:rPr lang="en-US" altLang="zh-TW" sz="2800" dirty="0">
                <a:solidFill>
                  <a:srgbClr val="0000FF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</a:br>
            <a:r>
              <a:rPr lang="zh-TW" altLang="en-US" sz="28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是</a:t>
            </a:r>
            <a:r>
              <a:rPr lang="en-US" altLang="zh-TW" sz="2800" dirty="0">
                <a:solidFill>
                  <a:srgbClr val="FF0000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sz="2800" dirty="0" smtClean="0">
                <a:solidFill>
                  <a:srgbClr val="FF0000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++</a:t>
            </a:r>
            <a:endParaRPr lang="zh-TW" altLang="en-US" sz="2800" dirty="0">
              <a:solidFill>
                <a:srgbClr val="0000FF"/>
              </a:solidFill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4" name="Picture 6" descr="C:\Users\joycethw\AppData\Local\LINE\Cache\tmp\1531364352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644836"/>
            <a:ext cx="8280920" cy="258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C:\Users\joycethw\AppData\Local\LINE\Cache\tmp\15313639618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0"/>
          <a:stretch/>
        </p:blipFill>
        <p:spPr bwMode="auto">
          <a:xfrm>
            <a:off x="467544" y="918435"/>
            <a:ext cx="8280920" cy="225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標題 1"/>
          <p:cNvSpPr>
            <a:spLocks noGrp="1"/>
          </p:cNvSpPr>
          <p:nvPr>
            <p:ph type="title"/>
          </p:nvPr>
        </p:nvSpPr>
        <p:spPr>
          <a:xfrm>
            <a:off x="-171450" y="-99392"/>
            <a:ext cx="9467850" cy="1143000"/>
          </a:xfrm>
        </p:spPr>
        <p:txBody>
          <a:bodyPr/>
          <a:lstStyle/>
          <a:p>
            <a:r>
              <a:rPr lang="zh-TW" altLang="zh-TW" sz="2700" dirty="0" smtClean="0"/>
              <a:t>英語科閱讀與聽力答對題數對應整體</a:t>
            </a:r>
            <a:r>
              <a:rPr lang="zh-TW" altLang="en-US" sz="2700" dirty="0" smtClean="0"/>
              <a:t>能力</a:t>
            </a:r>
            <a:r>
              <a:rPr lang="zh-TW" altLang="zh-TW" sz="2700" dirty="0" smtClean="0"/>
              <a:t>等級加標示對照</a:t>
            </a:r>
            <a:r>
              <a:rPr lang="zh-TW" altLang="en-US" sz="2700" dirty="0" smtClean="0"/>
              <a:t>表</a:t>
            </a:r>
            <a:r>
              <a:rPr lang="en-US" altLang="zh-TW" sz="2700" dirty="0" smtClean="0"/>
              <a:t/>
            </a:r>
            <a:br>
              <a:rPr lang="en-US" altLang="zh-TW" sz="2700" dirty="0" smtClean="0"/>
            </a:br>
            <a:r>
              <a:rPr lang="zh-TW" altLang="en-US" sz="2000" dirty="0" smtClean="0"/>
              <a:t>（</a:t>
            </a:r>
            <a:r>
              <a:rPr lang="zh-TW" altLang="zh-TW" sz="2000" dirty="0" smtClean="0"/>
              <a:t>以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107</a:t>
            </a:r>
            <a:r>
              <a:rPr lang="zh-TW" altLang="zh-TW" sz="2000" dirty="0" smtClean="0"/>
              <a:t>年國中教育會考為例</a:t>
            </a:r>
            <a:r>
              <a:rPr lang="zh-TW" altLang="en-US" sz="2000" dirty="0" smtClean="0"/>
              <a:t>）</a:t>
            </a:r>
          </a:p>
        </p:txBody>
      </p:sp>
      <p:cxnSp>
        <p:nvCxnSpPr>
          <p:cNvPr id="5" name="直線單箭頭接點 4"/>
          <p:cNvCxnSpPr/>
          <p:nvPr/>
        </p:nvCxnSpPr>
        <p:spPr>
          <a:xfrm>
            <a:off x="8207084" y="1315415"/>
            <a:ext cx="0" cy="2340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橢圓 3"/>
          <p:cNvSpPr/>
          <p:nvPr/>
        </p:nvSpPr>
        <p:spPr>
          <a:xfrm>
            <a:off x="7985643" y="3645024"/>
            <a:ext cx="432048" cy="39736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 flipV="1">
            <a:off x="888331" y="3861048"/>
            <a:ext cx="7100799" cy="132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>
          <a:xfrm>
            <a:off x="4612780" y="3124955"/>
            <a:ext cx="421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altLang="zh-TW" b="1" dirty="0" smtClean="0"/>
              <a:t>.</a:t>
            </a:r>
          </a:p>
          <a:p>
            <a:pPr>
              <a:lnSpc>
                <a:spcPts val="1200"/>
              </a:lnSpc>
            </a:pPr>
            <a:r>
              <a:rPr lang="en-US" altLang="zh-TW" b="1" dirty="0" smtClean="0"/>
              <a:t>.</a:t>
            </a:r>
          </a:p>
          <a:p>
            <a:pPr>
              <a:lnSpc>
                <a:spcPts val="1200"/>
              </a:lnSpc>
            </a:pPr>
            <a:r>
              <a:rPr lang="en-US" altLang="zh-TW" b="1" dirty="0"/>
              <a:t>.</a:t>
            </a:r>
            <a:endParaRPr lang="en-US" altLang="zh-TW" b="1" dirty="0" smtClean="0"/>
          </a:p>
          <a:p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612242" y="6185855"/>
            <a:ext cx="4213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altLang="zh-TW" sz="2000" b="1" dirty="0" smtClean="0"/>
              <a:t>.</a:t>
            </a:r>
          </a:p>
          <a:p>
            <a:pPr>
              <a:lnSpc>
                <a:spcPts val="1200"/>
              </a:lnSpc>
            </a:pPr>
            <a:r>
              <a:rPr lang="en-US" altLang="zh-TW" sz="2000" b="1" dirty="0" smtClean="0"/>
              <a:t>.</a:t>
            </a:r>
          </a:p>
          <a:p>
            <a:endParaRPr lang="zh-TW" altLang="en-US" dirty="0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數學科</a:t>
            </a:r>
            <a:r>
              <a:rPr lang="zh-TW" altLang="zh-TW" dirty="0" smtClean="0"/>
              <a:t>整體</a:t>
            </a:r>
            <a:r>
              <a:rPr lang="zh-TW" altLang="en-US" dirty="0" smtClean="0"/>
              <a:t>能力等級如何計算？</a:t>
            </a:r>
          </a:p>
        </p:txBody>
      </p:sp>
      <p:sp>
        <p:nvSpPr>
          <p:cNvPr id="40963" name="內容版面配置區 2"/>
          <p:cNvSpPr>
            <a:spLocks noGrp="1"/>
          </p:cNvSpPr>
          <p:nvPr>
            <p:ph idx="1"/>
          </p:nvPr>
        </p:nvSpPr>
        <p:spPr>
          <a:xfrm>
            <a:off x="107504" y="1600200"/>
            <a:ext cx="8568630" cy="4781550"/>
          </a:xfrm>
        </p:spPr>
        <p:txBody>
          <a:bodyPr/>
          <a:lstStyle/>
          <a:p>
            <a:endParaRPr lang="en-US" altLang="zh-TW" sz="8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u"/>
            </a:pPr>
            <a:r>
              <a:rPr lang="zh-TW" altLang="zh-TW" dirty="0" smtClean="0"/>
              <a:t>加權比重</a:t>
            </a:r>
            <a:r>
              <a:rPr lang="zh-TW" altLang="en-US" dirty="0" smtClean="0"/>
              <a:t>：</a:t>
            </a:r>
            <a:r>
              <a:rPr lang="zh-TW" altLang="zh-TW" dirty="0" smtClean="0">
                <a:latin typeface="Times New Roman" pitchFamily="18" charset="0"/>
                <a:cs typeface="Times New Roman" pitchFamily="18" charset="0"/>
              </a:rPr>
              <a:t>選擇題佔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85</a:t>
            </a:r>
            <a:r>
              <a:rPr lang="zh-TW" altLang="zh-TW" dirty="0" smtClean="0">
                <a:latin typeface="Times New Roman" pitchFamily="18" charset="0"/>
                <a:cs typeface="Times New Roman" pitchFamily="18" charset="0"/>
              </a:rPr>
              <a:t>％，非選擇題佔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zh-TW" altLang="zh-TW" dirty="0" smtClean="0">
                <a:latin typeface="Times New Roman" pitchFamily="18" charset="0"/>
                <a:cs typeface="Times New Roman" pitchFamily="18" charset="0"/>
              </a:rPr>
              <a:t>％</a:t>
            </a:r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r>
              <a:rPr lang="zh-TW" altLang="en-US" sz="2800" dirty="0" smtClean="0"/>
              <a:t>＊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以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107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年會考為例，若考生選擇題答對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題，非選擇題得到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分：</a:t>
            </a:r>
            <a:endParaRPr lang="en-US" altLang="zh-TW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zh-TW" altLang="en-US" sz="20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096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617363"/>
              </p:ext>
            </p:extLst>
          </p:nvPr>
        </p:nvGraphicFramePr>
        <p:xfrm>
          <a:off x="323528" y="2780928"/>
          <a:ext cx="8296275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8" name="方程式" r:id="rId3" imgW="3466800" imgH="419040" progId="">
                  <p:embed/>
                </p:oleObj>
              </mc:Choice>
              <mc:Fallback>
                <p:oleObj name="方程式" r:id="rId3" imgW="3466800" imgH="419040" progId="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780928"/>
                        <a:ext cx="8296275" cy="996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964708"/>
              </p:ext>
            </p:extLst>
          </p:nvPr>
        </p:nvGraphicFramePr>
        <p:xfrm>
          <a:off x="323528" y="5142972"/>
          <a:ext cx="5495925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9" name="方程式" r:id="rId5" imgW="2298600" imgH="393480" progId="">
                  <p:embed/>
                </p:oleObj>
              </mc:Choice>
              <mc:Fallback>
                <p:oleObj name="方程式" r:id="rId5" imgW="2298600" imgH="393480" progId="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5142972"/>
                        <a:ext cx="5495925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107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年會考</a:t>
            </a:r>
            <a:r>
              <a:rPr lang="zh-TW" altLang="en-US" dirty="0" smtClean="0">
                <a:latin typeface="微軟正黑體" pitchFamily="34" charset="-120"/>
              </a:rPr>
              <a:t>數</a:t>
            </a:r>
            <a:r>
              <a:rPr lang="zh-TW" altLang="en-US" dirty="0" smtClean="0">
                <a:latin typeface="微軟正黑體" pitchFamily="34" charset="-120"/>
              </a:rPr>
              <a:t>學</a:t>
            </a:r>
            <a:r>
              <a:rPr lang="zh-TW" altLang="zh-TW" dirty="0" smtClean="0">
                <a:latin typeface="微軟正黑體" pitchFamily="34" charset="-120"/>
              </a:rPr>
              <a:t>科</a:t>
            </a:r>
            <a:r>
              <a:rPr lang="zh-TW" altLang="en-US" b="0" dirty="0" smtClean="0">
                <a:latin typeface="微軟正黑體" pitchFamily="34" charset="-120"/>
              </a:rPr>
              <a:t> </a:t>
            </a:r>
            <a:r>
              <a:rPr lang="zh-TW" altLang="en-US" dirty="0" smtClean="0">
                <a:latin typeface="微軟正黑體" pitchFamily="34" charset="-120"/>
              </a:rPr>
              <a:t>三等級四標示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0168360"/>
              </p:ext>
            </p:extLst>
          </p:nvPr>
        </p:nvGraphicFramePr>
        <p:xfrm>
          <a:off x="827584" y="1500188"/>
          <a:ext cx="7560840" cy="448527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78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5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668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 dirty="0">
                          <a:effectLst/>
                        </a:rPr>
                        <a:t>等級</a:t>
                      </a:r>
                      <a:endParaRPr lang="zh-TW" sz="2800" b="1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 dirty="0">
                          <a:effectLst/>
                        </a:rPr>
                        <a:t>標示</a:t>
                      </a:r>
                      <a:endParaRPr lang="zh-TW" sz="2800" b="1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800" kern="0" baseline="0" dirty="0" smtClean="0">
                          <a:effectLst/>
                        </a:rPr>
                        <a:t>數學科</a:t>
                      </a:r>
                      <a:r>
                        <a:rPr lang="zh-TW" sz="2800" kern="0" baseline="0" dirty="0" smtClean="0">
                          <a:effectLst/>
                        </a:rPr>
                        <a:t>加權</a:t>
                      </a:r>
                      <a:r>
                        <a:rPr lang="zh-TW" sz="2800" kern="0" baseline="0" dirty="0">
                          <a:effectLst/>
                        </a:rPr>
                        <a:t>分數</a:t>
                      </a:r>
                      <a:endParaRPr lang="zh-TW" sz="2800" b="1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848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 dirty="0">
                          <a:effectLst/>
                        </a:rPr>
                        <a:t>精熟</a:t>
                      </a:r>
                      <a:endParaRPr lang="zh-TW" sz="2800" b="1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A</a:t>
                      </a:r>
                      <a:r>
                        <a:rPr lang="en-US" sz="2800" kern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80.19-100.00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94.23-100.00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6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A</a:t>
                      </a:r>
                      <a:r>
                        <a:rPr lang="en-US" sz="2800" kern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88.46-93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.46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6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A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80.19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-87.69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5609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>
                          <a:effectLst/>
                        </a:rPr>
                        <a:t>基礎</a:t>
                      </a:r>
                      <a:endParaRPr lang="zh-TW" sz="2800" b="1" kern="0" baseline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B</a:t>
                      </a:r>
                      <a:r>
                        <a:rPr lang="en-US" sz="2800" kern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36.92-79.42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69.62-79.42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56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B</a:t>
                      </a:r>
                      <a:r>
                        <a:rPr lang="en-US" sz="2800" kern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59.81-68.85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56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B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36.92-59.04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369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>
                          <a:effectLst/>
                        </a:rPr>
                        <a:t>待加強</a:t>
                      </a:r>
                      <a:endParaRPr lang="zh-TW" sz="2800" b="1" kern="0" baseline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C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marL="0" indent="26987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0.00-36.15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橢圓形圖說文字 4"/>
          <p:cNvSpPr/>
          <p:nvPr/>
        </p:nvSpPr>
        <p:spPr>
          <a:xfrm>
            <a:off x="6588224" y="5310790"/>
            <a:ext cx="2389406" cy="1349342"/>
          </a:xfrm>
          <a:prstGeom prst="wedgeEllipseCallout">
            <a:avLst>
              <a:gd name="adj1" fmla="val 6067"/>
              <a:gd name="adj2" fmla="val -67830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800" dirty="0" smtClean="0">
                <a:solidFill>
                  <a:srgbClr val="0000FF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57.50</a:t>
            </a:r>
            <a:r>
              <a:rPr lang="zh-TW" altLang="en-US" sz="280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分</a:t>
            </a:r>
            <a:r>
              <a:rPr lang="zh-TW" altLang="en-US" sz="2800" dirty="0" smtClean="0">
                <a:solidFill>
                  <a:srgbClr val="0000FF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>
                <a:solidFill>
                  <a:srgbClr val="0000FF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/>
            </a:r>
            <a:br>
              <a:rPr lang="en-US" altLang="zh-TW" sz="2800" dirty="0">
                <a:solidFill>
                  <a:srgbClr val="0000FF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</a:br>
            <a:r>
              <a:rPr lang="zh-TW" altLang="en-US" sz="28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是</a:t>
            </a:r>
            <a:r>
              <a:rPr lang="en-US" altLang="zh-TW" sz="2800" dirty="0" smtClean="0">
                <a:solidFill>
                  <a:srgbClr val="FF0000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endParaRPr lang="zh-TW" altLang="en-US" sz="2800" dirty="0">
              <a:solidFill>
                <a:srgbClr val="0000FF"/>
              </a:solidFill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joycethw\AppData\Local\LINE\Cache\tmp\15313637728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21668"/>
            <a:ext cx="5822408" cy="576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標題 1"/>
          <p:cNvSpPr>
            <a:spLocks noGrp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r>
              <a:rPr lang="zh-TW" altLang="zh-TW" sz="2400" dirty="0" smtClean="0"/>
              <a:t>數學科選擇題答對題數與非選擇題分數對應</a:t>
            </a:r>
            <a:r>
              <a:rPr lang="zh-TW" altLang="en-US" sz="2400" dirty="0" smtClean="0"/>
              <a:t>能力</a:t>
            </a:r>
            <a:r>
              <a:rPr lang="zh-TW" altLang="zh-TW" sz="2400" dirty="0" smtClean="0"/>
              <a:t>等級加標示對照表</a:t>
            </a:r>
            <a:r>
              <a:rPr lang="zh-TW" altLang="en-US" sz="2400" dirty="0" smtClean="0"/>
              <a:t>（</a:t>
            </a:r>
            <a:r>
              <a:rPr lang="zh-TW" altLang="zh-TW" sz="2400" dirty="0" smtClean="0"/>
              <a:t>以</a:t>
            </a:r>
            <a:r>
              <a:rPr lang="en-US" altLang="zh-TW" sz="2400" dirty="0" smtClean="0">
                <a:cs typeface="Times New Roman" pitchFamily="18" charset="0"/>
              </a:rPr>
              <a:t>107</a:t>
            </a:r>
            <a:r>
              <a:rPr lang="zh-TW" altLang="zh-TW" sz="2400" dirty="0" smtClean="0"/>
              <a:t>年國中教育會考為例</a:t>
            </a:r>
            <a:r>
              <a:rPr lang="zh-TW" altLang="en-US" sz="2400" dirty="0" smtClean="0"/>
              <a:t>）</a:t>
            </a:r>
          </a:p>
        </p:txBody>
      </p:sp>
      <p:sp>
        <p:nvSpPr>
          <p:cNvPr id="4" name="橢圓 3"/>
          <p:cNvSpPr/>
          <p:nvPr/>
        </p:nvSpPr>
        <p:spPr>
          <a:xfrm>
            <a:off x="6615649" y="3813242"/>
            <a:ext cx="792162" cy="215900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>
            <a:off x="7048848" y="1239616"/>
            <a:ext cx="3175" cy="2556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>
            <a:off x="2224312" y="3917617"/>
            <a:ext cx="4320480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投影片編號版面配置區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1"/>
          <a:stretch/>
        </p:blipFill>
        <p:spPr>
          <a:xfrm>
            <a:off x="2627784" y="20696"/>
            <a:ext cx="4848301" cy="6525344"/>
          </a:xfrm>
          <a:prstGeom prst="rect">
            <a:avLst/>
          </a:prstGeom>
        </p:spPr>
      </p:pic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0" y="188640"/>
            <a:ext cx="1475656" cy="5976664"/>
          </a:xfrm>
        </p:spPr>
        <p:txBody>
          <a:bodyPr vert="eaVert"/>
          <a:lstStyle/>
          <a:p>
            <a:r>
              <a:rPr lang="zh-TW" altLang="en-US" dirty="0" smtClean="0"/>
              <a:t>國中教育會考 成績單</a:t>
            </a:r>
          </a:p>
        </p:txBody>
      </p:sp>
      <p:sp>
        <p:nvSpPr>
          <p:cNvPr id="2" name="矩形圖說文字 1"/>
          <p:cNvSpPr/>
          <p:nvPr/>
        </p:nvSpPr>
        <p:spPr>
          <a:xfrm>
            <a:off x="1403648" y="1268760"/>
            <a:ext cx="1378521" cy="431800"/>
          </a:xfrm>
          <a:prstGeom prst="wedgeRectCallout">
            <a:avLst>
              <a:gd name="adj1" fmla="val 96308"/>
              <a:gd name="adj2" fmla="val 81009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rgbClr val="002060"/>
                </a:solidFill>
                <a:latin typeface="+mn-ea"/>
              </a:rPr>
              <a:t>等級</a:t>
            </a:r>
            <a:r>
              <a:rPr lang="en-US" altLang="zh-TW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dirty="0">
                <a:solidFill>
                  <a:srgbClr val="002060"/>
                </a:solidFill>
                <a:latin typeface="+mn-ea"/>
              </a:rPr>
              <a:t>級分</a:t>
            </a:r>
            <a:r>
              <a:rPr lang="en-US" altLang="zh-TW" dirty="0">
                <a:solidFill>
                  <a:srgbClr val="002060"/>
                </a:solidFill>
                <a:latin typeface="+mn-ea"/>
              </a:rPr>
              <a:t>)</a:t>
            </a:r>
            <a:endParaRPr lang="zh-TW" altLang="en-US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13" name="矩形圖說文字 12"/>
          <p:cNvSpPr/>
          <p:nvPr/>
        </p:nvSpPr>
        <p:spPr>
          <a:xfrm>
            <a:off x="7164288" y="1268760"/>
            <a:ext cx="1835696" cy="431800"/>
          </a:xfrm>
          <a:prstGeom prst="wedgeRectCallout">
            <a:avLst>
              <a:gd name="adj1" fmla="val -92044"/>
              <a:gd name="adj2" fmla="val 119820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rgbClr val="002060"/>
                </a:solidFill>
                <a:latin typeface="+mn-ea"/>
              </a:rPr>
              <a:t>等級</a:t>
            </a:r>
            <a:r>
              <a:rPr lang="en-US" altLang="zh-TW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dirty="0">
                <a:solidFill>
                  <a:srgbClr val="002060"/>
                </a:solidFill>
                <a:latin typeface="+mn-ea"/>
              </a:rPr>
              <a:t>級分</a:t>
            </a:r>
            <a:r>
              <a:rPr lang="en-US" altLang="zh-TW" dirty="0">
                <a:solidFill>
                  <a:srgbClr val="002060"/>
                </a:solidFill>
                <a:latin typeface="+mn-ea"/>
              </a:rPr>
              <a:t>)</a:t>
            </a:r>
            <a:r>
              <a:rPr lang="zh-TW" altLang="en-US" dirty="0">
                <a:solidFill>
                  <a:srgbClr val="002060"/>
                </a:solidFill>
                <a:latin typeface="+mn-ea"/>
              </a:rPr>
              <a:t>說明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720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90056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6000" dirty="0" smtClean="0">
                <a:solidFill>
                  <a:srgbClr val="002060"/>
                </a:solidFill>
              </a:rPr>
              <a:t>數學科非選擇題</a:t>
            </a:r>
            <a:r>
              <a:rPr lang="en-US" altLang="zh-TW" sz="6000" dirty="0" smtClean="0">
                <a:solidFill>
                  <a:srgbClr val="002060"/>
                </a:solidFill>
              </a:rPr>
              <a:t/>
            </a:r>
            <a:br>
              <a:rPr lang="en-US" altLang="zh-TW" sz="6000" dirty="0" smtClean="0">
                <a:solidFill>
                  <a:srgbClr val="002060"/>
                </a:solidFill>
              </a:rPr>
            </a:br>
            <a:r>
              <a:rPr lang="zh-TW" altLang="en-US" sz="6000" dirty="0" smtClean="0">
                <a:solidFill>
                  <a:srgbClr val="002060"/>
                </a:solidFill>
              </a:rPr>
              <a:t>評分說明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微軟正黑體" pitchFamily="34" charset="-120"/>
              </a:rPr>
              <a:t>數學非選擇題評量的能力</a:t>
            </a:r>
          </a:p>
        </p:txBody>
      </p:sp>
      <p:sp>
        <p:nvSpPr>
          <p:cNvPr id="4710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6000" indent="-396000" eaLnBrk="1" hangingPunct="1">
              <a:buFont typeface="Wingdings" pitchFamily="2" charset="2"/>
              <a:buChar char="u"/>
            </a:pPr>
            <a:r>
              <a:rPr lang="zh-TW" altLang="zh-TW" dirty="0" smtClean="0">
                <a:latin typeface="微軟正黑體" pitchFamily="34" charset="-120"/>
              </a:rPr>
              <a:t>評量學生</a:t>
            </a:r>
            <a:r>
              <a:rPr lang="zh-TW" altLang="zh-TW" dirty="0" smtClean="0">
                <a:solidFill>
                  <a:srgbClr val="0000FF"/>
                </a:solidFill>
                <a:latin typeface="微軟正黑體" pitchFamily="34" charset="-120"/>
              </a:rPr>
              <a:t>運用數學知識解題</a:t>
            </a:r>
            <a:r>
              <a:rPr lang="zh-TW" altLang="zh-TW" dirty="0" smtClean="0">
                <a:latin typeface="微軟正黑體" pitchFamily="34" charset="-120"/>
              </a:rPr>
              <a:t>，並</a:t>
            </a:r>
            <a:r>
              <a:rPr lang="zh-TW" altLang="zh-TW" dirty="0" smtClean="0">
                <a:solidFill>
                  <a:srgbClr val="0000FF"/>
                </a:solidFill>
                <a:latin typeface="微軟正黑體" pitchFamily="34" charset="-120"/>
              </a:rPr>
              <a:t>表達其解題思維過程與說明理由的能力</a:t>
            </a:r>
            <a:r>
              <a:rPr lang="zh-TW" altLang="zh-TW" dirty="0" smtClean="0">
                <a:latin typeface="微軟正黑體" pitchFamily="34" charset="-120"/>
              </a:rPr>
              <a:t>。</a:t>
            </a:r>
            <a:endParaRPr lang="en-US" altLang="zh-TW" dirty="0" smtClean="0">
              <a:latin typeface="微軟正黑體" pitchFamily="34" charset="-12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zh-TW" dirty="0" smtClean="0">
                <a:latin typeface="微軟正黑體" pitchFamily="34" charset="-120"/>
              </a:rPr>
              <a:t>評分規準</a:t>
            </a:r>
            <a:r>
              <a:rPr lang="zh-TW" altLang="en-US" dirty="0" smtClean="0">
                <a:latin typeface="微軟正黑體" pitchFamily="34" charset="-120"/>
              </a:rPr>
              <a:t>：</a:t>
            </a:r>
            <a:endParaRPr lang="en-US" altLang="zh-TW" dirty="0" smtClean="0">
              <a:latin typeface="微軟正黑體" pitchFamily="34" charset="-120"/>
            </a:endParaRPr>
          </a:p>
          <a:p>
            <a:pPr marL="396000" indent="-396000" eaLnBrk="1" hangingPunct="1">
              <a:buNone/>
            </a:pPr>
            <a:r>
              <a:rPr lang="zh-TW" altLang="en-US" dirty="0" smtClean="0">
                <a:latin typeface="微軟正黑體" pitchFamily="34" charset="-120"/>
              </a:rPr>
              <a:t>    評閱</a:t>
            </a:r>
            <a:r>
              <a:rPr lang="zh-TW" altLang="zh-TW" dirty="0" smtClean="0">
                <a:latin typeface="微軟正黑體" pitchFamily="34" charset="-120"/>
              </a:rPr>
              <a:t>學生解題過程中擬定「</a:t>
            </a:r>
            <a:r>
              <a:rPr lang="zh-TW" altLang="zh-TW" dirty="0" smtClean="0">
                <a:solidFill>
                  <a:srgbClr val="0000FF"/>
                </a:solidFill>
                <a:latin typeface="微軟正黑體" pitchFamily="34" charset="-120"/>
              </a:rPr>
              <a:t>策略</a:t>
            </a:r>
            <a:r>
              <a:rPr lang="zh-TW" altLang="zh-TW" dirty="0" smtClean="0">
                <a:latin typeface="微軟正黑體" pitchFamily="34" charset="-120"/>
              </a:rPr>
              <a:t>」的適切</a:t>
            </a:r>
            <a:r>
              <a:rPr lang="zh-TW" altLang="en-US" dirty="0" smtClean="0">
                <a:latin typeface="微軟正黑體" pitchFamily="34" charset="-120"/>
              </a:rPr>
              <a:t>  </a:t>
            </a:r>
            <a:r>
              <a:rPr lang="zh-TW" altLang="zh-TW" dirty="0" smtClean="0">
                <a:latin typeface="微軟正黑體" pitchFamily="34" charset="-120"/>
              </a:rPr>
              <a:t>性，及過程「</a:t>
            </a:r>
            <a:r>
              <a:rPr lang="zh-TW" altLang="zh-TW" dirty="0" smtClean="0">
                <a:solidFill>
                  <a:srgbClr val="0000FF"/>
                </a:solidFill>
                <a:latin typeface="微軟正黑體" pitchFamily="34" charset="-120"/>
              </a:rPr>
              <a:t>表達</a:t>
            </a:r>
            <a:r>
              <a:rPr lang="zh-TW" altLang="zh-TW" dirty="0" smtClean="0">
                <a:latin typeface="微軟正黑體" pitchFamily="34" charset="-120"/>
              </a:rPr>
              <a:t>」的合理、完整性。</a:t>
            </a:r>
            <a:endParaRPr lang="en-US" altLang="zh-TW" dirty="0" smtClean="0">
              <a:latin typeface="微軟正黑體" pitchFamily="34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dirty="0" smtClean="0">
                <a:latin typeface="微軟正黑體" pitchFamily="34" charset="-120"/>
              </a:rPr>
              <a:t>「</a:t>
            </a:r>
            <a:r>
              <a:rPr lang="zh-TW" altLang="en-US" dirty="0" smtClean="0">
                <a:solidFill>
                  <a:srgbClr val="0000FF"/>
                </a:solidFill>
                <a:latin typeface="微軟正黑體" pitchFamily="34" charset="-120"/>
              </a:rPr>
              <a:t>策略</a:t>
            </a:r>
            <a:r>
              <a:rPr lang="zh-TW" altLang="en-US" dirty="0" smtClean="0">
                <a:latin typeface="微軟正黑體" pitchFamily="34" charset="-120"/>
              </a:rPr>
              <a:t>」是指學生察覺題目條件要素，將題目轉化成數學問題並擬定解題方法。</a:t>
            </a:r>
            <a:endParaRPr lang="en-US" altLang="zh-TW" dirty="0" smtClean="0">
              <a:latin typeface="微軟正黑體" pitchFamily="34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dirty="0" smtClean="0">
                <a:latin typeface="微軟正黑體" pitchFamily="34" charset="-120"/>
              </a:rPr>
              <a:t>「</a:t>
            </a:r>
            <a:r>
              <a:rPr lang="zh-TW" altLang="en-US" dirty="0" smtClean="0">
                <a:solidFill>
                  <a:srgbClr val="0000FF"/>
                </a:solidFill>
                <a:latin typeface="微軟正黑體" pitchFamily="34" charset="-120"/>
              </a:rPr>
              <a:t>表達</a:t>
            </a:r>
            <a:r>
              <a:rPr lang="zh-TW" altLang="en-US" dirty="0" smtClean="0">
                <a:latin typeface="微軟正黑體" pitchFamily="34" charset="-120"/>
              </a:rPr>
              <a:t>」是指解題過程的呈現與步驟間合理性的說明。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微軟正黑體" pitchFamily="34" charset="-120"/>
              </a:rPr>
              <a:t>評分規準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79512" y="1484784"/>
          <a:ext cx="8784976" cy="47140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6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191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分數</a:t>
                      </a:r>
                      <a:endParaRPr lang="zh-TW" altLang="en-US" sz="2800" baseline="0" dirty="0">
                        <a:solidFill>
                          <a:srgbClr val="00206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評分規準</a:t>
                      </a:r>
                      <a:endParaRPr lang="zh-TW" altLang="en-US" sz="2800" baseline="0" dirty="0">
                        <a:solidFill>
                          <a:srgbClr val="00206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77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TW" altLang="en-US" sz="32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策略適切，表達合理、完整。</a:t>
                      </a:r>
                      <a:endParaRPr lang="en-US" altLang="zh-TW" sz="2400" baseline="0" dirty="0" smtClean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815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zh-TW" altLang="en-US" sz="32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lang="en-US" altLang="zh-TW" sz="2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  <a:endParaRPr lang="zh-TW" altLang="en-US" sz="2400" baseline="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815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zh-TW" altLang="en-US" sz="32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lang="en-US" altLang="zh-TW" sz="2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lang="en-US" altLang="zh-TW" sz="2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策略方向正確，但未能完全將題目轉化成數學問題。</a:t>
                      </a:r>
                      <a:endParaRPr lang="zh-TW" altLang="en-US" sz="2400" baseline="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zh-TW" altLang="en-US" sz="32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baseline="0" smtClean="0">
                          <a:latin typeface="Times New Roman" pitchFamily="18" charset="0"/>
                          <a:cs typeface="Times New Roman" pitchFamily="18" charset="0"/>
                        </a:rPr>
                        <a:t>策略</a:t>
                      </a: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模糊不清；解題過程空白或與題目無關。</a:t>
                      </a:r>
                      <a:endParaRPr lang="zh-TW" altLang="en-US" sz="2400" baseline="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+mj-ea"/>
                <a:ea typeface="+mj-ea"/>
              </a:rPr>
              <a:t>大綱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Wingdings" pitchFamily="2" charset="2"/>
              <a:buChar char="u"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計分方式說明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itchFamily="2" charset="2"/>
              <a:buChar char="u"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數學科非選擇題評分說明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itchFamily="2" charset="2"/>
              <a:buChar char="u"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寫作</a:t>
            </a:r>
            <a:r>
              <a:rPr lang="zh-TW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測驗評分說明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083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latin typeface="微軟正黑體" pitchFamily="34" charset="-120"/>
              </a:rPr>
              <a:t>評分指引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eaLnBrk="1">
              <a:lnSpc>
                <a:spcPct val="120000"/>
              </a:lnSpc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評分規準為數學非選試題評分的架構。</a:t>
            </a:r>
            <a:endParaRPr lang="en-US" altLang="zh-TW" dirty="0" smtClean="0">
              <a:latin typeface="標楷體" pitchFamily="65" charset="-120"/>
            </a:endParaRPr>
          </a:p>
          <a:p>
            <a:pPr marL="396000" indent="-396000" algn="just" eaLnBrk="1">
              <a:lnSpc>
                <a:spcPct val="120000"/>
              </a:lnSpc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每一試題依據評分規準及該題評量目標，訂定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</a:rPr>
              <a:t>評分指引</a:t>
            </a:r>
            <a:r>
              <a:rPr lang="zh-TW" altLang="en-US" dirty="0" smtClean="0"/>
              <a:t>。</a:t>
            </a:r>
            <a:endParaRPr lang="en-US" altLang="zh-TW" dirty="0" smtClean="0">
              <a:solidFill>
                <a:srgbClr val="0000FF"/>
              </a:solidFill>
              <a:latin typeface="標楷體" pitchFamily="65" charset="-120"/>
            </a:endParaRPr>
          </a:p>
          <a:p>
            <a:pPr lvl="1" algn="just" eaLnBrk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zh-TW" altLang="en-US" dirty="0" smtClean="0">
                <a:latin typeface="標楷體" pitchFamily="65" charset="-120"/>
              </a:rPr>
              <a:t>進行閱卷</a:t>
            </a:r>
            <a:endParaRPr lang="en-US" altLang="zh-TW" dirty="0" smtClean="0">
              <a:latin typeface="標楷體" pitchFamily="65" charset="-120"/>
            </a:endParaRPr>
          </a:p>
          <a:p>
            <a:pPr marL="396000" indent="-396000" eaLnBrk="1">
              <a:lnSpc>
                <a:spcPct val="120000"/>
              </a:lnSpc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評分指引由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TW" altLang="en-US" dirty="0" smtClean="0">
                <a:latin typeface="標楷體" pitchFamily="65" charset="-120"/>
              </a:rPr>
              <a:t>幾位核心委員依據評分規準及試題評量目標共同討論訂</a:t>
            </a:r>
            <a:r>
              <a:rPr lang="zh-TW" altLang="en-US" dirty="0" smtClean="0"/>
              <a:t>定。</a:t>
            </a:r>
            <a:endParaRPr lang="en-US" altLang="zh-TW" dirty="0" smtClean="0">
              <a:latin typeface="標楷體" pitchFamily="65" charset="-120"/>
            </a:endParaRPr>
          </a:p>
          <a:p>
            <a:pPr marL="457200" lvl="1" indent="0" eaLnBrk="1">
              <a:lnSpc>
                <a:spcPct val="120000"/>
              </a:lnSpc>
              <a:buNone/>
              <a:defRPr/>
            </a:pPr>
            <a:endParaRPr lang="en-US" altLang="zh-TW" dirty="0">
              <a:latin typeface="標楷體" pitchFamily="65" charset="-120"/>
            </a:endParaRPr>
          </a:p>
          <a:p>
            <a:pPr eaLnBrk="1">
              <a:lnSpc>
                <a:spcPct val="120000"/>
              </a:lnSpc>
              <a:defRPr/>
            </a:pPr>
            <a:endParaRPr lang="en-US" altLang="zh-TW" dirty="0" smtClean="0">
              <a:latin typeface="標楷體" pitchFamily="65" charset="-120"/>
            </a:endParaRPr>
          </a:p>
          <a:p>
            <a:pPr eaLnBrk="1">
              <a:lnSpc>
                <a:spcPct val="120000"/>
              </a:lnSpc>
              <a:defRPr/>
            </a:pPr>
            <a:endParaRPr lang="en-US" altLang="zh-TW" dirty="0" smtClean="0">
              <a:latin typeface="標楷體" pitchFamily="65" charset="-120"/>
            </a:endParaRPr>
          </a:p>
          <a:p>
            <a:pPr eaLnBrk="1">
              <a:defRPr/>
            </a:pPr>
            <a:endParaRPr lang="en-US" altLang="zh-TW" dirty="0" smtClean="0">
              <a:latin typeface="標楷體" pitchFamily="65" charset="-120"/>
            </a:endParaRPr>
          </a:p>
          <a:p>
            <a:pPr eaLnBrk="1" hangingPunct="1">
              <a:defRPr/>
            </a:pPr>
            <a:endParaRPr lang="zh-TW" altLang="en-US" dirty="0">
              <a:latin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latin typeface="標楷體" pitchFamily="65" charset="-120"/>
              </a:rPr>
              <a:t>評分品質的控管</a:t>
            </a:r>
          </a:p>
        </p:txBody>
      </p:sp>
      <p:sp>
        <p:nvSpPr>
          <p:cNvPr id="5120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zh-TW" altLang="en-US" dirty="0" smtClean="0"/>
              <a:t>閱卷</a:t>
            </a:r>
            <a:r>
              <a:rPr lang="zh-TW" altLang="en-US" dirty="0"/>
              <a:t>委</a:t>
            </a:r>
            <a:r>
              <a:rPr lang="zh-TW" altLang="en-US" dirty="0" smtClean="0">
                <a:latin typeface="標楷體" pitchFamily="65" charset="-120"/>
              </a:rPr>
              <a:t>員的訓練</a:t>
            </a:r>
            <a:endParaRPr lang="en-US" altLang="zh-TW" dirty="0" smtClean="0">
              <a:latin typeface="標楷體" pitchFamily="65" charset="-120"/>
            </a:endParaRPr>
          </a:p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zh-TW" altLang="en-US" dirty="0" smtClean="0"/>
              <a:t>評分機</a:t>
            </a:r>
            <a:r>
              <a:rPr lang="zh-TW" altLang="en-US" dirty="0"/>
              <a:t>制</a:t>
            </a:r>
            <a:endParaRPr lang="en-US" altLang="zh-TW" dirty="0" smtClean="0">
              <a:latin typeface="標楷體" pitchFamily="65" charset="-120"/>
            </a:endParaRPr>
          </a:p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en-US" altLang="zh-TW" dirty="0" smtClean="0">
                <a:latin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</a:rPr>
              <a:t>線上</a:t>
            </a:r>
            <a:r>
              <a:rPr lang="en-US" altLang="zh-TW" dirty="0" smtClean="0">
                <a:latin typeface="標楷體" pitchFamily="65" charset="-120"/>
              </a:rPr>
              <a:t>)</a:t>
            </a:r>
            <a:r>
              <a:rPr lang="zh-TW" altLang="en-US" dirty="0" smtClean="0">
                <a:latin typeface="標楷體" pitchFamily="65" charset="-120"/>
              </a:rPr>
              <a:t>閱卷流程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latin typeface="微軟正黑體" pitchFamily="34" charset="-120"/>
              </a:rPr>
              <a:t>閱卷</a:t>
            </a:r>
            <a:r>
              <a:rPr lang="zh-TW" altLang="en-US" dirty="0">
                <a:latin typeface="微軟正黑體" pitchFamily="34" charset="-120"/>
              </a:rPr>
              <a:t>委員</a:t>
            </a:r>
            <a:r>
              <a:rPr lang="zh-TW" altLang="en-US" dirty="0" smtClean="0">
                <a:latin typeface="微軟正黑體" pitchFamily="34" charset="-120"/>
              </a:rPr>
              <a:t>的訓練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0200" indent="-330200" algn="just" defTabSz="881063" eaLnBrk="1" hangingPunct="1">
              <a:spcBef>
                <a:spcPts val="1800"/>
              </a:spcBef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核心委員－每年進行多次培訓會議</a:t>
            </a:r>
            <a:endParaRPr lang="en-US" altLang="zh-TW" dirty="0"/>
          </a:p>
          <a:p>
            <a:pPr lvl="1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/>
              <a:t>增加閱卷共識</a:t>
            </a:r>
            <a:endParaRPr lang="en-US" altLang="zh-TW" dirty="0" smtClean="0"/>
          </a:p>
          <a:p>
            <a:pPr lvl="1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/>
              <a:t>熟練訂定評分指引</a:t>
            </a:r>
            <a:endParaRPr lang="en-US" altLang="zh-TW" dirty="0" smtClean="0"/>
          </a:p>
          <a:p>
            <a:pPr marL="330200" indent="-330200" algn="just" defTabSz="881063" eaLnBrk="1" hangingPunct="1">
              <a:spcBef>
                <a:spcPts val="1800"/>
              </a:spcBef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評閱</a:t>
            </a:r>
            <a:r>
              <a:rPr lang="zh-TW" altLang="en-US" dirty="0" smtClean="0"/>
              <a:t>委員－每年</a:t>
            </a:r>
            <a:r>
              <a:rPr lang="zh-TW" altLang="en-US" dirty="0" smtClean="0">
                <a:latin typeface="標楷體" pitchFamily="65" charset="-120"/>
              </a:rPr>
              <a:t>兩次培訓會議</a:t>
            </a:r>
            <a:endParaRPr lang="en-US" altLang="zh-TW" dirty="0" smtClean="0">
              <a:latin typeface="標楷體" pitchFamily="65" charset="-120"/>
            </a:endParaRPr>
          </a:p>
          <a:p>
            <a:pPr marL="857250" lvl="1" indent="-457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>
                <a:cs typeface="+mn-cs"/>
              </a:rPr>
              <a:t>了解如何依據評分指引評分</a:t>
            </a:r>
            <a:endParaRPr lang="en-US" altLang="zh-TW" dirty="0" smtClean="0">
              <a:cs typeface="+mn-cs"/>
            </a:endParaRPr>
          </a:p>
          <a:p>
            <a:pPr marL="857250" lvl="1" indent="-457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>
                <a:cs typeface="+mn-cs"/>
              </a:rPr>
              <a:t>了解閱卷共識</a:t>
            </a:r>
            <a:endParaRPr lang="en-US" altLang="zh-TW" dirty="0" smtClean="0">
              <a:cs typeface="+mn-cs"/>
            </a:endParaRPr>
          </a:p>
          <a:p>
            <a:pPr marL="857250" lvl="1" indent="-457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>
                <a:cs typeface="+mn-cs"/>
              </a:rPr>
              <a:t>從培訓過程中篩選合適的評閱委</a:t>
            </a:r>
            <a:r>
              <a:rPr lang="zh-TW" altLang="en-US" dirty="0">
                <a:cs typeface="+mn-cs"/>
              </a:rPr>
              <a:t>員</a:t>
            </a:r>
            <a:endParaRPr lang="en-US" altLang="zh-TW" dirty="0" smtClean="0">
              <a:cs typeface="+mn-cs"/>
            </a:endParaRPr>
          </a:p>
          <a:p>
            <a:pPr marL="730250" lvl="1" indent="-330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endParaRPr lang="en-US" altLang="zh-TW" dirty="0" smtClean="0">
              <a:latin typeface="標楷體" pitchFamily="65" charset="-120"/>
            </a:endParaRPr>
          </a:p>
          <a:p>
            <a:pPr eaLnBrk="1" hangingPunct="1"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微軟正黑體" pitchFamily="34" charset="-120"/>
              </a:rPr>
              <a:t>評分機制</a:t>
            </a:r>
          </a:p>
        </p:txBody>
      </p:sp>
      <p:sp>
        <p:nvSpPr>
          <p:cNvPr id="5325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6000" indent="-39600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</a:rPr>
              <a:t>每份試卷皆由兩位評閱委員進行閱卷，當兩閱分數不一致時，則由第三位委員進行複閱。</a:t>
            </a:r>
            <a:endParaRPr lang="en-US" altLang="zh-TW" dirty="0" smtClean="0"/>
          </a:p>
          <a:p>
            <a:pPr marL="396000" indent="-39600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</a:rPr>
              <a:t>複閱分數與其中一位初閱分數相同時，則以複閱分數作為最後得分。</a:t>
            </a:r>
            <a:endParaRPr lang="en-US" altLang="zh-TW" dirty="0" smtClean="0"/>
          </a:p>
          <a:p>
            <a:pPr marL="396000" indent="-39600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</a:rPr>
              <a:t>複閱分數若與前兩閱分數不一致時，則為疑問卷，由核心小組開會討論決定最後得分。</a:t>
            </a:r>
            <a:endParaRPr lang="en-US" altLang="zh-TW" dirty="0" smtClean="0">
              <a:latin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3800" dirty="0" smtClean="0">
                <a:latin typeface="微軟正黑體" pitchFamily="34" charset="-120"/>
              </a:rPr>
              <a:t>數學科非選擇題閱卷流程</a:t>
            </a:r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7786"/>
            <a:ext cx="6286500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426" y="116632"/>
            <a:ext cx="4531587" cy="6408712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611560" y="0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/>
          <p:cNvSpPr/>
          <p:nvPr/>
        </p:nvSpPr>
        <p:spPr>
          <a:xfrm>
            <a:off x="6337746" y="908893"/>
            <a:ext cx="2698750" cy="1223963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非選擇題作答區每格</a:t>
            </a:r>
            <a:endParaRPr lang="en-US" altLang="zh-TW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98425"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大小為 </a:t>
            </a:r>
            <a:r>
              <a:rPr lang="en-US" altLang="zh-TW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12cm*12cm</a:t>
            </a:r>
            <a:endParaRPr lang="en-US" altLang="zh-TW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需以</a:t>
            </a:r>
            <a:r>
              <a:rPr lang="zh-TW" altLang="en-US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黑色墨水的筆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書寫</a:t>
            </a:r>
          </a:p>
        </p:txBody>
      </p:sp>
      <p:sp>
        <p:nvSpPr>
          <p:cNvPr id="6" name="矩形圖說文字 5"/>
          <p:cNvSpPr/>
          <p:nvPr/>
        </p:nvSpPr>
        <p:spPr>
          <a:xfrm>
            <a:off x="144462" y="4365625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選擇題作答區，</a:t>
            </a:r>
            <a:endParaRPr lang="en-US" altLang="zh-TW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需以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2B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鉛筆書寫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學生作答注意事項</a:t>
            </a:r>
            <a:r>
              <a:rPr lang="en-US" altLang="zh-TW" dirty="0" smtClean="0"/>
              <a:t>(</a:t>
            </a:r>
            <a:r>
              <a:rPr lang="zh-TW" altLang="en-US" dirty="0" smtClean="0"/>
              <a:t>一</a:t>
            </a:r>
            <a:r>
              <a:rPr lang="en-US" altLang="zh-TW" dirty="0" smtClean="0"/>
              <a:t>)</a:t>
            </a:r>
            <a:endParaRPr lang="zh-TW" altLang="en-US" dirty="0" smtClean="0"/>
          </a:p>
        </p:txBody>
      </p:sp>
      <p:sp>
        <p:nvSpPr>
          <p:cNvPr id="55299" name="內容版面配置區 2"/>
          <p:cNvSpPr>
            <a:spLocks noGrp="1"/>
          </p:cNvSpPr>
          <p:nvPr>
            <p:ph idx="1"/>
          </p:nvPr>
        </p:nvSpPr>
        <p:spPr>
          <a:xfrm>
            <a:off x="529208" y="1600200"/>
            <a:ext cx="8075240" cy="4781550"/>
          </a:xfrm>
        </p:spPr>
        <p:txBody>
          <a:bodyPr/>
          <a:lstStyle/>
          <a:p>
            <a:pPr marL="514350" indent="-514350" eaLnBrk="1" hangingPunct="1">
              <a:buFont typeface="Wingdings" pitchFamily="2" charset="2"/>
              <a:buChar char="u"/>
              <a:defRPr/>
            </a:pP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只寫答案而</a:t>
            </a:r>
            <a:r>
              <a:rPr lang="zh-TW" altLang="zh-TW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無計算過程或說明</a:t>
            </a: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，無法判斷其</a:t>
            </a:r>
            <a:r>
              <a:rPr lang="zh-TW" altLang="en-US" dirty="0" smtClean="0">
                <a:latin typeface="標楷體" panose="03000509000000000000" pitchFamily="65" charset="-120"/>
              </a:rPr>
              <a:t>「策略」與「表達」</a:t>
            </a: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能力，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該題以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計</a:t>
            </a: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使用</a:t>
            </a:r>
            <a:r>
              <a:rPr lang="zh-TW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黑色墨水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的筆書寫，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在規定的作答區內書寫</a:t>
            </a:r>
            <a:endParaRPr lang="en-US" altLang="zh-TW" dirty="0" smtClean="0">
              <a:latin typeface="標楷體" panose="03000509000000000000" pitchFamily="65" charset="-120"/>
            </a:endParaRPr>
          </a:p>
          <a:p>
            <a:pPr marL="914400" lvl="1" indent="-514350" eaLnBrk="1" hangingPunct="1">
              <a:buFont typeface="Arial" pitchFamily="34" charset="0"/>
              <a:buChar char="•"/>
              <a:defRPr/>
            </a:pPr>
            <a:r>
              <a:rPr lang="zh-TW" altLang="en-US" dirty="0" smtClean="0">
                <a:latin typeface="標楷體" panose="03000509000000000000" pitchFamily="65" charset="-120"/>
              </a:rPr>
              <a:t>學生作答超出作答區，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僅以作答區內之內容進行評分</a:t>
            </a:r>
            <a:endParaRPr lang="en-US" altLang="zh-TW" dirty="0" smtClean="0"/>
          </a:p>
          <a:p>
            <a:pPr marL="914400" lvl="1" indent="-514350" eaLnBrk="1" hangingPunct="1">
              <a:buFont typeface="Arial" pitchFamily="34" charset="0"/>
              <a:buChar char="•"/>
              <a:defRPr/>
            </a:pPr>
            <a:r>
              <a:rPr lang="zh-TW" altLang="en-US" dirty="0" smtClean="0">
                <a:latin typeface="標楷體" panose="03000509000000000000" pitchFamily="65" charset="-120"/>
              </a:rPr>
              <a:t>學生</a:t>
            </a:r>
            <a:r>
              <a:rPr lang="zh-TW" altLang="en-US" dirty="0">
                <a:latin typeface="標楷體" panose="03000509000000000000" pitchFamily="65" charset="-120"/>
              </a:rPr>
              <a:t>可先行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</a:rPr>
              <a:t>規劃作答方式</a:t>
            </a:r>
            <a:r>
              <a:rPr lang="zh-TW" altLang="en-US" dirty="0">
                <a:latin typeface="標楷體" panose="03000509000000000000" pitchFamily="65" charset="-120"/>
              </a:rPr>
              <a:t>避免超出作答</a:t>
            </a:r>
            <a:r>
              <a:rPr lang="zh-TW" altLang="en-US" dirty="0" smtClean="0">
                <a:latin typeface="標楷體" panose="03000509000000000000" pitchFamily="65" charset="-120"/>
              </a:rPr>
              <a:t>區</a:t>
            </a:r>
            <a:endParaRPr lang="en-US" altLang="zh-TW" dirty="0">
              <a:latin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學生作答注意事項</a:t>
            </a:r>
            <a:r>
              <a:rPr lang="en-US" altLang="zh-TW" dirty="0" smtClean="0"/>
              <a:t>(</a:t>
            </a:r>
            <a:r>
              <a:rPr lang="zh-TW" altLang="en-US" dirty="0" smtClean="0"/>
              <a:t>二</a:t>
            </a:r>
            <a:r>
              <a:rPr lang="en-US" altLang="zh-TW" dirty="0" smtClean="0"/>
              <a:t>)</a:t>
            </a:r>
            <a:endParaRPr lang="zh-TW" altLang="en-US" dirty="0" smtClean="0">
              <a:latin typeface="微軟正黑體" pitchFamily="34" charset="-120"/>
            </a:endParaRPr>
          </a:p>
        </p:txBody>
      </p:sp>
      <p:sp>
        <p:nvSpPr>
          <p:cNvPr id="5734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Times New Roman" pitchFamily="18" charset="0"/>
              </a:rPr>
              <a:t>若作答時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</a:rPr>
              <a:t>自行在試題圖形上標示的記號</a:t>
            </a:r>
            <a:r>
              <a:rPr lang="zh-TW" altLang="en-US" dirty="0" smtClean="0">
                <a:latin typeface="Times New Roman" pitchFamily="18" charset="0"/>
              </a:rPr>
              <a:t>，在作答時需要用到，則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</a:rPr>
              <a:t>需將題目圖形畫在作答區內</a:t>
            </a:r>
            <a:r>
              <a:rPr lang="zh-TW" altLang="en-US" dirty="0" smtClean="0">
                <a:latin typeface="Times New Roman" pitchFamily="18" charset="0"/>
              </a:rPr>
              <a:t>，以利閱卷委員進行評分。</a:t>
            </a:r>
            <a:endParaRPr lang="en-US" altLang="zh-TW" dirty="0" smtClean="0">
              <a:latin typeface="Times New Roman" pitchFamily="18" charset="0"/>
            </a:endParaRPr>
          </a:p>
          <a:p>
            <a:pPr marL="514350" indent="-514350" algn="just" eaLnBrk="1">
              <a:buFont typeface="Wingdings" pitchFamily="2" charset="2"/>
              <a:buChar char="u"/>
            </a:pP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</a:rPr>
              <a:t>違規卷</a:t>
            </a:r>
            <a:r>
              <a:rPr lang="zh-TW" altLang="en-US" dirty="0" smtClean="0">
                <a:latin typeface="Times New Roman" pitchFamily="18" charset="0"/>
              </a:rPr>
              <a:t>包含學生洩漏私人身份（如：姓名、准考證號</a:t>
            </a:r>
            <a:r>
              <a:rPr lang="zh-TW" altLang="en-US" smtClean="0">
                <a:latin typeface="Times New Roman" pitchFamily="18" charset="0"/>
              </a:rPr>
              <a:t>）、畫記</a:t>
            </a:r>
            <a:r>
              <a:rPr lang="zh-TW" altLang="en-US" dirty="0" smtClean="0">
                <a:latin typeface="Times New Roman" pitchFamily="18" charset="0"/>
              </a:rPr>
              <a:t>與題目無關的文字、圖形或符號，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</a:rPr>
              <a:t>則</a:t>
            </a:r>
            <a:r>
              <a:rPr lang="zh-TW" altLang="en-US" b="1" u="sng" dirty="0" smtClean="0">
                <a:solidFill>
                  <a:srgbClr val="FF0000"/>
                </a:solidFill>
                <a:latin typeface="Times New Roman" pitchFamily="18" charset="0"/>
              </a:rPr>
              <a:t>數學科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</a:rPr>
              <a:t>不計列等級</a:t>
            </a:r>
            <a:r>
              <a:rPr lang="zh-TW" altLang="en-US" dirty="0" smtClean="0">
                <a:latin typeface="Times New Roman" pitchFamily="18" charset="0"/>
              </a:rPr>
              <a:t>。</a:t>
            </a:r>
            <a:endParaRPr lang="en-US" altLang="zh-TW" dirty="0" smtClean="0">
              <a:latin typeface="Times New Roman" pitchFamily="18" charset="0"/>
            </a:endParaRPr>
          </a:p>
          <a:p>
            <a:pPr marL="514350" indent="-514350">
              <a:buFontTx/>
              <a:buAutoNum type="arabicPeriod" startAt="4"/>
            </a:pPr>
            <a:endParaRPr lang="en-US" altLang="zh-TW" dirty="0" smtClean="0">
              <a:latin typeface="標楷體" pitchFamily="65" charset="-120"/>
            </a:endParaRPr>
          </a:p>
          <a:p>
            <a:pPr marL="514350" indent="-514350"/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微軟正黑體" pitchFamily="34" charset="-120"/>
              </a:rPr>
              <a:t>超出作答區</a:t>
            </a:r>
          </a:p>
        </p:txBody>
      </p:sp>
      <p:sp>
        <p:nvSpPr>
          <p:cNvPr id="58371" name="內容版面配置區 2"/>
          <p:cNvSpPr>
            <a:spLocks noGrp="1"/>
          </p:cNvSpPr>
          <p:nvPr>
            <p:ph idx="1"/>
          </p:nvPr>
        </p:nvSpPr>
        <p:spPr>
          <a:xfrm>
            <a:off x="5508104" y="1268760"/>
            <a:ext cx="3384376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僅針對作答區內容進行評分。</a:t>
            </a:r>
            <a:endParaRPr lang="en-US" altLang="zh-TW" dirty="0" smtClean="0"/>
          </a:p>
        </p:txBody>
      </p:sp>
      <p:pic>
        <p:nvPicPr>
          <p:cNvPr id="58372" name="圖片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874" y="1304925"/>
            <a:ext cx="4879975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微軟正黑體" pitchFamily="34" charset="-120"/>
              </a:rPr>
              <a:t>超出作答區</a:t>
            </a: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5508104" y="1268760"/>
            <a:ext cx="3384376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僅針對作答區內容進行評分。</a:t>
            </a:r>
            <a:endParaRPr kumimoji="1" lang="en-US" altLang="zh-TW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pic>
        <p:nvPicPr>
          <p:cNvPr id="5" name="內容版面配置區 3"/>
          <p:cNvPicPr>
            <a:picLocks noGr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278280"/>
            <a:ext cx="5256000" cy="50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607047"/>
            <a:ext cx="7772400" cy="1470025"/>
          </a:xfrm>
        </p:spPr>
        <p:txBody>
          <a:bodyPr/>
          <a:lstStyle/>
          <a:p>
            <a:r>
              <a:rPr lang="zh-TW" altLang="en-US" sz="6000" dirty="0" smtClean="0">
                <a:solidFill>
                  <a:srgbClr val="002060"/>
                </a:solidFill>
              </a:rPr>
              <a:t>計分方式說明</a:t>
            </a:r>
            <a:endParaRPr lang="zh-TW" altLang="en-US" sz="6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規劃作答區</a:t>
            </a:r>
          </a:p>
        </p:txBody>
      </p:sp>
      <p:sp>
        <p:nvSpPr>
          <p:cNvPr id="60419" name="內容版面配置區 2"/>
          <p:cNvSpPr>
            <a:spLocks noGrp="1"/>
          </p:cNvSpPr>
          <p:nvPr>
            <p:ph idx="1"/>
          </p:nvPr>
        </p:nvSpPr>
        <p:spPr>
          <a:xfrm>
            <a:off x="5436096" y="1340768"/>
            <a:ext cx="3384376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學生標示作答順序，並將作答內</a:t>
            </a:r>
            <a:r>
              <a:rPr lang="zh-TW" altLang="en-US" dirty="0"/>
              <a:t>容</a:t>
            </a:r>
            <a:r>
              <a:rPr lang="zh-TW" altLang="en-US" dirty="0" smtClean="0"/>
              <a:t>劃分區塊，充分利用作答區。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81932"/>
            <a:ext cx="4978908" cy="4963445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規劃作答區</a:t>
            </a:r>
          </a:p>
        </p:txBody>
      </p:sp>
      <p:sp>
        <p:nvSpPr>
          <p:cNvPr id="61443" name="內容版面配置區 2"/>
          <p:cNvSpPr>
            <a:spLocks noGrp="1"/>
          </p:cNvSpPr>
          <p:nvPr>
            <p:ph idx="1"/>
          </p:nvPr>
        </p:nvSpPr>
        <p:spPr>
          <a:xfrm>
            <a:off x="5508104" y="1340768"/>
            <a:ext cx="3240360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作答時區分為左右兩部分，避免超出作答區範圍。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92149"/>
            <a:ext cx="4978908" cy="4948015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規劃作答區</a:t>
            </a:r>
          </a:p>
        </p:txBody>
      </p:sp>
      <p:sp>
        <p:nvSpPr>
          <p:cNvPr id="62467" name="內容版面配置區 2"/>
          <p:cNvSpPr>
            <a:spLocks noGrp="1"/>
          </p:cNvSpPr>
          <p:nvPr>
            <p:ph idx="1"/>
          </p:nvPr>
        </p:nvSpPr>
        <p:spPr>
          <a:xfrm>
            <a:off x="5507552" y="1268760"/>
            <a:ext cx="3312368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依題目解題，自行規劃區塊作答，充分利用作答區。</a:t>
            </a:r>
          </a:p>
        </p:txBody>
      </p:sp>
      <p:pic>
        <p:nvPicPr>
          <p:cNvPr id="5" name="圖片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61520"/>
            <a:ext cx="4968000" cy="4885969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將題目圖形畫在作答區內</a:t>
            </a:r>
          </a:p>
        </p:txBody>
      </p:sp>
      <p:sp>
        <p:nvSpPr>
          <p:cNvPr id="63491" name="內容版面配置區 2"/>
          <p:cNvSpPr>
            <a:spLocks noGrp="1"/>
          </p:cNvSpPr>
          <p:nvPr>
            <p:ph idx="1"/>
          </p:nvPr>
        </p:nvSpPr>
        <p:spPr>
          <a:xfrm>
            <a:off x="5353744" y="1268760"/>
            <a:ext cx="3394720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學生作答時自行在試題圖形上標示記號，使用該記號作答，並將題目圖形畫在作答區內。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" y="1286969"/>
            <a:ext cx="5004000" cy="5029873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違規卷</a:t>
            </a:r>
          </a:p>
        </p:txBody>
      </p:sp>
      <p:sp>
        <p:nvSpPr>
          <p:cNvPr id="64515" name="內容版面配置區 2"/>
          <p:cNvSpPr>
            <a:spLocks noGrp="1"/>
          </p:cNvSpPr>
          <p:nvPr>
            <p:ph idx="1"/>
          </p:nvPr>
        </p:nvSpPr>
        <p:spPr>
          <a:xfrm>
            <a:off x="5580112" y="1340768"/>
            <a:ext cx="2952328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/>
              <a:t>作答區</a:t>
            </a:r>
            <a:r>
              <a:rPr lang="zh-TW" altLang="en-US" dirty="0" smtClean="0"/>
              <a:t>中畫記圖形、書寫</a:t>
            </a:r>
            <a:r>
              <a:rPr lang="zh-TW" altLang="en-US" dirty="0"/>
              <a:t>與解題無關之</a:t>
            </a:r>
            <a:r>
              <a:rPr lang="zh-TW" altLang="en-US" dirty="0" smtClean="0"/>
              <a:t>文字。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9791" y="1341438"/>
            <a:ext cx="455722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違規卷</a:t>
            </a:r>
          </a:p>
        </p:txBody>
      </p:sp>
      <p:sp>
        <p:nvSpPr>
          <p:cNvPr id="655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作答區中作圖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2761"/>
            <a:ext cx="5018400" cy="4935536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5580112" y="1340768"/>
            <a:ext cx="295232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畫記圖形。</a:t>
            </a:r>
            <a:endParaRPr kumimoji="1" lang="zh-TW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90056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6000" dirty="0" smtClean="0">
                <a:solidFill>
                  <a:srgbClr val="002060"/>
                </a:solidFill>
              </a:rPr>
              <a:t>寫作測驗評分說明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寫作測驗評量的能力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625" y="1484313"/>
            <a:ext cx="8229600" cy="4824412"/>
          </a:xfrm>
        </p:spPr>
        <p:txBody>
          <a:bodyPr>
            <a:normAutofit fontScale="92500" lnSpcReduction="10000"/>
          </a:bodyPr>
          <a:lstStyle/>
          <a:p>
            <a:pPr marL="0" indent="0" algn="just" eaLnBrk="1"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zh-TW" altLang="en-US" dirty="0" smtClean="0"/>
              <a:t>檢測國中畢業生</a:t>
            </a:r>
            <a:r>
              <a:rPr lang="zh-TW" altLang="en-US" dirty="0" smtClean="0">
                <a:solidFill>
                  <a:srgbClr val="0000FF"/>
                </a:solidFill>
              </a:rPr>
              <a:t>表達經驗見聞</a:t>
            </a:r>
            <a:r>
              <a:rPr lang="zh-TW" altLang="en-US" dirty="0" smtClean="0"/>
              <a:t>和</a:t>
            </a:r>
            <a:r>
              <a:rPr lang="zh-TW" altLang="en-US" dirty="0" smtClean="0">
                <a:solidFill>
                  <a:srgbClr val="0000FF"/>
                </a:solidFill>
              </a:rPr>
              <a:t>情感思想的綜合語文能力。</a:t>
            </a:r>
            <a:endParaRPr lang="zh-TW" altLang="en-US" dirty="0" smtClean="0"/>
          </a:p>
          <a:p>
            <a:pPr algn="just" eaLnBrk="1"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zh-TW" altLang="en-US" sz="3000" b="1" dirty="0" smtClean="0"/>
              <a:t>立意與取材</a:t>
            </a:r>
            <a:r>
              <a:rPr lang="zh-TW" altLang="en-US" sz="3000" dirty="0" smtClean="0"/>
              <a:t>：能依不同的寫作目的，統整閱讀內容、篩選合適素材，以表現個人意念。</a:t>
            </a:r>
            <a:endParaRPr lang="en-US" altLang="zh-TW" sz="3000" dirty="0" smtClean="0"/>
          </a:p>
          <a:p>
            <a:pPr algn="just" eaLnBrk="1"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zh-TW" altLang="en-US" sz="3000" b="1" dirty="0" smtClean="0"/>
              <a:t>結構組織</a:t>
            </a:r>
            <a:r>
              <a:rPr lang="zh-TW" altLang="en-US" sz="3000" dirty="0" smtClean="0"/>
              <a:t>：能掌握寫作步驟，首尾連貫，組織完整篇章。</a:t>
            </a:r>
            <a:endParaRPr lang="en-US" altLang="zh-TW" sz="3000" dirty="0" smtClean="0"/>
          </a:p>
          <a:p>
            <a:pPr algn="just" eaLnBrk="1"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zh-TW" altLang="en-US" sz="3000" b="1" dirty="0" smtClean="0"/>
              <a:t>遣詞造句</a:t>
            </a:r>
            <a:r>
              <a:rPr lang="zh-TW" altLang="en-US" sz="3000" dirty="0" smtClean="0"/>
              <a:t>：能正確使用本國語文，</a:t>
            </a:r>
            <a:r>
              <a:rPr lang="zh-TW" altLang="en-US" sz="2800" dirty="0" smtClean="0"/>
              <a:t>適當的遣詞用字、運用各種句型及修辭寫作。</a:t>
            </a:r>
            <a:endParaRPr lang="en-US" altLang="zh-TW" sz="3000" dirty="0" smtClean="0"/>
          </a:p>
          <a:p>
            <a:pPr algn="just" eaLnBrk="1"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zh-TW" altLang="en-US" sz="3000" b="1" dirty="0" smtClean="0"/>
              <a:t>錯別字、格式及標點符號</a:t>
            </a:r>
            <a:r>
              <a:rPr lang="zh-TW" altLang="en-US" sz="3000" dirty="0" smtClean="0"/>
              <a:t>：能正確運用文字、格式及標點符號。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評分品質的控管</a:t>
            </a:r>
          </a:p>
        </p:txBody>
      </p:sp>
      <p:sp>
        <p:nvSpPr>
          <p:cNvPr id="70659" name="內容版面配置區 2"/>
          <p:cNvSpPr>
            <a:spLocks noGrp="1"/>
          </p:cNvSpPr>
          <p:nvPr>
            <p:ph idx="1"/>
          </p:nvPr>
        </p:nvSpPr>
        <p:spPr>
          <a:xfrm>
            <a:off x="735013" y="1600200"/>
            <a:ext cx="8229600" cy="4781550"/>
          </a:xfrm>
        </p:spPr>
        <p:txBody>
          <a:bodyPr/>
          <a:lstStyle/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zh-TW" altLang="en-US" dirty="0" smtClean="0"/>
              <a:t>評分機制</a:t>
            </a:r>
            <a:endParaRPr lang="en-US" altLang="zh-TW" dirty="0" smtClean="0"/>
          </a:p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zh-TW" altLang="en-US" dirty="0" smtClean="0"/>
              <a:t>閱卷教師的訓練</a:t>
            </a:r>
            <a:endParaRPr lang="en-US" altLang="zh-TW" dirty="0" smtClean="0"/>
          </a:p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en-US" altLang="zh-TW" dirty="0" smtClean="0"/>
              <a:t>(</a:t>
            </a:r>
            <a:r>
              <a:rPr lang="zh-TW" altLang="en-US" dirty="0" smtClean="0"/>
              <a:t>線上</a:t>
            </a:r>
            <a:r>
              <a:rPr lang="en-US" altLang="zh-TW" dirty="0" smtClean="0"/>
              <a:t>)</a:t>
            </a:r>
            <a:r>
              <a:rPr lang="zh-TW" altLang="en-US" dirty="0" smtClean="0"/>
              <a:t>閱卷流程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評分機制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24425"/>
          </a:xfrm>
        </p:spPr>
        <p:txBody>
          <a:bodyPr>
            <a:noAutofit/>
          </a:bodyPr>
          <a:lstStyle/>
          <a:p>
            <a:pPr marL="514350" indent="-514350" algn="just" defTabSz="1154113" eaLnBrk="1">
              <a:buClr>
                <a:schemeClr val="accent4"/>
              </a:buClr>
              <a:buFont typeface="Wingdings" pitchFamily="2" charset="2"/>
              <a:buChar char="u"/>
              <a:tabLst>
                <a:tab pos="447675" algn="l"/>
              </a:tabLst>
              <a:defRPr/>
            </a:pPr>
            <a:r>
              <a:rPr lang="zh-TW" altLang="en-US" sz="3000" dirty="0" smtClean="0"/>
              <a:t>評分方式採級分制，將學生寫作能力由劣至優區分為</a:t>
            </a:r>
            <a:r>
              <a:rPr lang="zh-TW" altLang="en-US" sz="3000" b="1" dirty="0" smtClean="0"/>
              <a:t>一至六等級</a:t>
            </a:r>
            <a:r>
              <a:rPr lang="zh-TW" altLang="en-US" sz="3000" dirty="0" smtClean="0"/>
              <a:t>，</a:t>
            </a:r>
            <a:r>
              <a:rPr lang="zh-TW" altLang="en-US" sz="3000" b="1" dirty="0" smtClean="0"/>
              <a:t>四級分達一般水準</a:t>
            </a:r>
            <a:r>
              <a:rPr lang="zh-TW" altLang="en-US" sz="3000" dirty="0" smtClean="0"/>
              <a:t>。</a:t>
            </a:r>
            <a:endParaRPr lang="en-US" altLang="zh-TW" sz="3000" dirty="0" smtClean="0"/>
          </a:p>
          <a:p>
            <a:pPr marL="514350" indent="-514350" algn="just" defTabSz="1154113" eaLnBrk="1">
              <a:buClr>
                <a:schemeClr val="accent4"/>
              </a:buClr>
              <a:buFont typeface="Wingdings" pitchFamily="2" charset="2"/>
              <a:buChar char="u"/>
              <a:tabLst>
                <a:tab pos="447675" algn="l"/>
              </a:tabLst>
              <a:defRPr/>
            </a:pPr>
            <a:r>
              <a:rPr lang="zh-TW" altLang="en-US" sz="3000" dirty="0" smtClean="0"/>
              <a:t>一篇文章由兩位評閱委員分別評閱，若兩位委員評定</a:t>
            </a:r>
            <a:r>
              <a:rPr lang="zh-TW" altLang="en-US" sz="3000" b="1" dirty="0" smtClean="0"/>
              <a:t>結果相差二級分以上</a:t>
            </a:r>
            <a:r>
              <a:rPr lang="en-US" altLang="zh-TW" sz="3000" dirty="0" smtClean="0"/>
              <a:t>(</a:t>
            </a:r>
            <a:r>
              <a:rPr lang="zh-TW" altLang="en-US" sz="3000" dirty="0" smtClean="0"/>
              <a:t>包含二級分</a:t>
            </a:r>
            <a:r>
              <a:rPr lang="en-US" altLang="zh-TW" sz="3000" dirty="0" smtClean="0"/>
              <a:t>)</a:t>
            </a:r>
            <a:r>
              <a:rPr lang="zh-TW" altLang="en-US" sz="3000" dirty="0" smtClean="0"/>
              <a:t>，或</a:t>
            </a:r>
            <a:r>
              <a:rPr lang="zh-TW" altLang="en-US" sz="3000" b="1" dirty="0" smtClean="0"/>
              <a:t>其中一閱分數為零級分</a:t>
            </a:r>
            <a:r>
              <a:rPr lang="zh-TW" altLang="en-US" sz="3000" dirty="0" smtClean="0"/>
              <a:t>時，則請核心委員進行複閱。</a:t>
            </a:r>
            <a:endParaRPr lang="en-US" altLang="zh-TW" sz="30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測驗結果呈現方式</a:t>
            </a:r>
          </a:p>
        </p:txBody>
      </p:sp>
      <p:sp>
        <p:nvSpPr>
          <p:cNvPr id="11268" name="內容版面配置區 2"/>
          <p:cNvSpPr>
            <a:spLocks noGrp="1"/>
          </p:cNvSpPr>
          <p:nvPr>
            <p:ph idx="1"/>
          </p:nvPr>
        </p:nvSpPr>
        <p:spPr>
          <a:xfrm>
            <a:off x="323528" y="1600200"/>
            <a:ext cx="8686800" cy="4781550"/>
          </a:xfrm>
        </p:spPr>
        <p:txBody>
          <a:bodyPr/>
          <a:lstStyle/>
          <a:p>
            <a:pPr marL="457200" lvl="2" indent="-457200" algn="just" eaLnBrk="1">
              <a:lnSpc>
                <a:spcPct val="90000"/>
              </a:lnSpc>
              <a:buFont typeface="Wingdings" pitchFamily="2" charset="2"/>
              <a:buChar char="u"/>
              <a:defRPr/>
            </a:pPr>
            <a:r>
              <a:rPr lang="zh-TW" altLang="en-US" sz="3200" dirty="0" smtClean="0"/>
              <a:t>標準參照</a:t>
            </a:r>
            <a:endParaRPr lang="en-US" altLang="zh-TW" sz="3200" dirty="0" smtClean="0"/>
          </a:p>
          <a:p>
            <a:pPr marL="0" lvl="2" indent="0" algn="just" eaLnBrk="1">
              <a:lnSpc>
                <a:spcPct val="90000"/>
              </a:lnSpc>
              <a:buNone/>
              <a:defRPr/>
            </a:pPr>
            <a:endParaRPr lang="en-US" altLang="zh-TW" sz="3200" dirty="0" smtClean="0"/>
          </a:p>
          <a:p>
            <a:pPr marL="457200" lvl="2" indent="-457200" algn="just" eaLnBrk="1">
              <a:lnSpc>
                <a:spcPct val="90000"/>
              </a:lnSpc>
              <a:buFont typeface="Wingdings" pitchFamily="2" charset="2"/>
              <a:buChar char="u"/>
              <a:defRPr/>
            </a:pPr>
            <a:r>
              <a:rPr lang="zh-TW" altLang="en-US" sz="3200" dirty="0" smtClean="0"/>
              <a:t>使用三個表現等級：</a:t>
            </a:r>
            <a:endParaRPr lang="en-US" altLang="zh-TW" dirty="0" smtClean="0"/>
          </a:p>
          <a:p>
            <a:pPr marL="447675" lvl="1" indent="0" algn="just" eaLnBrk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zh-TW" altLang="en-US" sz="2600" dirty="0" smtClean="0"/>
              <a:t>「精熟」：</a:t>
            </a:r>
            <a:r>
              <a:rPr lang="zh-TW" altLang="zh-TW" sz="2400" dirty="0" smtClean="0">
                <a:solidFill>
                  <a:srgbClr val="FF0000"/>
                </a:solidFill>
              </a:rPr>
              <a:t>精通熟習</a:t>
            </a:r>
            <a:r>
              <a:rPr lang="zh-TW" altLang="zh-TW" sz="2400" dirty="0" smtClean="0"/>
              <a:t>該科目國中階段所學習的</a:t>
            </a:r>
            <a:r>
              <a:rPr lang="zh-TW" altLang="zh-TW" sz="2400" dirty="0" smtClean="0">
                <a:solidFill>
                  <a:srgbClr val="FF0000"/>
                </a:solidFill>
              </a:rPr>
              <a:t>知識與能力</a:t>
            </a:r>
            <a:endParaRPr lang="en-US" altLang="zh-TW" sz="2600" dirty="0" smtClean="0">
              <a:solidFill>
                <a:srgbClr val="FF0000"/>
              </a:solidFill>
            </a:endParaRPr>
          </a:p>
          <a:p>
            <a:pPr marL="452438" lvl="1" indent="4763" algn="just" eaLnBrk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zh-TW" altLang="en-US" sz="2600" dirty="0" smtClean="0"/>
              <a:t>「基礎」：</a:t>
            </a:r>
            <a:r>
              <a:rPr lang="zh-TW" altLang="zh-TW" sz="2400" dirty="0" smtClean="0">
                <a:solidFill>
                  <a:srgbClr val="FF0000"/>
                </a:solidFill>
              </a:rPr>
              <a:t>具備</a:t>
            </a:r>
            <a:r>
              <a:rPr lang="zh-TW" altLang="zh-TW" sz="2400" dirty="0" smtClean="0"/>
              <a:t>該科目國中階段之</a:t>
            </a:r>
            <a:r>
              <a:rPr lang="zh-TW" altLang="zh-TW" sz="2400" dirty="0" smtClean="0">
                <a:solidFill>
                  <a:srgbClr val="FF0000"/>
                </a:solidFill>
              </a:rPr>
              <a:t>基本學力</a:t>
            </a:r>
            <a:endParaRPr lang="en-US" altLang="zh-TW" sz="2600" dirty="0" smtClean="0">
              <a:solidFill>
                <a:srgbClr val="FF0000"/>
              </a:solidFill>
            </a:endParaRPr>
          </a:p>
          <a:p>
            <a:pPr marL="452438" lvl="1" indent="4763" algn="just" eaLnBrk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zh-TW" altLang="en-US" sz="2600" dirty="0" smtClean="0"/>
              <a:t>「待加強」：</a:t>
            </a:r>
            <a:r>
              <a:rPr lang="zh-TW" altLang="zh-TW" sz="2400" dirty="0" smtClean="0">
                <a:solidFill>
                  <a:srgbClr val="FF0000"/>
                </a:solidFill>
              </a:rPr>
              <a:t>尚未</a:t>
            </a:r>
            <a:r>
              <a:rPr lang="zh-TW" altLang="zh-TW" sz="2400" dirty="0" smtClean="0"/>
              <a:t>具備該科目國中教育階段之</a:t>
            </a:r>
            <a:r>
              <a:rPr lang="zh-TW" altLang="zh-TW" sz="2400" dirty="0" smtClean="0">
                <a:solidFill>
                  <a:srgbClr val="FF0000"/>
                </a:solidFill>
              </a:rPr>
              <a:t>基本學力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pPr algn="just" eaLnBrk="1">
              <a:lnSpc>
                <a:spcPct val="90000"/>
              </a:lnSpc>
              <a:buFont typeface="Wingdings" pitchFamily="2" charset="2"/>
              <a:buChar char="u"/>
              <a:defRPr/>
            </a:pPr>
            <a:endParaRPr lang="en-US" altLang="zh-TW" dirty="0" smtClean="0"/>
          </a:p>
          <a:p>
            <a:pPr algn="just" eaLnBrk="1">
              <a:lnSpc>
                <a:spcPct val="90000"/>
              </a:lnSpc>
              <a:buFont typeface="Wingdings" pitchFamily="2" charset="2"/>
              <a:buChar char="u"/>
              <a:defRPr/>
            </a:pPr>
            <a:r>
              <a:rPr lang="zh-TW" altLang="en-US" dirty="0" smtClean="0"/>
              <a:t>寫作測驗的評分等級為一至六級分</a:t>
            </a:r>
          </a:p>
          <a:p>
            <a:endParaRPr lang="en-US" altLang="zh-TW" dirty="0" smtClean="0">
              <a:solidFill>
                <a:srgbClr val="0000FF"/>
              </a:solidFill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閱卷委員的訓練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7675" indent="-447675" algn="just" defTabSz="881063" eaLnBrk="1" hangingPunct="1">
              <a:spcBef>
                <a:spcPts val="1800"/>
              </a:spcBef>
              <a:buFont typeface="Wingdings" pitchFamily="2" charset="2"/>
              <a:buChar char="u"/>
              <a:defRPr/>
            </a:pPr>
            <a:r>
              <a:rPr lang="zh-TW" altLang="en-US" dirty="0" smtClean="0"/>
              <a:t>透過事前對於評分規準與樣卷對照之專業訓練，使閱卷委員更能掌握各級分間的差異，增加評分者信度。</a:t>
            </a:r>
            <a:endParaRPr lang="en-US" altLang="zh-TW" dirty="0" smtClean="0"/>
          </a:p>
          <a:p>
            <a:pPr marL="730250" lvl="1" indent="-330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sz="3000" dirty="0" smtClean="0"/>
              <a:t>核心委員：樣卷會議</a:t>
            </a:r>
            <a:endParaRPr lang="en-US" altLang="zh-TW" sz="3000" dirty="0" smtClean="0"/>
          </a:p>
          <a:p>
            <a:pPr marL="730250" lvl="1" indent="-330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sz="3000" dirty="0" smtClean="0"/>
              <a:t>評閱委員：評閱委員培訓會</a:t>
            </a:r>
          </a:p>
          <a:p>
            <a:pPr eaLnBrk="1" hangingPunct="1">
              <a:defRPr/>
            </a:pP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530225" y="188913"/>
            <a:ext cx="1017588" cy="617855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寫作測驗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閱卷流程</a:t>
            </a:r>
          </a:p>
        </p:txBody>
      </p:sp>
      <p:pic>
        <p:nvPicPr>
          <p:cNvPr id="73731" name="內容版面配置區 4" descr="閱卷流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3801"/>
          <a:stretch>
            <a:fillRect/>
          </a:stretch>
        </p:blipFill>
        <p:spPr>
          <a:xfrm>
            <a:off x="1835150" y="68263"/>
            <a:ext cx="6192838" cy="6456362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Z:\國中教育會考\106年正式閱卷\寫作測驗\表格文件\會考_寫作測驗答案卷(頁一)_0907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76871"/>
            <a:ext cx="4392488" cy="3105714"/>
          </a:xfrm>
          <a:prstGeom prst="rect">
            <a:avLst/>
          </a:prstGeom>
          <a:noFill/>
        </p:spPr>
      </p:pic>
      <p:sp>
        <p:nvSpPr>
          <p:cNvPr id="6963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答案卷樣式</a:t>
            </a:r>
          </a:p>
        </p:txBody>
      </p:sp>
      <p:pic>
        <p:nvPicPr>
          <p:cNvPr id="69637" name="圖片 6" descr="會考_寫作測驗答案卷_0826_反面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7059" y="2157413"/>
            <a:ext cx="438943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779912" y="4365104"/>
            <a:ext cx="359792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80859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79912" y="2127250"/>
            <a:ext cx="319906" cy="8697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寫作測驗作答注意事項</a:t>
            </a:r>
          </a:p>
        </p:txBody>
      </p:sp>
      <p:sp>
        <p:nvSpPr>
          <p:cNvPr id="82947" name="內容版面配置區 2"/>
          <p:cNvSpPr>
            <a:spLocks noGrp="1"/>
          </p:cNvSpPr>
          <p:nvPr>
            <p:ph idx="1"/>
          </p:nvPr>
        </p:nvSpPr>
        <p:spPr>
          <a:xfrm>
            <a:off x="179388" y="1268437"/>
            <a:ext cx="8507412" cy="4968875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zh-TW" sz="2400" dirty="0" smtClean="0"/>
              <a:t>作答方式：</a:t>
            </a:r>
            <a:r>
              <a:rPr lang="zh-TW" altLang="en-US" sz="2400" dirty="0" smtClean="0"/>
              <a:t>必須仔細閱讀完整試題後，撰寫一篇文章。 </a:t>
            </a:r>
            <a:endParaRPr lang="en-US" altLang="zh-TW" sz="2400" dirty="0" smtClean="0"/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en-US" sz="2400" dirty="0" smtClean="0"/>
              <a:t>從第一頁右邊第一行開始作答，並不得要求增加答案卷作答。</a:t>
            </a:r>
            <a:endParaRPr lang="en-US" altLang="zh-TW" sz="2400" dirty="0" smtClean="0"/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en-US" sz="2400" b="1" dirty="0" smtClean="0"/>
              <a:t>以下情形影響作答結果呈現，可能影響得分：</a:t>
            </a:r>
            <a:endParaRPr lang="en-US" altLang="zh-TW" sz="2400" b="1" dirty="0" smtClean="0"/>
          </a:p>
          <a:p>
            <a:pPr marL="866775" lvl="1" indent="-565150" defTabSz="1511300" eaLnBrk="1" hangingPunct="1">
              <a:lnSpc>
                <a:spcPct val="95000"/>
              </a:lnSpc>
              <a:buNone/>
              <a:defRPr/>
            </a:pPr>
            <a:r>
              <a:rPr lang="zh-TW" altLang="en-US" sz="2400" dirty="0" smtClean="0"/>
              <a:t>　　未用本國文字書寫（正體字）；未用黑色墨水的筆書寫（</a:t>
            </a:r>
            <a:r>
              <a:rPr lang="zh-TW" altLang="zh-TW" sz="2400" dirty="0" smtClean="0"/>
              <a:t>建議使用</a:t>
            </a:r>
            <a:r>
              <a:rPr lang="en-US" altLang="zh-TW" sz="24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0.5mm</a:t>
            </a:r>
            <a:r>
              <a:rPr lang="zh-TW" altLang="en-US" sz="24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～</a:t>
            </a:r>
            <a:r>
              <a:rPr lang="en-US" altLang="zh-TW" sz="24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0.7mm</a:t>
            </a:r>
            <a:r>
              <a:rPr lang="zh-TW" altLang="zh-TW" sz="2400" dirty="0" smtClean="0"/>
              <a:t>之筆尖</a:t>
            </a:r>
            <a:r>
              <a:rPr lang="zh-TW" altLang="en-US" sz="2400" dirty="0" smtClean="0"/>
              <a:t>，且不得使用鉛筆）；書寫內容超出答案卷格線外框。</a:t>
            </a:r>
            <a:endParaRPr lang="en-US" altLang="zh-TW" sz="2400" b="1" dirty="0" smtClean="0"/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en-US" sz="2400" b="1" dirty="0" smtClean="0"/>
              <a:t>以下情形違反考場規則，將不予計分：</a:t>
            </a:r>
            <a:endParaRPr lang="en-US" altLang="zh-TW" sz="2400" b="1" dirty="0" smtClean="0"/>
          </a:p>
          <a:p>
            <a:pPr marL="866775" lvl="1" indent="-565150" defTabSz="1511300" eaLnBrk="1" hangingPunct="1">
              <a:lnSpc>
                <a:spcPct val="95000"/>
              </a:lnSpc>
              <a:buNone/>
              <a:defRPr/>
            </a:pPr>
            <a:r>
              <a:rPr lang="en-US" altLang="zh-TW" sz="2400" b="1" dirty="0" smtClean="0"/>
              <a:t>	</a:t>
            </a:r>
            <a:r>
              <a:rPr lang="zh-TW" altLang="en-US" sz="2400" dirty="0" smtClean="0"/>
              <a:t>於答案紙上洩漏私人身分；污損答案卷；或於答案卷上作任何標記。</a:t>
            </a:r>
            <a:endParaRPr lang="en-US" altLang="zh-TW" sz="2400" b="1" dirty="0" smtClean="0"/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en-US" sz="2400" dirty="0" smtClean="0"/>
              <a:t>另</a:t>
            </a:r>
            <a:r>
              <a:rPr lang="zh-TW" altLang="en-US" sz="2400" dirty="0"/>
              <a:t>針對使用詩歌體、完全離題、只抄寫題目或說明及空白卷等考生，因無法判斷其寫作能力，給予其零級分。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tabLst>
                <a:tab pos="803275" algn="l"/>
              </a:tabLst>
              <a:defRPr/>
            </a:pP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內容版面配置區 4" descr="105030114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238" y="404813"/>
            <a:ext cx="802481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內容版面配置區 4" descr="96260436301-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361950"/>
            <a:ext cx="8027987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E:\非版面問題卷\113112215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404813"/>
            <a:ext cx="7970838" cy="601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 4"/>
          <p:cNvSpPr>
            <a:spLocks noChangeArrowheads="1"/>
          </p:cNvSpPr>
          <p:nvPr/>
        </p:nvSpPr>
        <p:spPr bwMode="auto">
          <a:xfrm>
            <a:off x="8675688" y="2781300"/>
            <a:ext cx="360362" cy="2447925"/>
          </a:xfrm>
          <a:prstGeom prst="ellipse">
            <a:avLst/>
          </a:prstGeom>
          <a:noFill/>
          <a:ln w="25400" algn="ctr">
            <a:solidFill>
              <a:srgbClr val="E70000"/>
            </a:solidFill>
            <a:round/>
            <a:headEnd/>
            <a:tailEnd/>
          </a:ln>
        </p:spPr>
        <p:txBody>
          <a:bodyPr lIns="91435" tIns="45717" rIns="91435" bIns="45717" anchor="ctr"/>
          <a:lstStyle/>
          <a:p>
            <a:pPr algn="ctr" eaLnBrk="1" hangingPunct="1">
              <a:defRPr/>
            </a:pPr>
            <a:endParaRPr lang="zh-TW" altLang="en-US">
              <a:solidFill>
                <a:schemeClr val="dk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超出格線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joycethw.BCTEST\桌面\圖檔\98-2\202110436\20211043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575" y="404813"/>
            <a:ext cx="7796213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洩漏私人身分</a:t>
            </a:r>
          </a:p>
        </p:txBody>
      </p:sp>
      <p:sp>
        <p:nvSpPr>
          <p:cNvPr id="78852" name="橢圓 5"/>
          <p:cNvSpPr>
            <a:spLocks noChangeArrowheads="1"/>
          </p:cNvSpPr>
          <p:nvPr/>
        </p:nvSpPr>
        <p:spPr bwMode="auto">
          <a:xfrm>
            <a:off x="2321313" y="2223700"/>
            <a:ext cx="431800" cy="1008062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lIns="69824" tIns="34912" rIns="69824" bIns="34912" anchor="ctr"/>
          <a:lstStyle/>
          <a:p>
            <a:pPr algn="ctr" defTabSz="698500" eaLnBrk="1" hangingPunct="1"/>
            <a:endParaRPr lang="zh-TW" altLang="en-US">
              <a:solidFill>
                <a:srgbClr val="FFFFE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39753" y="2580926"/>
            <a:ext cx="197362" cy="262679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註記</a:t>
            </a:r>
            <a:r>
              <a:rPr lang="zh-TW" altLang="en-US" sz="4400" b="1" dirty="0" smtClean="0">
                <a:latin typeface="標楷體" pitchFamily="65" charset="-120"/>
                <a:ea typeface="標楷體" pitchFamily="65" charset="-120"/>
                <a:cs typeface="+mj-cs"/>
              </a:rPr>
              <a:t>符號</a:t>
            </a:r>
            <a:endParaRPr lang="en-US" altLang="zh-TW" sz="4400" b="1" dirty="0" smtClean="0"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endParaRPr lang="en-US" altLang="zh-TW" sz="4400" b="1" dirty="0"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畫</a:t>
            </a:r>
            <a:endParaRPr lang="en-US" altLang="zh-TW" sz="32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記</a:t>
            </a:r>
            <a:endParaRPr lang="en-US" altLang="zh-TW" sz="32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圖</a:t>
            </a:r>
            <a:endParaRPr lang="en-US" altLang="zh-TW" sz="32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形</a:t>
            </a:r>
          </a:p>
        </p:txBody>
      </p:sp>
      <p:pic>
        <p:nvPicPr>
          <p:cNvPr id="80899" name="內容版面配置區 3" descr="101082940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476250"/>
            <a:ext cx="8064500" cy="5756275"/>
          </a:xfrm>
        </p:spPr>
      </p:pic>
      <p:sp>
        <p:nvSpPr>
          <p:cNvPr id="80900" name="橢圓 5"/>
          <p:cNvSpPr>
            <a:spLocks noChangeArrowheads="1"/>
          </p:cNvSpPr>
          <p:nvPr/>
        </p:nvSpPr>
        <p:spPr bwMode="auto">
          <a:xfrm>
            <a:off x="1187450" y="2997200"/>
            <a:ext cx="431800" cy="431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lIns="91435" tIns="45717" rIns="91435" bIns="45717" anchor="ctr"/>
          <a:lstStyle/>
          <a:p>
            <a:pPr algn="ctr" eaLnBrk="1" hangingPunct="1"/>
            <a:endParaRPr lang="zh-TW" altLang="zh-TW">
              <a:solidFill>
                <a:srgbClr val="FFFFE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註記符號</a:t>
            </a:r>
            <a:endParaRPr lang="en-US" altLang="zh-TW" sz="4400" b="1" dirty="0"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正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文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以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外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書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寫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其</a:t>
            </a:r>
            <a:endParaRPr lang="en-US" altLang="zh-TW" sz="20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他</a:t>
            </a:r>
            <a:endParaRPr lang="en-US" altLang="zh-TW" sz="20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文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字</a:t>
            </a:r>
          </a:p>
        </p:txBody>
      </p:sp>
      <p:pic>
        <p:nvPicPr>
          <p:cNvPr id="81923" name="Picture 4" descr="C:\Users\chou517\AppData\Local\Temp\Rar$DI12.2749\108051628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333375"/>
            <a:ext cx="7972425" cy="588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橢圓 5"/>
          <p:cNvSpPr>
            <a:spLocks noChangeArrowheads="1"/>
          </p:cNvSpPr>
          <p:nvPr/>
        </p:nvSpPr>
        <p:spPr bwMode="auto">
          <a:xfrm>
            <a:off x="1835150" y="981075"/>
            <a:ext cx="1008063" cy="475138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lIns="91435" tIns="45717" rIns="91435" bIns="45717" anchor="ctr"/>
          <a:lstStyle/>
          <a:p>
            <a:pPr algn="ctr" eaLnBrk="1" hangingPunct="1"/>
            <a:endParaRPr lang="zh-TW" altLang="zh-TW">
              <a:solidFill>
                <a:srgbClr val="FFFFE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計分方式</a:t>
            </a:r>
          </a:p>
        </p:txBody>
      </p:sp>
      <p:sp>
        <p:nvSpPr>
          <p:cNvPr id="8" name="燕尾形向右箭號 7"/>
          <p:cNvSpPr/>
          <p:nvPr/>
        </p:nvSpPr>
        <p:spPr>
          <a:xfrm>
            <a:off x="395536" y="1556792"/>
            <a:ext cx="2376264" cy="1985018"/>
          </a:xfrm>
          <a:prstGeom prst="notchedRightArrow">
            <a:avLst/>
          </a:prstGeom>
          <a:solidFill>
            <a:srgbClr val="FFCCFF"/>
          </a:solidFill>
          <a:ln>
            <a:solidFill>
              <a:srgbClr val="FFCC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zh-TW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三等級</a:t>
            </a:r>
            <a:endParaRPr lang="en-US" altLang="zh-TW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精熟、</a:t>
            </a:r>
            <a:r>
              <a:rPr lang="zh-TW" altLang="en-US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基礎、</a:t>
            </a:r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待加強</a:t>
            </a:r>
          </a:p>
          <a:p>
            <a:pPr algn="ctr">
              <a:defRPr/>
            </a:pP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燕尾形向右箭號 9"/>
          <p:cNvSpPr/>
          <p:nvPr/>
        </p:nvSpPr>
        <p:spPr>
          <a:xfrm>
            <a:off x="2627784" y="1268760"/>
            <a:ext cx="2916832" cy="2564913"/>
          </a:xfrm>
          <a:prstGeom prst="notchedRightArrow">
            <a:avLst/>
          </a:prstGeom>
          <a:solidFill>
            <a:srgbClr val="FFCCFF"/>
          </a:solidFill>
          <a:ln>
            <a:solidFill>
              <a:srgbClr val="FF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各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科三等級</a:t>
            </a:r>
            <a:endParaRPr lang="en-US" altLang="zh-TW" sz="2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2000" b="1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表現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描述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燕尾形向右箭號 10"/>
          <p:cNvSpPr/>
          <p:nvPr/>
        </p:nvSpPr>
        <p:spPr>
          <a:xfrm>
            <a:off x="5220072" y="980728"/>
            <a:ext cx="3745432" cy="3168352"/>
          </a:xfrm>
          <a:prstGeom prst="notchedRightArrow">
            <a:avLst/>
          </a:prstGeom>
          <a:solidFill>
            <a:srgbClr val="FFCCFF"/>
          </a:solidFill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依據各科三等級</a:t>
            </a:r>
            <a:r>
              <a:rPr lang="zh-TW" altLang="en-US" sz="2200" b="1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表</a:t>
            </a:r>
            <a:r>
              <a:rPr lang="zh-TW" altLang="en-US" sz="2200" b="1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現</a:t>
            </a:r>
            <a:r>
              <a:rPr lang="zh-TW" altLang="en-US" sz="2200" b="1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描述</a:t>
            </a:r>
            <a:r>
              <a:rPr lang="zh-TW" altLang="en-US" sz="2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，進行</a:t>
            </a:r>
            <a:r>
              <a:rPr lang="zh-TW" altLang="en-US" sz="22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標準設定</a:t>
            </a:r>
            <a:endParaRPr lang="zh-TW" altLang="en-US" sz="22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Espace réservé du contenu 2"/>
          <p:cNvSpPr>
            <a:spLocks noGrp="1"/>
          </p:cNvSpPr>
          <p:nvPr>
            <p:ph idx="1"/>
          </p:nvPr>
        </p:nvSpPr>
        <p:spPr>
          <a:xfrm>
            <a:off x="395536" y="4437112"/>
            <a:ext cx="8352928" cy="2195512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en-US" sz="2800" dirty="0" smtClean="0"/>
              <a:t>標準設定</a:t>
            </a:r>
            <a:r>
              <a:rPr lang="en-US" altLang="zh-TW" sz="2800" dirty="0" smtClean="0"/>
              <a:t>(standard setting)</a:t>
            </a:r>
            <a:r>
              <a:rPr lang="zh-TW" altLang="en-US" sz="2800" dirty="0" smtClean="0"/>
              <a:t>：</a:t>
            </a:r>
            <a:endParaRPr lang="en-US" altLang="zh-TW" sz="2800" dirty="0" smtClean="0"/>
          </a:p>
          <a:p>
            <a:pPr eaLnBrk="1" hangingPunct="1">
              <a:buNone/>
            </a:pPr>
            <a:r>
              <a:rPr lang="en-US" altLang="zh-TW" sz="2800" dirty="0" smtClean="0"/>
              <a:t>  </a:t>
            </a:r>
            <a:r>
              <a:rPr lang="zh-TW" altLang="en-US" sz="2400" dirty="0" smtClean="0"/>
              <a:t>由專業評定者依各科表現描述，經過三輪標準設定流程，討論與確認會考各科</a:t>
            </a:r>
            <a:r>
              <a:rPr lang="zh-TW" altLang="en-US" sz="2400" u="sng" dirty="0" smtClean="0">
                <a:solidFill>
                  <a:srgbClr val="FF0000"/>
                </a:solidFill>
              </a:rPr>
              <a:t>基礎與精熟</a:t>
            </a:r>
            <a:r>
              <a:rPr lang="zh-TW" altLang="en-US" sz="2400" dirty="0" smtClean="0"/>
              <a:t>、</a:t>
            </a:r>
            <a:r>
              <a:rPr lang="zh-TW" altLang="en-US" sz="2400" u="sng" dirty="0" smtClean="0">
                <a:solidFill>
                  <a:srgbClr val="FF0000"/>
                </a:solidFill>
              </a:rPr>
              <a:t>基礎與待加強</a:t>
            </a:r>
            <a:r>
              <a:rPr lang="zh-TW" altLang="en-US" sz="2400" dirty="0" smtClean="0"/>
              <a:t>的</a:t>
            </a:r>
            <a:r>
              <a:rPr lang="zh-TW" altLang="en-US" sz="2400" u="sng" dirty="0" smtClean="0">
                <a:solidFill>
                  <a:srgbClr val="FF0000"/>
                </a:solidFill>
              </a:rPr>
              <a:t>切點</a:t>
            </a:r>
            <a:r>
              <a:rPr lang="en-US" altLang="zh-TW" sz="2400" u="sng" dirty="0" smtClean="0">
                <a:solidFill>
                  <a:srgbClr val="FF0000"/>
                </a:solidFill>
              </a:rPr>
              <a:t>/</a:t>
            </a:r>
            <a:r>
              <a:rPr lang="zh-TW" altLang="en-US" sz="2400" u="sng" dirty="0" smtClean="0">
                <a:solidFill>
                  <a:srgbClr val="FF0000"/>
                </a:solidFill>
              </a:rPr>
              <a:t>題數</a:t>
            </a:r>
            <a:r>
              <a:rPr lang="zh-TW" altLang="en-US" sz="2400" dirty="0" smtClean="0"/>
              <a:t>。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9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82947" name="內容版面配置區 4" descr="105073710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476250"/>
            <a:ext cx="7799387" cy="5916613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50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5" name="圖片 4" descr="108宣導簡報底圖-感謝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316756"/>
              </p:ext>
            </p:extLst>
          </p:nvPr>
        </p:nvGraphicFramePr>
        <p:xfrm>
          <a:off x="755576" y="1844824"/>
          <a:ext cx="7560840" cy="28803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90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92348">
                <a:tc>
                  <a:txBody>
                    <a:bodyPr/>
                    <a:lstStyle/>
                    <a:p>
                      <a:pPr algn="ctr"/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91448" marR="91448" marT="45738" marB="457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2800" kern="0" dirty="0" smtClean="0">
                          <a:effectLst/>
                        </a:rPr>
                        <a:t>國文</a:t>
                      </a:r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48" marR="91448" marT="45738" marB="45738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zh-TW" sz="2800" kern="0" dirty="0" smtClean="0">
                          <a:effectLst/>
                        </a:rPr>
                        <a:t>社會</a:t>
                      </a:r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48" marR="91448" marT="45738" marB="45738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zh-TW" sz="2800" kern="0" dirty="0" smtClean="0">
                          <a:effectLst/>
                        </a:rPr>
                        <a:t>自然</a:t>
                      </a:r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48" marR="91448" marT="45738" marB="4573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精熟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-48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-63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-54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基礎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4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待加強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0-19</a:t>
                      </a:r>
                      <a:endParaRPr lang="zh-TW" altLang="en-US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1448" marR="91448" marT="45738" marB="4573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0-22</a:t>
                      </a:r>
                      <a:endParaRPr lang="zh-TW" altLang="zh-TW" sz="2800" kern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1448" marR="91448" marT="45738" marB="4573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0-19</a:t>
                      </a:r>
                      <a:endParaRPr lang="zh-TW" altLang="zh-TW" sz="2800" kern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1448" marR="91448" marT="45738" marB="4573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tre 1"/>
          <p:cNvSpPr txBox="1">
            <a:spLocks/>
          </p:cNvSpPr>
          <p:nvPr/>
        </p:nvSpPr>
        <p:spPr bwMode="auto">
          <a:xfrm>
            <a:off x="827584" y="269979"/>
            <a:ext cx="748883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1" hangingPunct="1"/>
            <a:r>
              <a:rPr lang="en-US" altLang="zh-TW" sz="4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107</a:t>
            </a:r>
            <a:r>
              <a:rPr lang="zh-TW" altLang="en-US" sz="4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年會考各科標準設定結果</a:t>
            </a:r>
            <a:endParaRPr kumimoji="1" lang="zh-TW" altLang="en-US" sz="4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內容版面配置區 2"/>
          <p:cNvSpPr>
            <a:spLocks noGrp="1"/>
          </p:cNvSpPr>
          <p:nvPr>
            <p:ph idx="1"/>
          </p:nvPr>
        </p:nvSpPr>
        <p:spPr>
          <a:xfrm>
            <a:off x="468313" y="1412875"/>
            <a:ext cx="7991475" cy="4608513"/>
          </a:xfrm>
        </p:spPr>
        <p:txBody>
          <a:bodyPr/>
          <a:lstStyle/>
          <a:p>
            <a:pPr marL="857250" indent="-51435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解決免試入學超額問題的配套方式：</a:t>
            </a:r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pPr marL="1200150" lvl="1" indent="-457200" algn="just" eaLnBrk="1">
              <a:buFont typeface="標楷體" pitchFamily="65" charset="-120"/>
              <a:buChar char="․"/>
            </a:pP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精熟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[A]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加註標示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（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A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、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A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+ +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），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其中</a:t>
            </a:r>
            <a:endParaRPr lang="en-US" altLang="zh-TW" dirty="0" smtClean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  <a:p>
            <a:pPr marL="1200150" lvl="3" indent="0" algn="just" eaLnBrk="1">
              <a:buFont typeface="Wingdings" pitchFamily="2" charset="2"/>
              <a:buChar char="ü"/>
            </a:pPr>
            <a:r>
              <a:rPr lang="zh-TW" altLang="en-US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A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+ +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zh-TW" altLang="zh-TW" sz="2800" dirty="0" smtClean="0">
                <a:latin typeface="Times New Roman" pitchFamily="18" charset="0"/>
                <a:cs typeface="Times New Roman" pitchFamily="18" charset="0"/>
              </a:rPr>
              <a:t>精熟等級前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25%</a:t>
            </a:r>
          </a:p>
          <a:p>
            <a:pPr marL="1200150" lvl="3" indent="0" algn="just" eaLnBrk="1">
              <a:buFont typeface="Wingdings" pitchFamily="2" charset="2"/>
              <a:buChar char="ü"/>
            </a:pPr>
            <a:r>
              <a:rPr lang="zh-TW" altLang="en-US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A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zh-TW" altLang="zh-TW" sz="2800" dirty="0" smtClean="0">
                <a:latin typeface="Times New Roman" pitchFamily="18" charset="0"/>
                <a:cs typeface="Times New Roman" pitchFamily="18" charset="0"/>
              </a:rPr>
              <a:t>精熟等級前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26%</a:t>
            </a:r>
            <a:r>
              <a:rPr lang="zh-TW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～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50%</a:t>
            </a:r>
          </a:p>
          <a:p>
            <a:pPr marL="1200150" lvl="1" indent="-457200" algn="just" eaLnBrk="1">
              <a:buFont typeface="標楷體" pitchFamily="65" charset="-120"/>
              <a:buChar char="․"/>
            </a:pP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基礎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[B]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加註標示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（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、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+ +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），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其中</a:t>
            </a:r>
            <a:endParaRPr lang="en-US" altLang="zh-TW" sz="2800" dirty="0" smtClean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  <a:p>
            <a:pPr marL="1200150" lvl="3" indent="0" algn="just" eaLnBrk="1">
              <a:buFont typeface="Wingdings" pitchFamily="2" charset="2"/>
              <a:buChar char="ü"/>
            </a:pPr>
            <a:r>
              <a:rPr lang="zh-TW" altLang="en-US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+ +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zh-TW" altLang="zh-TW" sz="2800" dirty="0" smtClean="0">
                <a:latin typeface="Times New Roman" pitchFamily="18" charset="0"/>
                <a:cs typeface="Times New Roman" pitchFamily="18" charset="0"/>
              </a:rPr>
              <a:t>基礎等級前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25%</a:t>
            </a:r>
          </a:p>
          <a:p>
            <a:pPr marL="1200150" lvl="3" indent="0" algn="just" eaLnBrk="1">
              <a:buFont typeface="Wingdings" pitchFamily="2" charset="2"/>
              <a:buChar char="ü"/>
            </a:pPr>
            <a:r>
              <a:rPr lang="zh-TW" altLang="en-US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zh-TW" altLang="zh-TW" sz="2800" dirty="0" smtClean="0">
                <a:latin typeface="Times New Roman" pitchFamily="18" charset="0"/>
                <a:cs typeface="Times New Roman" pitchFamily="18" charset="0"/>
              </a:rPr>
              <a:t>基礎等級前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26%</a:t>
            </a:r>
            <a:r>
              <a:rPr lang="zh-TW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～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50%</a:t>
            </a:r>
            <a:endParaRPr lang="zh-TW" altLang="en-US" sz="2800" dirty="0" smtClean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1476375" y="260350"/>
            <a:ext cx="63293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4400" b="1" kern="0" dirty="0" smtClean="0">
                <a:latin typeface="標楷體" pitchFamily="65" charset="-120"/>
                <a:ea typeface="標楷體" pitchFamily="65" charset="-120"/>
                <a:cs typeface="+mj-cs"/>
              </a:rPr>
              <a:t>能力</a:t>
            </a:r>
            <a:r>
              <a:rPr lang="zh-TW" altLang="en-US" sz="4400" b="1" kern="0" dirty="0">
                <a:latin typeface="標楷體" pitchFamily="65" charset="-120"/>
                <a:ea typeface="標楷體" pitchFamily="65" charset="-120"/>
                <a:cs typeface="+mj-cs"/>
              </a:rPr>
              <a:t>等級加註標示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107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年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會考各科</a:t>
            </a:r>
            <a:r>
              <a:rPr lang="zh-TW" altLang="en-US" dirty="0" smtClean="0"/>
              <a:t>三</a:t>
            </a:r>
            <a:r>
              <a:rPr lang="zh-TW" altLang="en-US" dirty="0" smtClean="0"/>
              <a:t>等級及四標示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582354"/>
              </p:ext>
            </p:extLst>
          </p:nvPr>
        </p:nvGraphicFramePr>
        <p:xfrm>
          <a:off x="539552" y="1412776"/>
          <a:ext cx="8064898" cy="482453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03534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　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國文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社會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自然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53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精熟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A</a:t>
                      </a:r>
                      <a:r>
                        <a:rPr lang="en-US" sz="25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40-48</a:t>
                      </a:r>
                      <a:endParaRPr lang="zh-TW" sz="2500" kern="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44-48</a:t>
                      </a:r>
                      <a:endParaRPr lang="zh-TW" sz="2500" kern="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55-63</a:t>
                      </a:r>
                      <a:endParaRPr lang="zh-TW" sz="2500" kern="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61-63</a:t>
                      </a:r>
                      <a:endParaRPr lang="zh-TW" sz="2500" kern="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46-54</a:t>
                      </a:r>
                      <a:endParaRPr lang="zh-TW" sz="2500" kern="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52-54</a:t>
                      </a:r>
                      <a:endParaRPr lang="zh-TW" sz="2500" kern="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5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A</a:t>
                      </a:r>
                      <a:r>
                        <a:rPr lang="en-US" sz="25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42-43</a:t>
                      </a:r>
                      <a:endParaRPr lang="zh-TW" sz="2500" kern="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59-60</a:t>
                      </a:r>
                      <a:endParaRPr lang="zh-TW" sz="2500" kern="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50-51</a:t>
                      </a:r>
                      <a:endParaRPr lang="zh-TW" sz="2500" kern="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5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A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40-41</a:t>
                      </a:r>
                      <a:endParaRPr lang="zh-TW" sz="2500" kern="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55-58</a:t>
                      </a:r>
                      <a:endParaRPr lang="zh-TW" sz="2500" kern="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46-49</a:t>
                      </a:r>
                      <a:endParaRPr lang="zh-TW" sz="2500" kern="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53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基礎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B</a:t>
                      </a:r>
                      <a:r>
                        <a:rPr lang="en-US" sz="25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20-39</a:t>
                      </a:r>
                      <a:endParaRPr lang="zh-TW" sz="2500" kern="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35-39</a:t>
                      </a:r>
                      <a:endParaRPr lang="zh-TW" sz="2500" kern="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23-54</a:t>
                      </a:r>
                      <a:endParaRPr lang="zh-TW" sz="2500" kern="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46-54</a:t>
                      </a:r>
                      <a:endParaRPr lang="zh-TW" sz="2500" kern="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20-45</a:t>
                      </a:r>
                      <a:endParaRPr lang="zh-TW" sz="2500" kern="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37-45</a:t>
                      </a:r>
                      <a:endParaRPr lang="zh-TW" sz="2500" kern="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5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B</a:t>
                      </a:r>
                      <a:r>
                        <a:rPr lang="en-US" sz="25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31-34</a:t>
                      </a:r>
                      <a:endParaRPr lang="zh-TW" sz="2500" kern="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37-45</a:t>
                      </a:r>
                      <a:endParaRPr lang="zh-TW" sz="2500" kern="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29-36</a:t>
                      </a:r>
                      <a:endParaRPr lang="zh-TW" sz="2500" kern="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95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B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20-30</a:t>
                      </a:r>
                      <a:endParaRPr lang="zh-TW" sz="2500" kern="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23-36</a:t>
                      </a:r>
                      <a:endParaRPr lang="zh-TW" sz="2500" kern="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20-28</a:t>
                      </a:r>
                      <a:endParaRPr lang="zh-TW" sz="2500" kern="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83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待加強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C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0-19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0-1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英語科及數學科等級計算方式</a:t>
            </a:r>
          </a:p>
        </p:txBody>
      </p:sp>
      <p:sp>
        <p:nvSpPr>
          <p:cNvPr id="24579" name="內容版面配置區 2"/>
          <p:cNvSpPr>
            <a:spLocks noGrp="1"/>
          </p:cNvSpPr>
          <p:nvPr>
            <p:ph idx="1"/>
          </p:nvPr>
        </p:nvSpPr>
        <p:spPr>
          <a:xfrm>
            <a:off x="899592" y="1600200"/>
            <a:ext cx="7416824" cy="4781550"/>
          </a:xfrm>
        </p:spPr>
        <p:txBody>
          <a:bodyPr/>
          <a:lstStyle/>
          <a:p>
            <a:pPr>
              <a:buFont typeface="Wingdings" pitchFamily="2" charset="2"/>
              <a:buChar char="u"/>
            </a:pPr>
            <a:r>
              <a:rPr lang="zh-TW" altLang="en-US" dirty="0" smtClean="0"/>
              <a:t>英語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科</a:t>
            </a:r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zh-TW" alt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英語成績＝英語閱讀＋英語聽力</a:t>
            </a:r>
            <a:endParaRPr lang="en-US" altLang="zh-TW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zh-TW" dirty="0" smtClean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  <a:p>
            <a:pPr>
              <a:buFont typeface="Wingdings" pitchFamily="2" charset="2"/>
              <a:buChar char="u"/>
            </a:pP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數學科</a:t>
            </a:r>
            <a:endParaRPr lang="zh-TW" altLang="en-US" dirty="0" smtClean="0"/>
          </a:p>
          <a:p>
            <a:pPr lvl="1">
              <a:buFont typeface="Arial" pitchFamily="34" charset="0"/>
              <a:buChar char="•"/>
            </a:pPr>
            <a:r>
              <a:rPr lang="zh-TW" altLang="en-US" dirty="0" smtClean="0">
                <a:solidFill>
                  <a:srgbClr val="0000FF"/>
                </a:solidFill>
              </a:rPr>
              <a:t>數學成績＝數學選擇題＋數學非選擇題</a:t>
            </a:r>
            <a:endParaRPr lang="en-US" altLang="zh-TW" dirty="0" smtClean="0">
              <a:solidFill>
                <a:srgbClr val="0000FF"/>
              </a:solidFill>
            </a:endParaRPr>
          </a:p>
          <a:p>
            <a:pPr lvl="1">
              <a:buNone/>
            </a:pP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     加權計分</a:t>
            </a:r>
          </a:p>
        </p:txBody>
      </p:sp>
      <p:sp>
        <p:nvSpPr>
          <p:cNvPr id="4" name="向右箭號 3"/>
          <p:cNvSpPr/>
          <p:nvPr/>
        </p:nvSpPr>
        <p:spPr>
          <a:xfrm>
            <a:off x="1547664" y="4941168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古典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9008</TotalTime>
  <Words>1762</Words>
  <Application>Microsoft Office PowerPoint</Application>
  <PresentationFormat>如螢幕大小 (4:3)</PresentationFormat>
  <Paragraphs>347</Paragraphs>
  <Slides>51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61" baseType="lpstr"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自訂設計</vt:lpstr>
      <vt:lpstr>預設簡報設計</vt:lpstr>
      <vt:lpstr>方程式</vt:lpstr>
      <vt:lpstr>PowerPoint 簡報</vt:lpstr>
      <vt:lpstr>大綱</vt:lpstr>
      <vt:lpstr>計分方式說明</vt:lpstr>
      <vt:lpstr>測驗結果呈現方式</vt:lpstr>
      <vt:lpstr>計分方式</vt:lpstr>
      <vt:lpstr>PowerPoint 簡報</vt:lpstr>
      <vt:lpstr>PowerPoint 簡報</vt:lpstr>
      <vt:lpstr>107年會考各科三等級及四標示</vt:lpstr>
      <vt:lpstr>英語科及數學科等級計算方式</vt:lpstr>
      <vt:lpstr>英語科整體能力等級如何計算？</vt:lpstr>
      <vt:lpstr>107年會考英語科三等級四標示</vt:lpstr>
      <vt:lpstr>英語科閱讀與聽力答對題數對應整體能力等級加標示對照表 （以107年國中教育會考為例）</vt:lpstr>
      <vt:lpstr>數學科整體能力等級如何計算？</vt:lpstr>
      <vt:lpstr>107年會考數學科 三等級四標示</vt:lpstr>
      <vt:lpstr>數學科選擇題答對題數與非選擇題分數對應能力等級加標示對照表（以107年國中教育會考為例）</vt:lpstr>
      <vt:lpstr>國中教育會考 成績單</vt:lpstr>
      <vt:lpstr>數學科非選擇題 評分說明</vt:lpstr>
      <vt:lpstr>數學非選擇題評量的能力</vt:lpstr>
      <vt:lpstr>評分規準</vt:lpstr>
      <vt:lpstr>評分指引</vt:lpstr>
      <vt:lpstr>評分品質的控管</vt:lpstr>
      <vt:lpstr>閱卷委員的訓練</vt:lpstr>
      <vt:lpstr>評分機制</vt:lpstr>
      <vt:lpstr>數學科非選擇題閱卷流程</vt:lpstr>
      <vt:lpstr>PowerPoint 簡報</vt:lpstr>
      <vt:lpstr>學生作答注意事項(一)</vt:lpstr>
      <vt:lpstr>學生作答注意事項(二)</vt:lpstr>
      <vt:lpstr>超出作答區</vt:lpstr>
      <vt:lpstr>超出作答區</vt:lpstr>
      <vt:lpstr>規劃作答區</vt:lpstr>
      <vt:lpstr>規劃作答區</vt:lpstr>
      <vt:lpstr>規劃作答區</vt:lpstr>
      <vt:lpstr>將題目圖形畫在作答區內</vt:lpstr>
      <vt:lpstr>違規卷</vt:lpstr>
      <vt:lpstr>違規卷</vt:lpstr>
      <vt:lpstr>寫作測驗評分說明</vt:lpstr>
      <vt:lpstr>寫作測驗評量的能力</vt:lpstr>
      <vt:lpstr>評分品質的控管</vt:lpstr>
      <vt:lpstr>評分機制</vt:lpstr>
      <vt:lpstr>閱卷委員的訓練</vt:lpstr>
      <vt:lpstr>寫作測驗 閱卷流程</vt:lpstr>
      <vt:lpstr>答案卷樣式</vt:lpstr>
      <vt:lpstr>寫作測驗作答注意事項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National Taiwan Normal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Hazel</dc:creator>
  <cp:lastModifiedBy>周業太</cp:lastModifiedBy>
  <cp:revision>618</cp:revision>
  <dcterms:created xsi:type="dcterms:W3CDTF">2010-11-26T07:56:23Z</dcterms:created>
  <dcterms:modified xsi:type="dcterms:W3CDTF">2018-08-08T08:33:08Z</dcterms:modified>
</cp:coreProperties>
</file>